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01A92E1-6147-4A37-9DF0-6B27EA2E0015}"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255F0C-1B56-4806-9E0F-9BD8F4D19868}" type="slidenum">
              <a:rPr lang="tr-TR" smtClean="0"/>
              <a:t>‹#›</a:t>
            </a:fld>
            <a:endParaRPr lang="tr-TR"/>
          </a:p>
        </p:txBody>
      </p:sp>
    </p:spTree>
    <p:extLst>
      <p:ext uri="{BB962C8B-B14F-4D97-AF65-F5344CB8AC3E}">
        <p14:creationId xmlns:p14="http://schemas.microsoft.com/office/powerpoint/2010/main" val="3732298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1A92E1-6147-4A37-9DF0-6B27EA2E0015}"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255F0C-1B56-4806-9E0F-9BD8F4D19868}" type="slidenum">
              <a:rPr lang="tr-TR" smtClean="0"/>
              <a:t>‹#›</a:t>
            </a:fld>
            <a:endParaRPr lang="tr-TR"/>
          </a:p>
        </p:txBody>
      </p:sp>
    </p:spTree>
    <p:extLst>
      <p:ext uri="{BB962C8B-B14F-4D97-AF65-F5344CB8AC3E}">
        <p14:creationId xmlns:p14="http://schemas.microsoft.com/office/powerpoint/2010/main" val="2557157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1A92E1-6147-4A37-9DF0-6B27EA2E0015}"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255F0C-1B56-4806-9E0F-9BD8F4D19868}" type="slidenum">
              <a:rPr lang="tr-TR" smtClean="0"/>
              <a:t>‹#›</a:t>
            </a:fld>
            <a:endParaRPr lang="tr-TR"/>
          </a:p>
        </p:txBody>
      </p:sp>
    </p:spTree>
    <p:extLst>
      <p:ext uri="{BB962C8B-B14F-4D97-AF65-F5344CB8AC3E}">
        <p14:creationId xmlns:p14="http://schemas.microsoft.com/office/powerpoint/2010/main" val="528492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1A92E1-6147-4A37-9DF0-6B27EA2E0015}"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255F0C-1B56-4806-9E0F-9BD8F4D19868}" type="slidenum">
              <a:rPr lang="tr-TR" smtClean="0"/>
              <a:t>‹#›</a:t>
            </a:fld>
            <a:endParaRPr lang="tr-TR"/>
          </a:p>
        </p:txBody>
      </p:sp>
    </p:spTree>
    <p:extLst>
      <p:ext uri="{BB962C8B-B14F-4D97-AF65-F5344CB8AC3E}">
        <p14:creationId xmlns:p14="http://schemas.microsoft.com/office/powerpoint/2010/main" val="4050591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01A92E1-6147-4A37-9DF0-6B27EA2E0015}"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9255F0C-1B56-4806-9E0F-9BD8F4D19868}" type="slidenum">
              <a:rPr lang="tr-TR" smtClean="0"/>
              <a:t>‹#›</a:t>
            </a:fld>
            <a:endParaRPr lang="tr-TR"/>
          </a:p>
        </p:txBody>
      </p:sp>
    </p:spTree>
    <p:extLst>
      <p:ext uri="{BB962C8B-B14F-4D97-AF65-F5344CB8AC3E}">
        <p14:creationId xmlns:p14="http://schemas.microsoft.com/office/powerpoint/2010/main" val="3716271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01A92E1-6147-4A37-9DF0-6B27EA2E0015}"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255F0C-1B56-4806-9E0F-9BD8F4D19868}" type="slidenum">
              <a:rPr lang="tr-TR" smtClean="0"/>
              <a:t>‹#›</a:t>
            </a:fld>
            <a:endParaRPr lang="tr-TR"/>
          </a:p>
        </p:txBody>
      </p:sp>
    </p:spTree>
    <p:extLst>
      <p:ext uri="{BB962C8B-B14F-4D97-AF65-F5344CB8AC3E}">
        <p14:creationId xmlns:p14="http://schemas.microsoft.com/office/powerpoint/2010/main" val="3922816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01A92E1-6147-4A37-9DF0-6B27EA2E0015}" type="datetimeFigureOut">
              <a:rPr lang="tr-TR" smtClean="0"/>
              <a:t>18.02.2019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9255F0C-1B56-4806-9E0F-9BD8F4D19868}" type="slidenum">
              <a:rPr lang="tr-TR" smtClean="0"/>
              <a:t>‹#›</a:t>
            </a:fld>
            <a:endParaRPr lang="tr-TR"/>
          </a:p>
        </p:txBody>
      </p:sp>
    </p:spTree>
    <p:extLst>
      <p:ext uri="{BB962C8B-B14F-4D97-AF65-F5344CB8AC3E}">
        <p14:creationId xmlns:p14="http://schemas.microsoft.com/office/powerpoint/2010/main" val="273444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01A92E1-6147-4A37-9DF0-6B27EA2E0015}" type="datetimeFigureOut">
              <a:rPr lang="tr-TR" smtClean="0"/>
              <a:t>18.02.2019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9255F0C-1B56-4806-9E0F-9BD8F4D19868}" type="slidenum">
              <a:rPr lang="tr-TR" smtClean="0"/>
              <a:t>‹#›</a:t>
            </a:fld>
            <a:endParaRPr lang="tr-TR"/>
          </a:p>
        </p:txBody>
      </p:sp>
    </p:spTree>
    <p:extLst>
      <p:ext uri="{BB962C8B-B14F-4D97-AF65-F5344CB8AC3E}">
        <p14:creationId xmlns:p14="http://schemas.microsoft.com/office/powerpoint/2010/main" val="1070971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01A92E1-6147-4A37-9DF0-6B27EA2E0015}" type="datetimeFigureOut">
              <a:rPr lang="tr-TR" smtClean="0"/>
              <a:t>18.02.2019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9255F0C-1B56-4806-9E0F-9BD8F4D19868}" type="slidenum">
              <a:rPr lang="tr-TR" smtClean="0"/>
              <a:t>‹#›</a:t>
            </a:fld>
            <a:endParaRPr lang="tr-TR"/>
          </a:p>
        </p:txBody>
      </p:sp>
    </p:spTree>
    <p:extLst>
      <p:ext uri="{BB962C8B-B14F-4D97-AF65-F5344CB8AC3E}">
        <p14:creationId xmlns:p14="http://schemas.microsoft.com/office/powerpoint/2010/main" val="290406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01A92E1-6147-4A37-9DF0-6B27EA2E0015}"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255F0C-1B56-4806-9E0F-9BD8F4D19868}" type="slidenum">
              <a:rPr lang="tr-TR" smtClean="0"/>
              <a:t>‹#›</a:t>
            </a:fld>
            <a:endParaRPr lang="tr-TR"/>
          </a:p>
        </p:txBody>
      </p:sp>
    </p:spTree>
    <p:extLst>
      <p:ext uri="{BB962C8B-B14F-4D97-AF65-F5344CB8AC3E}">
        <p14:creationId xmlns:p14="http://schemas.microsoft.com/office/powerpoint/2010/main" val="2639221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01A92E1-6147-4A37-9DF0-6B27EA2E0015}"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9255F0C-1B56-4806-9E0F-9BD8F4D19868}" type="slidenum">
              <a:rPr lang="tr-TR" smtClean="0"/>
              <a:t>‹#›</a:t>
            </a:fld>
            <a:endParaRPr lang="tr-TR"/>
          </a:p>
        </p:txBody>
      </p:sp>
    </p:spTree>
    <p:extLst>
      <p:ext uri="{BB962C8B-B14F-4D97-AF65-F5344CB8AC3E}">
        <p14:creationId xmlns:p14="http://schemas.microsoft.com/office/powerpoint/2010/main" val="2498455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1A92E1-6147-4A37-9DF0-6B27EA2E0015}" type="datetimeFigureOut">
              <a:rPr lang="tr-TR" smtClean="0"/>
              <a:t>18.02.2019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55F0C-1B56-4806-9E0F-9BD8F4D19868}" type="slidenum">
              <a:rPr lang="tr-TR" smtClean="0"/>
              <a:t>‹#›</a:t>
            </a:fld>
            <a:endParaRPr lang="tr-TR"/>
          </a:p>
        </p:txBody>
      </p:sp>
    </p:spTree>
    <p:extLst>
      <p:ext uri="{BB962C8B-B14F-4D97-AF65-F5344CB8AC3E}">
        <p14:creationId xmlns:p14="http://schemas.microsoft.com/office/powerpoint/2010/main" val="928330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15441" y="851770"/>
            <a:ext cx="9252559" cy="3820438"/>
          </a:xfrm>
        </p:spPr>
        <p:txBody>
          <a:bodyPr/>
          <a:lstStyle/>
          <a:p>
            <a:r>
              <a:rPr lang="tr-TR" b="1" dirty="0" smtClean="0"/>
              <a:t>Antik Yunan Edebiyatı ve Dönemleri</a:t>
            </a:r>
            <a:endParaRPr lang="tr-TR" b="1" dirty="0"/>
          </a:p>
        </p:txBody>
      </p:sp>
    </p:spTree>
    <p:extLst>
      <p:ext uri="{BB962C8B-B14F-4D97-AF65-F5344CB8AC3E}">
        <p14:creationId xmlns:p14="http://schemas.microsoft.com/office/powerpoint/2010/main" val="1683058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54268" y="1490597"/>
            <a:ext cx="7903924" cy="3354765"/>
          </a:xfrm>
          <a:prstGeom prst="rect">
            <a:avLst/>
          </a:prstGeom>
        </p:spPr>
        <p:txBody>
          <a:bodyPr wrap="square">
            <a:spAutoFit/>
          </a:bodyPr>
          <a:lstStyle/>
          <a:p>
            <a:pPr indent="450215" algn="just">
              <a:lnSpc>
                <a:spcPct val="115000"/>
              </a:lnSpc>
              <a:spcBef>
                <a:spcPts val="600"/>
              </a:spcBef>
              <a:spcAft>
                <a:spcPts val="0"/>
              </a:spcAft>
            </a:pP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Batı edebiyatının temeli olan Antik Yunan edebiyatı, </a:t>
            </a:r>
            <a:r>
              <a:rPr lang="tr-TR" i="1" dirty="0">
                <a:solidFill>
                  <a:srgbClr val="000000"/>
                </a:solidFill>
                <a:latin typeface="Calibri" panose="020F0502020204030204" pitchFamily="34" charset="0"/>
                <a:ea typeface="Calibri" panose="020F0502020204030204" pitchFamily="34" charset="0"/>
                <a:cs typeface="Times New Roman" panose="02020603050405020304" pitchFamily="18" charset="0"/>
              </a:rPr>
              <a:t>Yunan mit</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olojisinden beslenmiştir. Bu nedenle önce bu konuda bilgi sahibi olmak gerekir. Hint’ten, Mısır’dan,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Sümerler’den</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Asur ve Babil’den muhtemel etkileri bir yana bırakarak, Yunanlıların pagan kültürü üzerine kurdukları inanç sistemini; dünya ve doğa karşısında, aldıkları tutumu ve toplumsal düzeni bilmeden bu uygarlığın dünya edebiyatına sunduklarını da anlamak mümkün olmaz.</a:t>
            </a:r>
            <a:endParaRPr lang="tr-TR"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Bef>
                <a:spcPts val="600"/>
              </a:spcBef>
              <a:spcAft>
                <a:spcPts val="0"/>
              </a:spcAft>
            </a:pP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Antik Yunan edebiyatı denilince, tartışmasız ilk akla gelen isim Homeros ve onun </a:t>
            </a:r>
            <a:r>
              <a:rPr lang="tr-TR" i="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İ</a:t>
            </a:r>
            <a:r>
              <a:rPr lang="tr-TR" i="1" spc="-45"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lyada</a:t>
            </a:r>
            <a:r>
              <a:rPr lang="tr-TR" i="1" spc="-45"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ve </a:t>
            </a:r>
            <a:r>
              <a:rPr lang="tr-TR" i="1" spc="-45"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Odysseia</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destanları en önemli kaynaklardır, ikinci olarak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Hesiodos’un</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i="1" spc="-45"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Theogonia</a:t>
            </a:r>
            <a:r>
              <a:rPr lang="tr-TR" i="1" spc="-45"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adlı eseri Yunan mitolojisini, yani yaradılış teorisini sistemli bir biçimde ortaya koyan bir eserdir. Bu nedenle bu esere, Antik Yunan’ın </a:t>
            </a:r>
            <a:r>
              <a:rPr lang="tr-TR" i="1" spc="-45" dirty="0">
                <a:solidFill>
                  <a:srgbClr val="000000"/>
                </a:solidFill>
                <a:latin typeface="Calibri" panose="020F0502020204030204" pitchFamily="34" charset="0"/>
                <a:ea typeface="Calibri" panose="020F0502020204030204" pitchFamily="34" charset="0"/>
                <a:cs typeface="Times New Roman" panose="02020603050405020304" pitchFamily="18" charset="0"/>
              </a:rPr>
              <a:t>İncil’i</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denmiştir</a:t>
            </a: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1255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54477" y="1578278"/>
            <a:ext cx="7653402" cy="3914918"/>
          </a:xfrm>
          <a:prstGeom prst="rect">
            <a:avLst/>
          </a:prstGeom>
        </p:spPr>
        <p:txBody>
          <a:bodyPr wrap="square">
            <a:spAutoFit/>
          </a:bodyPr>
          <a:lstStyle/>
          <a:p>
            <a:pPr indent="450215" algn="just">
              <a:lnSpc>
                <a:spcPct val="115000"/>
              </a:lnSpc>
              <a:spcBef>
                <a:spcPts val="600"/>
              </a:spcBef>
              <a:spcAft>
                <a:spcPts val="0"/>
              </a:spcAft>
            </a:pP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Tragedya yazarları, Homeros’un desta</a:t>
            </a:r>
            <a:r>
              <a:rPr lang="tr-TR"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nlarınd</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an,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Hesiodos’t</a:t>
            </a:r>
            <a:r>
              <a:rPr lang="tr-TR" spc="-25"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an</a:t>
            </a:r>
            <a:r>
              <a:rPr lang="tr-TR"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 yaradılış, tanrılar v</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e onların düzeni konusundaki efsanelerden yararlanarak eserlerini kurm</a:t>
            </a:r>
            <a:r>
              <a:rPr lang="tr-TR"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uşlard</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ır. Mitolojinin asıl karakterleri olan tanrılar, tanrıçalar, yarı tanrılar -yani ölümlüler- onların eserle</a:t>
            </a:r>
            <a:r>
              <a:rPr lang="tr-TR"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rinin</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de kahramanıdırlar. Bu tragedya ve destanlarda, farklı yorumlarla olsa da, farklı efsanelere yer verilse de, söz konusu tan</a:t>
            </a:r>
            <a:r>
              <a:rPr lang="tr-TR"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rılar düz</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eninde belirli bir s</a:t>
            </a:r>
            <a:r>
              <a:rPr lang="tr-TR"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oy silsilesin</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in değişmez biçimde yer aldığı, Yunanlıların mitolojik inançlarının bu eserlerde yansıtıldığı görülür. Bundan dolayı mitolojinin ana karakterleri ve onların çevresinde oluşan efsaneler bilindiğinde, Antik Yunan dünyas</a:t>
            </a:r>
            <a:r>
              <a:rPr lang="tr-TR" spc="-25" dirty="0">
                <a:solidFill>
                  <a:srgbClr val="000000"/>
                </a:solidFill>
                <a:latin typeface="Calibri" panose="020F0502020204030204" pitchFamily="34" charset="0"/>
                <a:ea typeface="Calibri" panose="020F0502020204030204" pitchFamily="34" charset="0"/>
                <a:cs typeface="Times New Roman" panose="02020603050405020304" pitchFamily="18" charset="0"/>
              </a:rPr>
              <a:t>ının</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inanç sisteminin bütünlüğüne ve evren yorumuna nüfuz edildiğinde ancak edebiyatına da vâkıf olunabilir. Kendine özgü bir gelişim göstermiş olan Batı sanatı ve düşüncesinin tohumlan da burada gizlidir.</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315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866539"/>
            <a:ext cx="6096000" cy="1992853"/>
          </a:xfrm>
          <a:prstGeom prst="rect">
            <a:avLst/>
          </a:prstGeom>
        </p:spPr>
        <p:txBody>
          <a:bodyPr>
            <a:spAutoFit/>
          </a:bodyPr>
          <a:lstStyle/>
          <a:p>
            <a:pPr indent="450215" algn="just">
              <a:lnSpc>
                <a:spcPct val="115000"/>
              </a:lnSpc>
              <a:spcBef>
                <a:spcPts val="600"/>
              </a:spcBef>
              <a:spcAft>
                <a:spcPts val="0"/>
              </a:spcAft>
            </a:pPr>
            <a:r>
              <a:rPr lang="tr-TR"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Antik Yunan Edebiyatının Başlıca Dönemleri</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15000"/>
              </a:lnSpc>
              <a:spcBef>
                <a:spcPts val="600"/>
              </a:spcBef>
              <a:spcAft>
                <a:spcPts val="0"/>
              </a:spcAft>
              <a:buAutoNum type="arabicPeriod"/>
            </a:pPr>
            <a:r>
              <a:rPr lang="tr-TR" b="1" spc="-35"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Epik </a:t>
            </a:r>
            <a:r>
              <a:rPr lang="tr-TR"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Çağ (M.Ö. IX-</a:t>
            </a:r>
            <a:r>
              <a:rPr lang="tr-TR" b="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VII.yy</a:t>
            </a:r>
            <a:r>
              <a:rPr lang="tr-TR"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15000"/>
              </a:lnSpc>
              <a:spcBef>
                <a:spcPts val="600"/>
              </a:spcBef>
              <a:spcAft>
                <a:spcPts val="0"/>
              </a:spcAft>
              <a:buFont typeface="Arial" panose="020B0604020202020204" pitchFamily="34" charset="0"/>
              <a:buChar char="•"/>
            </a:pP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Homeros’tan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önceki </a:t>
            </a: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edebiyat,</a:t>
            </a:r>
          </a:p>
          <a:p>
            <a:pPr marL="285750" indent="-285750" algn="just">
              <a:lnSpc>
                <a:spcPct val="115000"/>
              </a:lnSpc>
              <a:spcBef>
                <a:spcPts val="600"/>
              </a:spcBef>
              <a:spcAft>
                <a:spcPts val="0"/>
              </a:spcAft>
              <a:buFont typeface="Arial" panose="020B0604020202020204" pitchFamily="34" charset="0"/>
              <a:buChar char="•"/>
            </a:pP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Homeros</a:t>
            </a:r>
          </a:p>
          <a:p>
            <a:pPr marL="285750" indent="-285750" algn="just">
              <a:lnSpc>
                <a:spcPct val="115000"/>
              </a:lnSpc>
              <a:spcBef>
                <a:spcPts val="600"/>
              </a:spcBef>
              <a:spcAft>
                <a:spcPts val="0"/>
              </a:spcAft>
              <a:buFont typeface="Arial" panose="020B0604020202020204" pitchFamily="34" charset="0"/>
              <a:buChar char="•"/>
            </a:pP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Didaktik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destan ve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Hesiodos</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9453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54267" y="1039660"/>
            <a:ext cx="8342335" cy="4450449"/>
          </a:xfrm>
          <a:prstGeom prst="rect">
            <a:avLst/>
          </a:prstGeom>
        </p:spPr>
        <p:txBody>
          <a:bodyPr wrap="square">
            <a:spAutoFit/>
          </a:bodyPr>
          <a:lstStyle/>
          <a:p>
            <a:pPr indent="450215" algn="just">
              <a:lnSpc>
                <a:spcPct val="115000"/>
              </a:lnSpc>
              <a:spcBef>
                <a:spcPts val="600"/>
              </a:spcBef>
              <a:spcAft>
                <a:spcPts val="0"/>
              </a:spcAft>
            </a:pPr>
            <a:r>
              <a:rPr lang="tr-TR" b="1" spc="-35" dirty="0">
                <a:solidFill>
                  <a:srgbClr val="000000"/>
                </a:solidFill>
                <a:latin typeface="Calibri" panose="020F0502020204030204" pitchFamily="34" charset="0"/>
                <a:ea typeface="Calibri" panose="020F0502020204030204" pitchFamily="34" charset="0"/>
                <a:cs typeface="Times New Roman" panose="02020603050405020304" pitchFamily="18" charset="0"/>
              </a:rPr>
              <a:t>2. Lirizmin </a:t>
            </a:r>
            <a:r>
              <a:rPr lang="tr-TR"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ve</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b="1" spc="-35" dirty="0">
                <a:solidFill>
                  <a:srgbClr val="000000"/>
                </a:solidFill>
                <a:latin typeface="Calibri" panose="020F0502020204030204" pitchFamily="34" charset="0"/>
                <a:ea typeface="Calibri" panose="020F0502020204030204" pitchFamily="34" charset="0"/>
                <a:cs typeface="Times New Roman" panose="02020603050405020304" pitchFamily="18" charset="0"/>
              </a:rPr>
              <a:t>Düzyazının </a:t>
            </a:r>
            <a:r>
              <a:rPr lang="tr-TR"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Başlangıcı (M.Ö. VII-</a:t>
            </a:r>
            <a:r>
              <a:rPr lang="tr-TR" b="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VI.yy</a:t>
            </a:r>
            <a:r>
              <a:rPr lang="tr-TR"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Bef>
                <a:spcPts val="600"/>
              </a:spcBef>
              <a:spcAft>
                <a:spcPts val="0"/>
              </a:spcAft>
            </a:pP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Lirik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şiirin kökenleri şarkılarla ilişkilidir. Başlangıçta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hymnos</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threnos</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hymenaios</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ve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paian</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gibi şarkılarda ve epik destanlarda bulunan lirik unsur M.Ö. VII. yüzyıldan başlayarak lirik şiiri yaratmıştır.</a:t>
            </a:r>
            <a:endParaRPr lang="tr-TR" dirty="0">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15000"/>
              </a:lnSpc>
              <a:spcBef>
                <a:spcPts val="600"/>
              </a:spcBef>
              <a:spcAft>
                <a:spcPts val="0"/>
              </a:spcAft>
              <a:buFont typeface="Arial" panose="020B0604020202020204" pitchFamily="34" charset="0"/>
              <a:buChar char="•"/>
            </a:pPr>
            <a:r>
              <a:rPr lang="tr-TR" b="1" dirty="0" err="1"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Sappho</a:t>
            </a:r>
            <a:endParaRPr lang="tr-TR"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15000"/>
              </a:lnSpc>
              <a:spcBef>
                <a:spcPts val="600"/>
              </a:spcBef>
              <a:spcAft>
                <a:spcPts val="0"/>
              </a:spcAft>
              <a:buFont typeface="Arial" panose="020B0604020202020204" pitchFamily="34" charset="0"/>
              <a:buChar char="•"/>
            </a:pPr>
            <a:r>
              <a:rPr lang="tr-TR" b="1" dirty="0" err="1" smtClean="0"/>
              <a:t>Aisipos</a:t>
            </a:r>
            <a:r>
              <a:rPr lang="tr-TR" b="1" dirty="0" smtClean="0"/>
              <a:t> (</a:t>
            </a:r>
            <a:r>
              <a:rPr lang="tr-TR" b="1" dirty="0" err="1" smtClean="0"/>
              <a:t>Ezop</a:t>
            </a:r>
            <a:r>
              <a:rPr lang="tr-TR" b="1" dirty="0" smtClean="0"/>
              <a:t>) M.Ö. VII-VI. yy. </a:t>
            </a:r>
          </a:p>
          <a:p>
            <a:pPr marL="285750" indent="-285750">
              <a:buFont typeface="Arial" panose="020B0604020202020204" pitchFamily="34" charset="0"/>
              <a:buChar char="•"/>
            </a:pPr>
            <a:r>
              <a:rPr lang="tr-TR" b="1" dirty="0" smtClean="0"/>
              <a:t>İlk Filozoflar </a:t>
            </a:r>
          </a:p>
          <a:p>
            <a:r>
              <a:rPr lang="tr-TR" dirty="0" err="1" smtClean="0"/>
              <a:t>Thales</a:t>
            </a:r>
            <a:r>
              <a:rPr lang="tr-TR" dirty="0"/>
              <a:t>, </a:t>
            </a:r>
            <a:r>
              <a:rPr lang="tr-TR" dirty="0" err="1"/>
              <a:t>Anaksimandros</a:t>
            </a:r>
            <a:r>
              <a:rPr lang="tr-TR" dirty="0"/>
              <a:t>, </a:t>
            </a:r>
            <a:r>
              <a:rPr lang="tr-TR" dirty="0" err="1"/>
              <a:t>Anaksimenes</a:t>
            </a:r>
            <a:r>
              <a:rPr lang="tr-TR" dirty="0"/>
              <a:t>, </a:t>
            </a:r>
            <a:r>
              <a:rPr lang="tr-TR" dirty="0" err="1"/>
              <a:t>Diogenes</a:t>
            </a:r>
            <a:r>
              <a:rPr lang="tr-TR" dirty="0"/>
              <a:t>, </a:t>
            </a:r>
            <a:r>
              <a:rPr lang="tr-TR" dirty="0" err="1"/>
              <a:t>Herakleitos</a:t>
            </a:r>
            <a:r>
              <a:rPr lang="tr-TR" dirty="0"/>
              <a:t>, </a:t>
            </a:r>
            <a:r>
              <a:rPr lang="tr-TR" dirty="0" err="1"/>
              <a:t>Ksenophanes</a:t>
            </a:r>
            <a:r>
              <a:rPr lang="tr-TR" dirty="0"/>
              <a:t>, </a:t>
            </a:r>
            <a:r>
              <a:rPr lang="tr-TR" dirty="0" err="1"/>
              <a:t>Parmenides</a:t>
            </a:r>
            <a:r>
              <a:rPr lang="tr-TR" dirty="0"/>
              <a:t>, </a:t>
            </a:r>
            <a:r>
              <a:rPr lang="tr-TR" dirty="0" err="1"/>
              <a:t>Zenon</a:t>
            </a:r>
            <a:r>
              <a:rPr lang="tr-TR" dirty="0"/>
              <a:t>, </a:t>
            </a:r>
            <a:r>
              <a:rPr lang="tr-TR" dirty="0" err="1"/>
              <a:t>Demokritos</a:t>
            </a:r>
            <a:r>
              <a:rPr lang="tr-TR" dirty="0"/>
              <a:t>, </a:t>
            </a:r>
            <a:r>
              <a:rPr lang="tr-TR" dirty="0" err="1"/>
              <a:t>Empedokles</a:t>
            </a:r>
            <a:r>
              <a:rPr lang="tr-TR" dirty="0"/>
              <a:t>, </a:t>
            </a:r>
            <a:r>
              <a:rPr lang="tr-TR" dirty="0" err="1"/>
              <a:t>Anaksagoras</a:t>
            </a:r>
            <a:r>
              <a:rPr lang="tr-TR" dirty="0"/>
              <a:t> M.Ö. VI. ve IV. yüzyıllar arası yaşamış olan ilk filozoflardır.</a:t>
            </a:r>
          </a:p>
          <a:p>
            <a:pPr marL="285750" indent="-285750">
              <a:buFont typeface="Arial" panose="020B0604020202020204" pitchFamily="34" charset="0"/>
              <a:buChar char="•"/>
            </a:pPr>
            <a:r>
              <a:rPr lang="tr-TR" b="1" dirty="0" smtClean="0"/>
              <a:t>Tarih Yazımı</a:t>
            </a:r>
          </a:p>
          <a:p>
            <a:r>
              <a:rPr lang="tr-TR" i="1" dirty="0" smtClean="0"/>
              <a:t>M.Ö</a:t>
            </a:r>
            <a:r>
              <a:rPr lang="tr-TR" i="1" dirty="0"/>
              <a:t>. VI.</a:t>
            </a:r>
            <a:r>
              <a:rPr lang="tr-TR" dirty="0"/>
              <a:t> yüzyıl, Yunanistan’da tarih yazımının da başladığı yüzyıldır. </a:t>
            </a:r>
            <a:r>
              <a:rPr lang="tr-TR" dirty="0" err="1"/>
              <a:t>Kadmos</a:t>
            </a:r>
            <a:r>
              <a:rPr lang="tr-TR" dirty="0"/>
              <a:t>, </a:t>
            </a:r>
            <a:r>
              <a:rPr lang="tr-TR" dirty="0" err="1"/>
              <a:t>Dionisos</a:t>
            </a:r>
            <a:r>
              <a:rPr lang="tr-TR" dirty="0"/>
              <a:t>, </a:t>
            </a:r>
            <a:r>
              <a:rPr lang="tr-TR" dirty="0" err="1"/>
              <a:t>Hellanikos</a:t>
            </a:r>
            <a:r>
              <a:rPr lang="tr-TR" dirty="0"/>
              <a:t>, </a:t>
            </a:r>
            <a:r>
              <a:rPr lang="tr-TR" dirty="0" err="1"/>
              <a:t>Hekataios</a:t>
            </a:r>
            <a:r>
              <a:rPr lang="tr-TR" dirty="0"/>
              <a:t> gibi tarih yazıcıları, tarihin babası kabul edilen </a:t>
            </a:r>
            <a:r>
              <a:rPr lang="tr-TR" b="1" dirty="0" err="1"/>
              <a:t>Herodotes</a:t>
            </a:r>
            <a:r>
              <a:rPr lang="tr-TR" dirty="0"/>
              <a:t> (M.Ö. 484-424)’a öncülük etmişlerdir.</a:t>
            </a:r>
            <a:endParaRPr lang="tr-TR"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32866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41326" y="1139867"/>
            <a:ext cx="8943584" cy="4365811"/>
          </a:xfrm>
          <a:prstGeom prst="rect">
            <a:avLst/>
          </a:prstGeom>
        </p:spPr>
        <p:txBody>
          <a:bodyPr wrap="square">
            <a:spAutoFit/>
          </a:bodyPr>
          <a:lstStyle/>
          <a:p>
            <a:pPr indent="450215" algn="just">
              <a:lnSpc>
                <a:spcPct val="115000"/>
              </a:lnSpc>
              <a:spcBef>
                <a:spcPts val="600"/>
              </a:spcBef>
              <a:spcAft>
                <a:spcPts val="0"/>
              </a:spcAft>
            </a:pPr>
            <a:r>
              <a:rPr lang="tr-TR" b="1" dirty="0">
                <a:latin typeface="Calibri" panose="020F0502020204030204" pitchFamily="34" charset="0"/>
                <a:ea typeface="Calibri" panose="020F0502020204030204" pitchFamily="34" charset="0"/>
                <a:cs typeface="Times New Roman" panose="02020603050405020304" pitchFamily="18" charset="0"/>
              </a:rPr>
              <a:t>3. </a:t>
            </a:r>
            <a:r>
              <a:rPr lang="tr-TR" b="1" dirty="0" err="1">
                <a:latin typeface="Calibri" panose="020F0502020204030204" pitchFamily="34" charset="0"/>
                <a:ea typeface="Calibri" panose="020F0502020204030204" pitchFamily="34" charset="0"/>
                <a:cs typeface="Times New Roman" panose="02020603050405020304" pitchFamily="18" charset="0"/>
              </a:rPr>
              <a:t>Attika</a:t>
            </a:r>
            <a:r>
              <a:rPr lang="tr-TR" b="1" dirty="0">
                <a:latin typeface="Calibri" panose="020F0502020204030204" pitchFamily="34" charset="0"/>
                <a:ea typeface="Calibri" panose="020F0502020204030204" pitchFamily="34" charset="0"/>
                <a:cs typeface="Times New Roman" panose="02020603050405020304" pitchFamily="18" charset="0"/>
              </a:rPr>
              <a:t> Dönemi (M.Ö. V. </a:t>
            </a:r>
            <a:r>
              <a:rPr lang="tr-TR" b="1" dirty="0" smtClean="0">
                <a:latin typeface="Calibri" panose="020F0502020204030204" pitchFamily="34" charset="0"/>
                <a:ea typeface="Calibri" panose="020F0502020204030204" pitchFamily="34" charset="0"/>
                <a:cs typeface="Times New Roman" panose="02020603050405020304" pitchFamily="18" charset="0"/>
              </a:rPr>
              <a:t>Yüzyıl): </a:t>
            </a:r>
          </a:p>
          <a:p>
            <a:pPr marL="285750" indent="-285750" algn="just">
              <a:lnSpc>
                <a:spcPct val="115000"/>
              </a:lnSpc>
              <a:spcBef>
                <a:spcPts val="600"/>
              </a:spcBef>
              <a:buFont typeface="Arial" panose="020B0604020202020204" pitchFamily="34" charset="0"/>
              <a:buChar char="•"/>
            </a:pPr>
            <a:r>
              <a:rPr lang="tr-TR" b="1" dirty="0" err="1" smtClean="0"/>
              <a:t>Eshilos</a:t>
            </a:r>
            <a:r>
              <a:rPr lang="tr-TR" b="1" dirty="0" smtClean="0"/>
              <a:t>/</a:t>
            </a:r>
            <a:r>
              <a:rPr lang="tr-TR" b="1" dirty="0" err="1" smtClean="0"/>
              <a:t>Aiskhilos</a:t>
            </a:r>
            <a:r>
              <a:rPr lang="tr-TR" b="1" dirty="0" smtClean="0"/>
              <a:t> </a:t>
            </a:r>
            <a:r>
              <a:rPr lang="tr-TR" b="1" dirty="0"/>
              <a:t>(Eşil) (M.Ö. 525-456</a:t>
            </a:r>
            <a:r>
              <a:rPr lang="tr-TR" b="1" dirty="0" smtClean="0"/>
              <a:t>)</a:t>
            </a:r>
          </a:p>
          <a:p>
            <a:pPr marL="285750" indent="-285750" algn="just">
              <a:lnSpc>
                <a:spcPct val="115000"/>
              </a:lnSpc>
              <a:spcBef>
                <a:spcPts val="600"/>
              </a:spcBef>
              <a:buFont typeface="Arial" panose="020B0604020202020204" pitchFamily="34" charset="0"/>
              <a:buChar char="•"/>
            </a:pPr>
            <a:r>
              <a:rPr lang="tr-TR" b="1" dirty="0" err="1"/>
              <a:t>Sophokles</a:t>
            </a:r>
            <a:r>
              <a:rPr lang="tr-TR" b="1" dirty="0"/>
              <a:t> (M.Ö. 496-406)</a:t>
            </a:r>
            <a:endParaRPr lang="tr-TR" dirty="0"/>
          </a:p>
          <a:p>
            <a:pPr marL="285750" indent="-285750" algn="just">
              <a:lnSpc>
                <a:spcPct val="115000"/>
              </a:lnSpc>
              <a:spcBef>
                <a:spcPts val="600"/>
              </a:spcBef>
              <a:buFont typeface="Arial" panose="020B0604020202020204" pitchFamily="34" charset="0"/>
              <a:buChar char="•"/>
            </a:pPr>
            <a:r>
              <a:rPr lang="tr-TR" b="1" dirty="0"/>
              <a:t>Euripides (M.Ö. 480-406)</a:t>
            </a:r>
            <a:endParaRPr lang="tr-TR" dirty="0"/>
          </a:p>
          <a:p>
            <a:pPr marL="285750" indent="-285750" algn="just">
              <a:lnSpc>
                <a:spcPct val="115000"/>
              </a:lnSpc>
              <a:spcBef>
                <a:spcPts val="600"/>
              </a:spcBef>
              <a:buFont typeface="Arial" panose="020B0604020202020204" pitchFamily="34" charset="0"/>
              <a:buChar char="•"/>
            </a:pPr>
            <a:r>
              <a:rPr lang="tr-TR" b="1" dirty="0" err="1"/>
              <a:t>Aristophanes</a:t>
            </a:r>
            <a:r>
              <a:rPr lang="tr-TR" b="1" dirty="0"/>
              <a:t> (M.Ö. 448-388)</a:t>
            </a:r>
            <a:endParaRPr lang="tr-TR" dirty="0"/>
          </a:p>
          <a:p>
            <a:pPr marL="285750" indent="-285750" algn="just">
              <a:lnSpc>
                <a:spcPct val="115000"/>
              </a:lnSpc>
              <a:spcBef>
                <a:spcPts val="600"/>
              </a:spcBef>
              <a:buFont typeface="Arial" panose="020B0604020202020204" pitchFamily="34" charset="0"/>
              <a:buChar char="•"/>
            </a:pPr>
            <a:r>
              <a:rPr lang="tr-TR" b="1" dirty="0" err="1"/>
              <a:t>Menandros</a:t>
            </a:r>
            <a:r>
              <a:rPr lang="tr-TR" b="1" dirty="0"/>
              <a:t> (M.Ö. 342-292)</a:t>
            </a:r>
            <a:endParaRPr lang="tr-TR" dirty="0"/>
          </a:p>
          <a:p>
            <a:pPr marL="285750" indent="-285750" algn="just">
              <a:lnSpc>
                <a:spcPct val="115000"/>
              </a:lnSpc>
              <a:spcBef>
                <a:spcPts val="600"/>
              </a:spcBef>
              <a:buFont typeface="Arial" panose="020B0604020202020204" pitchFamily="34" charset="0"/>
              <a:buChar char="•"/>
            </a:pPr>
            <a:r>
              <a:rPr lang="tr-TR" b="1" dirty="0"/>
              <a:t>Sokrates (M.Ö. 469-399)</a:t>
            </a:r>
            <a:endParaRPr lang="tr-TR" dirty="0"/>
          </a:p>
          <a:p>
            <a:pPr marL="285750" indent="-285750" algn="just">
              <a:lnSpc>
                <a:spcPct val="115000"/>
              </a:lnSpc>
              <a:spcBef>
                <a:spcPts val="600"/>
              </a:spcBef>
              <a:buFont typeface="Arial" panose="020B0604020202020204" pitchFamily="34" charset="0"/>
              <a:buChar char="•"/>
            </a:pPr>
            <a:r>
              <a:rPr lang="tr-TR" b="1" dirty="0"/>
              <a:t>Platon (Eflatun) (M.Ö. 429-347)</a:t>
            </a:r>
            <a:endParaRPr lang="tr-TR" dirty="0"/>
          </a:p>
          <a:p>
            <a:pPr marL="285750" indent="-285750" algn="just">
              <a:lnSpc>
                <a:spcPct val="115000"/>
              </a:lnSpc>
              <a:spcBef>
                <a:spcPts val="600"/>
              </a:spcBef>
              <a:buFont typeface="Arial" panose="020B0604020202020204" pitchFamily="34" charset="0"/>
              <a:buChar char="•"/>
            </a:pPr>
            <a:r>
              <a:rPr lang="tr-TR" b="1" dirty="0"/>
              <a:t>Aristoteles (M.Ö. 384-322)</a:t>
            </a:r>
            <a:endParaRPr lang="tr-TR" dirty="0"/>
          </a:p>
          <a:p>
            <a:pPr marL="285750" indent="-285750" algn="just">
              <a:lnSpc>
                <a:spcPct val="115000"/>
              </a:lnSpc>
              <a:spcBef>
                <a:spcPts val="600"/>
              </a:spcBef>
              <a:buFont typeface="Arial" panose="020B0604020202020204" pitchFamily="34" charset="0"/>
              <a:buChar char="•"/>
            </a:pPr>
            <a:endParaRPr lang="tr-TR" dirty="0"/>
          </a:p>
          <a:p>
            <a:pPr indent="450215" algn="just">
              <a:lnSpc>
                <a:spcPct val="115000"/>
              </a:lnSpc>
              <a:spcBef>
                <a:spcPts val="600"/>
              </a:spcBef>
              <a:spcAft>
                <a:spcPts val="0"/>
              </a:spcAft>
            </a:pPr>
            <a:endParaRPr lang="tr-TR" b="1" dirty="0" smtClean="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046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642992" y="1471541"/>
            <a:ext cx="7340252" cy="3336041"/>
          </a:xfrm>
          <a:prstGeom prst="rect">
            <a:avLst/>
          </a:prstGeom>
        </p:spPr>
        <p:txBody>
          <a:bodyPr wrap="square">
            <a:spAutoFit/>
          </a:bodyPr>
          <a:lstStyle/>
          <a:p>
            <a:pPr indent="450215" algn="just">
              <a:lnSpc>
                <a:spcPct val="115000"/>
              </a:lnSpc>
              <a:spcBef>
                <a:spcPts val="600"/>
              </a:spcBef>
              <a:spcAft>
                <a:spcPts val="0"/>
              </a:spcAft>
            </a:pPr>
            <a:r>
              <a:rPr lang="tr-TR" b="1" dirty="0">
                <a:latin typeface="Calibri" panose="020F0502020204030204" pitchFamily="34" charset="0"/>
                <a:ea typeface="Calibri" panose="020F0502020204030204" pitchFamily="34" charset="0"/>
                <a:cs typeface="Times New Roman" panose="02020603050405020304" pitchFamily="18" charset="0"/>
              </a:rPr>
              <a:t>4. İskenderiye </a:t>
            </a:r>
            <a:r>
              <a:rPr lang="tr-TR" b="1" dirty="0" smtClean="0">
                <a:latin typeface="Calibri" panose="020F0502020204030204" pitchFamily="34" charset="0"/>
                <a:ea typeface="Calibri" panose="020F0502020204030204" pitchFamily="34" charset="0"/>
                <a:cs typeface="Times New Roman" panose="02020603050405020304" pitchFamily="18" charset="0"/>
              </a:rPr>
              <a:t>Dönemi/ </a:t>
            </a:r>
            <a:r>
              <a:rPr lang="tr-TR" b="1" dirty="0" err="1">
                <a:latin typeface="Calibri" panose="020F0502020204030204" pitchFamily="34" charset="0"/>
                <a:ea typeface="Calibri" panose="020F0502020204030204" pitchFamily="34" charset="0"/>
                <a:cs typeface="Times New Roman" panose="02020603050405020304" pitchFamily="18" charset="0"/>
              </a:rPr>
              <a:t>Hellenistik</a:t>
            </a:r>
            <a:r>
              <a:rPr lang="tr-TR" b="1" dirty="0">
                <a:latin typeface="Calibri" panose="020F0502020204030204" pitchFamily="34" charset="0"/>
                <a:ea typeface="Calibri" panose="020F0502020204030204" pitchFamily="34" charset="0"/>
                <a:cs typeface="Times New Roman" panose="02020603050405020304" pitchFamily="18" charset="0"/>
              </a:rPr>
              <a:t> </a:t>
            </a:r>
            <a:r>
              <a:rPr lang="tr-TR" b="1" dirty="0" smtClean="0">
                <a:latin typeface="Calibri" panose="020F0502020204030204" pitchFamily="34" charset="0"/>
                <a:ea typeface="Calibri" panose="020F0502020204030204" pitchFamily="34" charset="0"/>
                <a:cs typeface="Times New Roman" panose="02020603050405020304" pitchFamily="18" charset="0"/>
              </a:rPr>
              <a:t>Dönem (M.Ö. IV-</a:t>
            </a:r>
            <a:r>
              <a:rPr lang="tr-TR" b="1" dirty="0" err="1" smtClean="0">
                <a:latin typeface="Calibri" panose="020F0502020204030204" pitchFamily="34" charset="0"/>
                <a:ea typeface="Calibri" panose="020F0502020204030204" pitchFamily="34" charset="0"/>
                <a:cs typeface="Times New Roman" panose="02020603050405020304" pitchFamily="18" charset="0"/>
              </a:rPr>
              <a:t>II.yy</a:t>
            </a:r>
            <a:r>
              <a:rPr lang="tr-TR" b="1" dirty="0" smtClean="0">
                <a:latin typeface="Calibri" panose="020F0502020204030204" pitchFamily="34" charset="0"/>
                <a:ea typeface="Calibri" panose="020F0502020204030204" pitchFamily="34" charset="0"/>
                <a:cs typeface="Times New Roman" panose="02020603050405020304" pitchFamily="18" charset="0"/>
              </a:rPr>
              <a:t>)</a:t>
            </a:r>
            <a:r>
              <a:rPr lang="tr-TR" dirty="0" smtClean="0">
                <a:latin typeface="Calibri" panose="020F0502020204030204" pitchFamily="34" charset="0"/>
                <a:ea typeface="Calibri" panose="020F0502020204030204" pitchFamily="34" charset="0"/>
                <a:cs typeface="Times New Roman" panose="02020603050405020304" pitchFamily="18" charset="0"/>
              </a:rPr>
              <a:t> </a:t>
            </a:r>
          </a:p>
          <a:p>
            <a:pPr indent="450215" algn="just">
              <a:lnSpc>
                <a:spcPct val="115000"/>
              </a:lnSpc>
              <a:spcBef>
                <a:spcPts val="600"/>
              </a:spcBef>
              <a:spcAft>
                <a:spcPts val="0"/>
              </a:spcAft>
            </a:pPr>
            <a:r>
              <a:rPr lang="tr-TR" dirty="0" smtClean="0">
                <a:latin typeface="Calibri" panose="020F0502020204030204" pitchFamily="34" charset="0"/>
                <a:ea typeface="Calibri" panose="020F0502020204030204" pitchFamily="34" charset="0"/>
                <a:cs typeface="Times New Roman" panose="02020603050405020304" pitchFamily="18" charset="0"/>
              </a:rPr>
              <a:t>Bu dönemde </a:t>
            </a:r>
            <a:r>
              <a:rPr lang="tr-TR" dirty="0">
                <a:latin typeface="Calibri" panose="020F0502020204030204" pitchFamily="34" charset="0"/>
                <a:ea typeface="Calibri" panose="020F0502020204030204" pitchFamily="34" charset="0"/>
                <a:cs typeface="Times New Roman" panose="02020603050405020304" pitchFamily="18" charset="0"/>
              </a:rPr>
              <a:t>Yunanistan özgürlüğünü ve büyüklüğünü kaybetmiştir. Ancak İskender’in Doğu’daki fetihleri sonucunda Yunan dili ve edebiyatı Doğu’da yayılmaya başlamıştır. İskenderiye’de hüküm süren </a:t>
            </a:r>
            <a:r>
              <a:rPr lang="tr-TR" dirty="0" err="1">
                <a:latin typeface="Calibri" panose="020F0502020204030204" pitchFamily="34" charset="0"/>
                <a:ea typeface="Calibri" panose="020F0502020204030204" pitchFamily="34" charset="0"/>
                <a:cs typeface="Times New Roman" panose="02020603050405020304" pitchFamily="18" charset="0"/>
              </a:rPr>
              <a:t>Ptolemiaslar</a:t>
            </a:r>
            <a:r>
              <a:rPr lang="tr-TR" dirty="0">
                <a:latin typeface="Calibri" panose="020F0502020204030204" pitchFamily="34" charset="0"/>
                <a:ea typeface="Calibri" panose="020F0502020204030204" pitchFamily="34" charset="0"/>
                <a:cs typeface="Times New Roman" panose="02020603050405020304" pitchFamily="18" charset="0"/>
              </a:rPr>
              <a:t> çeşitli ülkelerden birçok bilgini bu şehirde toplayarak burasını bir bilim ve kültür merkezi hâline getirmeye çalışmışlardır. Filoloji ve eleştiri alanında çalışmalar bu dönemin en önemli özelliğidir. Bu dönemin önemli şairleri arasında </a:t>
            </a:r>
            <a:r>
              <a:rPr lang="tr-TR" dirty="0" err="1">
                <a:latin typeface="Calibri" panose="020F0502020204030204" pitchFamily="34" charset="0"/>
                <a:ea typeface="Calibri" panose="020F0502020204030204" pitchFamily="34" charset="0"/>
                <a:cs typeface="Times New Roman" panose="02020603050405020304" pitchFamily="18" charset="0"/>
              </a:rPr>
              <a:t>Kallimakhos</a:t>
            </a:r>
            <a:r>
              <a:rPr lang="tr-TR" dirty="0">
                <a:latin typeface="Calibri" panose="020F0502020204030204" pitchFamily="34" charset="0"/>
                <a:ea typeface="Calibri" panose="020F0502020204030204" pitchFamily="34" charset="0"/>
                <a:cs typeface="Times New Roman" panose="02020603050405020304" pitchFamily="18" charset="0"/>
              </a:rPr>
              <a:t>, </a:t>
            </a:r>
            <a:r>
              <a:rPr lang="tr-TR" dirty="0" err="1">
                <a:latin typeface="Calibri" panose="020F0502020204030204" pitchFamily="34" charset="0"/>
                <a:ea typeface="Calibri" panose="020F0502020204030204" pitchFamily="34" charset="0"/>
                <a:cs typeface="Times New Roman" panose="02020603050405020304" pitchFamily="18" charset="0"/>
              </a:rPr>
              <a:t>Appolonios</a:t>
            </a:r>
            <a:r>
              <a:rPr lang="tr-TR" dirty="0">
                <a:latin typeface="Calibri" panose="020F0502020204030204" pitchFamily="34" charset="0"/>
                <a:ea typeface="Calibri" panose="020F0502020204030204" pitchFamily="34" charset="0"/>
                <a:cs typeface="Times New Roman" panose="02020603050405020304" pitchFamily="18" charset="0"/>
              </a:rPr>
              <a:t> sayılabilir.</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Diğer önemli bir şair ise doğa şiirleriyle ünlü olan </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Theokritos</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’(M.Ö.300- 220)tur. Pastoral(kır) şiirini icat </a:t>
            </a: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etmiştir.</a:t>
            </a:r>
            <a:endParaRPr lang="tr-T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0321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745736"/>
            <a:ext cx="6096000" cy="2322174"/>
          </a:xfrm>
          <a:prstGeom prst="rect">
            <a:avLst/>
          </a:prstGeom>
        </p:spPr>
        <p:txBody>
          <a:bodyPr>
            <a:spAutoFit/>
          </a:bodyPr>
          <a:lstStyle/>
          <a:p>
            <a:pPr indent="450215" algn="just">
              <a:lnSpc>
                <a:spcPct val="115000"/>
              </a:lnSpc>
              <a:spcBef>
                <a:spcPts val="600"/>
              </a:spcBef>
              <a:spcAft>
                <a:spcPts val="0"/>
              </a:spcAft>
            </a:pP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Bu dönemde, İskenderiye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Mektebi </a:t>
            </a: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önemli bir işlev görmüştür. Dönemin en önemli olaylarından biri, I. </a:t>
            </a:r>
            <a:r>
              <a:rPr lang="tr-TR" dirty="0" err="1"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Batlamyus’un</a:t>
            </a: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tr-TR"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Ptolemaios</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 Yunanlı bilgin ve filozofları </a:t>
            </a: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toplamasıdır. Aynı dönemde büyük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bir kütüphane yapıldı. Bununla birlikte </a:t>
            </a: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I. </a:t>
            </a:r>
            <a:r>
              <a:rPr lang="tr-TR" dirty="0" err="1"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Batlamyus</a:t>
            </a: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döneminde bilim yapılmadı; </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ancak Yunan mirasını </a:t>
            </a:r>
            <a:r>
              <a:rPr lang="tr-TR"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yayıldı</a:t>
            </a:r>
            <a:r>
              <a:rPr lang="tr-TR"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tr-TR" dirty="0">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07827625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604</Words>
  <Application>Microsoft Office PowerPoint</Application>
  <PresentationFormat>Geniş ekran</PresentationFormat>
  <Paragraphs>30</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Office Teması</vt:lpstr>
      <vt:lpstr>Antik Yunan Edebiyatı ve Dönemleri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Antik Yunan Edebiyatı ve Dönemleri</dc:title>
  <dc:creator>w7</dc:creator>
  <cp:lastModifiedBy>w7</cp:lastModifiedBy>
  <cp:revision>5</cp:revision>
  <dcterms:created xsi:type="dcterms:W3CDTF">2019-02-15T21:54:15Z</dcterms:created>
  <dcterms:modified xsi:type="dcterms:W3CDTF">2019-02-18T19:53:34Z</dcterms:modified>
</cp:coreProperties>
</file>