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69" r:id="rId4"/>
    <p:sldId id="271"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6.12.2018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6.12.2018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6.12.2018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6.12.2018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6.12.2018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6.12.2018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6.12.2018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6.12.2018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6.12.2018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6.12.2018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6.12.2018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6.12.2018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6.12.2018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13. konu</a:t>
            </a:r>
          </a:p>
        </p:txBody>
      </p:sp>
      <p:sp>
        <p:nvSpPr>
          <p:cNvPr id="3" name="2 Alt Başlık"/>
          <p:cNvSpPr>
            <a:spLocks noGrp="1"/>
          </p:cNvSpPr>
          <p:nvPr>
            <p:ph type="subTitle" idx="1"/>
          </p:nvPr>
        </p:nvSpPr>
        <p:spPr/>
        <p:txBody>
          <a:bodyPr>
            <a:normAutofit/>
          </a:bodyPr>
          <a:lstStyle/>
          <a:p>
            <a:r>
              <a:rPr lang="tr-TR" sz="4400" dirty="0">
                <a:latin typeface="Bell MT" pitchFamily="18" charset="0"/>
                <a:cs typeface="Andalus" pitchFamily="18" charset="-78"/>
              </a:rPr>
              <a:t>Grup Alan Çalışmaları III</a:t>
            </a:r>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13. hafta</a:t>
            </a:r>
          </a:p>
        </p:txBody>
      </p:sp>
      <p:sp>
        <p:nvSpPr>
          <p:cNvPr id="3" name="2 İçerik Yer Tutucusu"/>
          <p:cNvSpPr>
            <a:spLocks noGrp="1"/>
          </p:cNvSpPr>
          <p:nvPr>
            <p:ph idx="1"/>
          </p:nvPr>
        </p:nvSpPr>
        <p:spPr/>
        <p:txBody>
          <a:bodyPr>
            <a:normAutofit/>
          </a:bodyPr>
          <a:lstStyle/>
          <a:p>
            <a:r>
              <a:rPr lang="tr-TR" sz="2400" dirty="0">
                <a:latin typeface="Bell MT" panose="02020503060305020303" pitchFamily="18" charset="0"/>
              </a:rPr>
              <a:t>Bu hafta ile derste öğrendiğimiz alan çalışması yapma pratiklerini ve analiz sürecini uygulamaya geçiyoruz.</a:t>
            </a:r>
          </a:p>
          <a:p>
            <a:r>
              <a:rPr lang="tr-TR" sz="2400" dirty="0">
                <a:latin typeface="Bell MT" panose="02020503060305020303" pitchFamily="18" charset="0"/>
              </a:rPr>
              <a:t>Final notlarınızı grup halinde yapacağınız alan çalışması ve sonunda ortaya çıkacak olan yazılı metin sağlayacak. Bu doğrultuda hafta hafta bir yandan alanda neler yapıldığı ve nelerle karşılaşıldığı tartışılacak ve diğer yandan toplanan verinin bir tür argüman ve formülleştirmeye doğru uzanması üzerine çalışılacak.</a:t>
            </a:r>
          </a:p>
          <a:p>
            <a:r>
              <a:rPr lang="tr-TR" sz="2400" dirty="0">
                <a:latin typeface="Bell MT" panose="02020503060305020303" pitchFamily="18" charset="0"/>
              </a:rPr>
              <a:t>Grupların her birinin alan çalışmasına birer hafta ben de katılıp yerinde veri toplama sürecini gözlemleyeceğim.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74940-50F1-4057-8D1E-F6C003B9F6DA}"/>
              </a:ext>
            </a:extLst>
          </p:cNvPr>
          <p:cNvSpPr>
            <a:spLocks noGrp="1"/>
          </p:cNvSpPr>
          <p:nvPr>
            <p:ph type="title"/>
          </p:nvPr>
        </p:nvSpPr>
        <p:spPr/>
        <p:txBody>
          <a:bodyPr/>
          <a:lstStyle/>
          <a:p>
            <a:r>
              <a:rPr lang="tr-TR" dirty="0">
                <a:latin typeface="Andalus" pitchFamily="18" charset="-78"/>
                <a:cs typeface="Andalus" pitchFamily="18" charset="-78"/>
              </a:rPr>
              <a:t>13. hafta</a:t>
            </a:r>
            <a:endParaRPr lang="tr-TR" dirty="0"/>
          </a:p>
        </p:txBody>
      </p:sp>
      <p:sp>
        <p:nvSpPr>
          <p:cNvPr id="3" name="Content Placeholder 2">
            <a:extLst>
              <a:ext uri="{FF2B5EF4-FFF2-40B4-BE49-F238E27FC236}">
                <a16:creationId xmlns:a16="http://schemas.microsoft.com/office/drawing/2014/main" id="{C989C00B-6970-4EE1-9A04-D57851096A35}"/>
              </a:ext>
            </a:extLst>
          </p:cNvPr>
          <p:cNvSpPr>
            <a:spLocks noGrp="1"/>
          </p:cNvSpPr>
          <p:nvPr>
            <p:ph idx="1"/>
          </p:nvPr>
        </p:nvSpPr>
        <p:spPr/>
        <p:txBody>
          <a:bodyPr>
            <a:normAutofit/>
          </a:bodyPr>
          <a:lstStyle/>
          <a:p>
            <a:r>
              <a:rPr lang="tr-TR" sz="2400" dirty="0">
                <a:latin typeface="Bell MT" panose="02020503060305020303" pitchFamily="18" charset="0"/>
              </a:rPr>
              <a:t>Bu dört hafta boyunca adım adım çalışmanın yazılı metnine uzanan aşamaları tanımlayacağız. Üçüncü aşama;</a:t>
            </a:r>
          </a:p>
          <a:p>
            <a:r>
              <a:rPr lang="tr-TR" sz="2400" dirty="0">
                <a:latin typeface="Bell MT" panose="02020503060305020303" pitchFamily="18" charset="0"/>
              </a:rPr>
              <a:t>Parçalara birleştirme-analiz</a:t>
            </a:r>
          </a:p>
          <a:p>
            <a:r>
              <a:rPr lang="tr-TR" sz="2400" dirty="0">
                <a:latin typeface="Bell MT" panose="02020503060305020303" pitchFamily="18" charset="0"/>
              </a:rPr>
              <a:t>Bu aşamada araştırma konusunun incelenen boyutuna dair toplanmakta olan verinin analizine geçiyoruz. Neyin ne ile ilişkilendirilebileceği ve olası örüntülerin üzerinde duruyoruz.</a:t>
            </a:r>
          </a:p>
          <a:p>
            <a:r>
              <a:rPr lang="tr-TR" sz="2400" dirty="0">
                <a:latin typeface="Bell MT" panose="02020503060305020303" pitchFamily="18" charset="0"/>
              </a:rPr>
              <a:t>Alan verilerimizi kodlama, özellikle nominal ve </a:t>
            </a:r>
            <a:r>
              <a:rPr lang="tr-TR" sz="2400" dirty="0" err="1">
                <a:latin typeface="Bell MT" panose="02020503060305020303" pitchFamily="18" charset="0"/>
              </a:rPr>
              <a:t>ordinal</a:t>
            </a:r>
            <a:r>
              <a:rPr lang="tr-TR" sz="2400" dirty="0">
                <a:latin typeface="Bell MT" panose="02020503060305020303" pitchFamily="18" charset="0"/>
              </a:rPr>
              <a:t> veriler üzerine odaklanma ve tipik anlatı bulma temel doğrultumuzu ve arayışımızı oluşturuyor. </a:t>
            </a:r>
          </a:p>
        </p:txBody>
      </p:sp>
    </p:spTree>
    <p:extLst>
      <p:ext uri="{BB962C8B-B14F-4D97-AF65-F5344CB8AC3E}">
        <p14:creationId xmlns:p14="http://schemas.microsoft.com/office/powerpoint/2010/main" val="3929276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74940-50F1-4057-8D1E-F6C003B9F6DA}"/>
              </a:ext>
            </a:extLst>
          </p:cNvPr>
          <p:cNvSpPr>
            <a:spLocks noGrp="1"/>
          </p:cNvSpPr>
          <p:nvPr>
            <p:ph type="title"/>
          </p:nvPr>
        </p:nvSpPr>
        <p:spPr/>
        <p:txBody>
          <a:bodyPr/>
          <a:lstStyle/>
          <a:p>
            <a:r>
              <a:rPr lang="tr-TR" dirty="0">
                <a:latin typeface="Andalus" pitchFamily="18" charset="-78"/>
                <a:cs typeface="Andalus" pitchFamily="18" charset="-78"/>
              </a:rPr>
              <a:t>13. hafta</a:t>
            </a:r>
            <a:endParaRPr lang="tr-TR" dirty="0"/>
          </a:p>
        </p:txBody>
      </p:sp>
      <p:sp>
        <p:nvSpPr>
          <p:cNvPr id="3" name="Content Placeholder 2">
            <a:extLst>
              <a:ext uri="{FF2B5EF4-FFF2-40B4-BE49-F238E27FC236}">
                <a16:creationId xmlns:a16="http://schemas.microsoft.com/office/drawing/2014/main" id="{C989C00B-6970-4EE1-9A04-D57851096A35}"/>
              </a:ext>
            </a:extLst>
          </p:cNvPr>
          <p:cNvSpPr>
            <a:spLocks noGrp="1"/>
          </p:cNvSpPr>
          <p:nvPr>
            <p:ph idx="1"/>
          </p:nvPr>
        </p:nvSpPr>
        <p:spPr/>
        <p:txBody>
          <a:bodyPr>
            <a:normAutofit/>
          </a:bodyPr>
          <a:lstStyle/>
          <a:p>
            <a:r>
              <a:rPr lang="tr-TR" sz="2400" dirty="0">
                <a:latin typeface="Bell MT" panose="02020503060305020303" pitchFamily="18" charset="0"/>
              </a:rPr>
              <a:t>Parçalara birleştirme-analiz</a:t>
            </a:r>
          </a:p>
          <a:p>
            <a:r>
              <a:rPr lang="tr-TR" sz="2400" dirty="0">
                <a:latin typeface="Bell MT" panose="02020503060305020303" pitchFamily="18" charset="0"/>
              </a:rPr>
              <a:t>Nitel veri analizi ile ilgili önceden öğrenilenleri grup projesinde kullanmak önemli bir yoğunlaşma gerektiriyor. Özellikle yaşam hikayelerinin toplanmasına ayrılan haftayı göz önünde bulundurarak anlatı ve örüntü bulma çabası ile anlatı ve örüntü bulmak için zorlama arasındaki mesafeyi yine veri temelli </a:t>
            </a:r>
            <a:r>
              <a:rPr lang="tr-TR" sz="2400" dirty="0" err="1">
                <a:latin typeface="Bell MT" panose="02020503060305020303" pitchFamily="18" charset="0"/>
              </a:rPr>
              <a:t>düşünümsel</a:t>
            </a:r>
            <a:r>
              <a:rPr lang="tr-TR" sz="2400" dirty="0">
                <a:latin typeface="Bell MT" panose="02020503060305020303" pitchFamily="18" charset="0"/>
              </a:rPr>
              <a:t> bir terazide değerlendireceğiz.</a:t>
            </a:r>
          </a:p>
          <a:p>
            <a:r>
              <a:rPr lang="tr-TR" sz="2400" dirty="0">
                <a:latin typeface="Bell MT" panose="02020503060305020303" pitchFamily="18" charset="0"/>
              </a:rPr>
              <a:t>Nitel verinin temsil etme kabiliyetini bu aşamada </a:t>
            </a:r>
            <a:r>
              <a:rPr lang="tr-TR" sz="2400" dirty="0" err="1">
                <a:latin typeface="Bell MT" panose="02020503060305020303" pitchFamily="18" charset="0"/>
              </a:rPr>
              <a:t>sorunsallaştıracağız</a:t>
            </a:r>
            <a:r>
              <a:rPr lang="tr-TR" sz="2400" dirty="0">
                <a:latin typeface="Bell MT" panose="02020503060305020303" pitchFamily="18" charset="0"/>
              </a:rPr>
              <a:t>.</a:t>
            </a:r>
          </a:p>
        </p:txBody>
      </p:sp>
    </p:spTree>
    <p:extLst>
      <p:ext uri="{BB962C8B-B14F-4D97-AF65-F5344CB8AC3E}">
        <p14:creationId xmlns:p14="http://schemas.microsoft.com/office/powerpoint/2010/main" val="392927697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355</TotalTime>
  <Words>211</Words>
  <Application>Microsoft Office PowerPoint</Application>
  <PresentationFormat>On-screen Show (4:3)</PresentationFormat>
  <Paragraphs>16</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Aldhabi</vt:lpstr>
      <vt:lpstr>Andalus</vt:lpstr>
      <vt:lpstr>Arial</vt:lpstr>
      <vt:lpstr>Bell MT</vt:lpstr>
      <vt:lpstr>Calibri</vt:lpstr>
      <vt:lpstr>Ofis Teması</vt:lpstr>
      <vt:lpstr>13. konu</vt:lpstr>
      <vt:lpstr>13. hafta</vt:lpstr>
      <vt:lpstr>13. hafta</vt:lpstr>
      <vt:lpstr>13.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46</cp:revision>
  <dcterms:created xsi:type="dcterms:W3CDTF">2018-05-08T13:48:36Z</dcterms:created>
  <dcterms:modified xsi:type="dcterms:W3CDTF">2018-12-06T20:53:28Z</dcterms:modified>
</cp:coreProperties>
</file>