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2" r:id="rId6"/>
    <p:sldId id="264" r:id="rId7"/>
    <p:sldId id="279" r:id="rId8"/>
    <p:sldId id="280" r:id="rId9"/>
    <p:sldId id="282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43A3DF-4317-4DF8-B135-BA43959B3C56}" type="doc">
      <dgm:prSet loTypeId="urn:microsoft.com/office/officeart/2005/8/layout/hList6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tr-TR"/>
        </a:p>
      </dgm:t>
    </dgm:pt>
    <dgm:pt modelId="{36E35344-04B3-446F-82C4-8A5B067B5A00}">
      <dgm:prSet/>
      <dgm:spPr/>
      <dgm:t>
        <a:bodyPr/>
        <a:lstStyle/>
        <a:p>
          <a:pPr rtl="0"/>
          <a:r>
            <a:rPr lang="tr-TR" b="1" dirty="0" smtClean="0"/>
            <a:t>İŞ HUKUKUNUN TEMEL KAVRAMLARI</a:t>
          </a:r>
          <a:br>
            <a:rPr lang="tr-TR" b="1" dirty="0" smtClean="0"/>
          </a:br>
          <a:r>
            <a:rPr lang="tr-TR" b="1" dirty="0" smtClean="0"/>
            <a:t/>
          </a:r>
          <a:br>
            <a:rPr lang="tr-TR" b="1" dirty="0" smtClean="0"/>
          </a:br>
          <a:r>
            <a:rPr lang="tr-TR" b="1" dirty="0" smtClean="0"/>
            <a:t>ALT İŞVEREN (TAŞERON)</a:t>
          </a:r>
          <a:endParaRPr lang="tr-TR" dirty="0"/>
        </a:p>
      </dgm:t>
    </dgm:pt>
    <dgm:pt modelId="{22EF48E2-E891-454A-B818-357C3F3C8175}" type="parTrans" cxnId="{65DC0ED5-9704-4C23-AEFC-7BA12AA96589}">
      <dgm:prSet/>
      <dgm:spPr/>
      <dgm:t>
        <a:bodyPr/>
        <a:lstStyle/>
        <a:p>
          <a:endParaRPr lang="tr-TR"/>
        </a:p>
      </dgm:t>
    </dgm:pt>
    <dgm:pt modelId="{408E89B2-4473-43DD-A823-2CA5C1673858}" type="sibTrans" cxnId="{65DC0ED5-9704-4C23-AEFC-7BA12AA96589}">
      <dgm:prSet/>
      <dgm:spPr/>
      <dgm:t>
        <a:bodyPr/>
        <a:lstStyle/>
        <a:p>
          <a:endParaRPr lang="tr-TR"/>
        </a:p>
      </dgm:t>
    </dgm:pt>
    <dgm:pt modelId="{B58FBAE7-D312-476C-9D83-A9E4ECFC3A23}" type="pres">
      <dgm:prSet presAssocID="{0C43A3DF-4317-4DF8-B135-BA43959B3C5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B8455CE-9FF8-49D8-9CFC-E9410FA4F2FF}" type="pres">
      <dgm:prSet presAssocID="{36E35344-04B3-446F-82C4-8A5B067B5A00}" presName="node" presStyleLbl="node1" presStyleIdx="0" presStyleCnt="1" custLinFactNeighborX="-29" custLinFactNeighborY="2465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E71C9C9-7405-42A4-8865-C74768E83FDB}" type="presOf" srcId="{36E35344-04B3-446F-82C4-8A5B067B5A00}" destId="{0B8455CE-9FF8-49D8-9CFC-E9410FA4F2FF}" srcOrd="0" destOrd="0" presId="urn:microsoft.com/office/officeart/2005/8/layout/hList6"/>
    <dgm:cxn modelId="{65DC0ED5-9704-4C23-AEFC-7BA12AA96589}" srcId="{0C43A3DF-4317-4DF8-B135-BA43959B3C56}" destId="{36E35344-04B3-446F-82C4-8A5B067B5A00}" srcOrd="0" destOrd="0" parTransId="{22EF48E2-E891-454A-B818-357C3F3C8175}" sibTransId="{408E89B2-4473-43DD-A823-2CA5C1673858}"/>
    <dgm:cxn modelId="{EAEF42FE-5563-4D83-A55C-BF7F3C9E626E}" type="presOf" srcId="{0C43A3DF-4317-4DF8-B135-BA43959B3C56}" destId="{B58FBAE7-D312-476C-9D83-A9E4ECFC3A23}" srcOrd="0" destOrd="0" presId="urn:microsoft.com/office/officeart/2005/8/layout/hList6"/>
    <dgm:cxn modelId="{3935BC87-E590-464E-B895-D6936304624D}" type="presParOf" srcId="{B58FBAE7-D312-476C-9D83-A9E4ECFC3A23}" destId="{0B8455CE-9FF8-49D8-9CFC-E9410FA4F2FF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8455CE-9FF8-49D8-9CFC-E9410FA4F2FF}">
      <dsp:nvSpPr>
        <dsp:cNvPr id="0" name=""/>
        <dsp:cNvSpPr/>
      </dsp:nvSpPr>
      <dsp:spPr>
        <a:xfrm rot="16200000">
          <a:off x="2230016" y="-2230016"/>
          <a:ext cx="3312367" cy="7772400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0" tIns="0" rIns="234156" bIns="0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700" b="1" kern="1200" dirty="0" smtClean="0"/>
            <a:t>İŞ HUKUKUNUN TEMEL KAVRAMLARI</a:t>
          </a:r>
          <a:br>
            <a:rPr lang="tr-TR" sz="3700" b="1" kern="1200" dirty="0" smtClean="0"/>
          </a:br>
          <a:r>
            <a:rPr lang="tr-TR" sz="3700" b="1" kern="1200" dirty="0" smtClean="0"/>
            <a:t/>
          </a:r>
          <a:br>
            <a:rPr lang="tr-TR" sz="3700" b="1" kern="1200" dirty="0" smtClean="0"/>
          </a:br>
          <a:r>
            <a:rPr lang="tr-TR" sz="3700" b="1" kern="1200" dirty="0" smtClean="0"/>
            <a:t>ALT İŞVEREN (TAŞERON)</a:t>
          </a:r>
          <a:endParaRPr lang="tr-TR" sz="3700" kern="1200" dirty="0"/>
        </a:p>
      </dsp:txBody>
      <dsp:txXfrm rot="5400000">
        <a:off x="0" y="662473"/>
        <a:ext cx="7772400" cy="19874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0952-8F06-4BA1-8E60-50E3EC97EB2D}" type="datetimeFigureOut">
              <a:rPr lang="tr-TR" smtClean="0"/>
              <a:t>9.01.2020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E036354-F48F-443C-AE83-EA4C7E911C1C}" type="slidenum">
              <a:rPr lang="tr-TR" smtClean="0"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0952-8F06-4BA1-8E60-50E3EC97EB2D}" type="datetimeFigureOut">
              <a:rPr lang="tr-TR" smtClean="0"/>
              <a:t>9.01.2020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6354-F48F-443C-AE83-EA4C7E911C1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0952-8F06-4BA1-8E60-50E3EC97EB2D}" type="datetimeFigureOut">
              <a:rPr lang="tr-TR" smtClean="0"/>
              <a:t>9.01.2020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6354-F48F-443C-AE83-EA4C7E911C1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0952-8F06-4BA1-8E60-50E3EC97EB2D}" type="datetimeFigureOut">
              <a:rPr lang="tr-TR" smtClean="0"/>
              <a:t>9.01.2020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6354-F48F-443C-AE83-EA4C7E911C1C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0952-8F06-4BA1-8E60-50E3EC97EB2D}" type="datetimeFigureOut">
              <a:rPr lang="tr-TR" smtClean="0"/>
              <a:t>9.01.2020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E036354-F48F-443C-AE83-EA4C7E911C1C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0952-8F06-4BA1-8E60-50E3EC97EB2D}" type="datetimeFigureOut">
              <a:rPr lang="tr-TR" smtClean="0"/>
              <a:t>9.01.2020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6354-F48F-443C-AE83-EA4C7E911C1C}" type="slidenum">
              <a:rPr lang="tr-TR" smtClean="0"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0952-8F06-4BA1-8E60-50E3EC97EB2D}" type="datetimeFigureOut">
              <a:rPr lang="tr-TR" smtClean="0"/>
              <a:t>9.01.2020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6354-F48F-443C-AE83-EA4C7E911C1C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0952-8F06-4BA1-8E60-50E3EC97EB2D}" type="datetimeFigureOut">
              <a:rPr lang="tr-TR" smtClean="0"/>
              <a:t>9.01.2020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6354-F48F-443C-AE83-EA4C7E911C1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0952-8F06-4BA1-8E60-50E3EC97EB2D}" type="datetimeFigureOut">
              <a:rPr lang="tr-TR" smtClean="0"/>
              <a:t>9.01.2020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6354-F48F-443C-AE83-EA4C7E911C1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0952-8F06-4BA1-8E60-50E3EC97EB2D}" type="datetimeFigureOut">
              <a:rPr lang="tr-TR" smtClean="0"/>
              <a:t>9.01.2020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6354-F48F-443C-AE83-EA4C7E911C1C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0952-8F06-4BA1-8E60-50E3EC97EB2D}" type="datetimeFigureOut">
              <a:rPr lang="tr-TR" smtClean="0"/>
              <a:t>9.01.2020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E036354-F48F-443C-AE83-EA4C7E911C1C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D530952-8F06-4BA1-8E60-50E3EC97EB2D}" type="datetimeFigureOut">
              <a:rPr lang="tr-TR" smtClean="0"/>
              <a:t>9.01.2020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E036354-F48F-443C-AE83-EA4C7E911C1C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685800" y="1124744"/>
          <a:ext cx="7772400" cy="331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965960" y="5802284"/>
            <a:ext cx="6858000" cy="735676"/>
          </a:xfrm>
        </p:spPr>
        <p:txBody>
          <a:bodyPr>
            <a:normAutofit/>
          </a:bodyPr>
          <a:lstStyle/>
          <a:p>
            <a:pPr algn="r"/>
            <a:r>
              <a:rPr lang="tr-TR" sz="2000" b="1" dirty="0" smtClean="0"/>
              <a:t>ÖĞR. GÖR. YUSUF CAN ÇALIŞIR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229517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1143000"/>
          </a:xfrm>
        </p:spPr>
        <p:txBody>
          <a:bodyPr>
            <a:normAutofit/>
          </a:bodyPr>
          <a:lstStyle/>
          <a:p>
            <a:r>
              <a:rPr lang="tr-TR" b="1" dirty="0" smtClean="0"/>
              <a:t>a-Alt İşverenin Tanımı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424936" cy="5077544"/>
          </a:xfrm>
        </p:spPr>
        <p:txBody>
          <a:bodyPr>
            <a:normAutofit fontScale="92500" lnSpcReduction="20000"/>
          </a:bodyPr>
          <a:lstStyle/>
          <a:p>
            <a:r>
              <a:rPr lang="tr-TR" b="1" dirty="0" smtClean="0"/>
              <a:t>Bir işverenden, </a:t>
            </a:r>
          </a:p>
          <a:p>
            <a:endParaRPr lang="tr-TR" b="1" dirty="0" smtClean="0"/>
          </a:p>
          <a:p>
            <a:r>
              <a:rPr lang="tr-TR" b="1" dirty="0" smtClean="0"/>
              <a:t>işyerinde yürüttüğü mal veya hizmet üretimine ilişkin </a:t>
            </a:r>
            <a:r>
              <a:rPr lang="tr-TR" b="1" i="1" dirty="0" smtClean="0"/>
              <a:t>(1)</a:t>
            </a:r>
          </a:p>
          <a:p>
            <a:endParaRPr lang="tr-TR" b="1" dirty="0" smtClean="0"/>
          </a:p>
          <a:p>
            <a:r>
              <a:rPr lang="tr-TR" b="1" dirty="0" smtClean="0"/>
              <a:t>yardımcı işlerinde veya asıl işin bir bölümünde </a:t>
            </a:r>
            <a:r>
              <a:rPr lang="tr-TR" b="1" i="1" dirty="0" smtClean="0"/>
              <a:t>(2)</a:t>
            </a:r>
          </a:p>
          <a:p>
            <a:endParaRPr lang="tr-TR" b="1" dirty="0" smtClean="0"/>
          </a:p>
          <a:p>
            <a:r>
              <a:rPr lang="tr-TR" b="1" dirty="0" smtClean="0"/>
              <a:t>işletmenin ve işin gereği ile teknolojik nedenlerle uzmanlık gerektiren işlerde </a:t>
            </a:r>
            <a:r>
              <a:rPr lang="tr-TR" b="1" i="1" dirty="0" smtClean="0"/>
              <a:t>(3)</a:t>
            </a:r>
          </a:p>
          <a:p>
            <a:endParaRPr lang="tr-TR" b="1" dirty="0" smtClean="0"/>
          </a:p>
          <a:p>
            <a:r>
              <a:rPr lang="tr-TR" b="1" dirty="0" smtClean="0"/>
              <a:t>iş alan ve bu iş için görevlendirdiği işçilerini sadece bu işyerinde aldığı işte çalıştıran </a:t>
            </a:r>
            <a:r>
              <a:rPr lang="tr-TR" b="1" i="1" dirty="0" smtClean="0"/>
              <a:t>(4)</a:t>
            </a:r>
          </a:p>
          <a:p>
            <a:endParaRPr lang="tr-TR" b="1" dirty="0" smtClean="0"/>
          </a:p>
          <a:p>
            <a:r>
              <a:rPr lang="tr-TR" b="1" dirty="0" smtClean="0"/>
              <a:t> diğer işveren ile iş aldığı işveren arasında kurulan ilişkiye asıl işveren-alt işveren ilişkisi denir (İK m2).  </a:t>
            </a:r>
            <a:r>
              <a:rPr lang="tr-TR" b="1" i="1" dirty="0" smtClean="0"/>
              <a:t> (5)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1143000"/>
          </a:xfrm>
        </p:spPr>
        <p:txBody>
          <a:bodyPr>
            <a:normAutofit/>
          </a:bodyPr>
          <a:lstStyle/>
          <a:p>
            <a:r>
              <a:rPr lang="tr-TR" b="1" dirty="0" smtClean="0"/>
              <a:t>a-Alt İşverenin Tanımı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424936" cy="5077544"/>
          </a:xfrm>
        </p:spPr>
        <p:txBody>
          <a:bodyPr>
            <a:normAutofit fontScale="92500"/>
          </a:bodyPr>
          <a:lstStyle/>
          <a:p>
            <a:endParaRPr lang="tr-TR" b="1" dirty="0" smtClean="0"/>
          </a:p>
          <a:p>
            <a:endParaRPr lang="tr-TR" b="1" dirty="0" smtClean="0"/>
          </a:p>
          <a:p>
            <a:r>
              <a:rPr lang="tr-TR" b="1" dirty="0" smtClean="0"/>
              <a:t>Asıl işverenin işçilerinin alt işveren tarafından işe alınarak çalıştırılmaya devam ettirilmesi suretiyle hakları kısıtlanamaz </a:t>
            </a:r>
          </a:p>
          <a:p>
            <a:r>
              <a:rPr lang="tr-TR" b="1" dirty="0" smtClean="0"/>
              <a:t>veya </a:t>
            </a:r>
          </a:p>
          <a:p>
            <a:r>
              <a:rPr lang="tr-TR" b="1" dirty="0" smtClean="0"/>
              <a:t>daha önce o işyerinde çalıştırılan kimse ile alt işveren ilişkisi kurulamaz.</a:t>
            </a:r>
          </a:p>
          <a:p>
            <a:endParaRPr lang="tr-TR" b="1" dirty="0" smtClean="0"/>
          </a:p>
          <a:p>
            <a:r>
              <a:rPr lang="tr-TR" b="1" i="1" dirty="0" smtClean="0"/>
              <a:t>Aksi halde ve genel olarak </a:t>
            </a:r>
            <a:r>
              <a:rPr lang="tr-TR" b="1" dirty="0" smtClean="0"/>
              <a:t>asıl işveren alt işveren ilişkisinin </a:t>
            </a:r>
            <a:r>
              <a:rPr lang="tr-TR" b="1" u="sng" dirty="0" smtClean="0"/>
              <a:t>muvazaalı işleme dayandığı kabul edilerek alt işverenin işçileri başlangıçtan itibaren asıl işverenin işçisi sayılarak </a:t>
            </a:r>
            <a:r>
              <a:rPr lang="tr-TR" b="1" dirty="0" smtClean="0"/>
              <a:t>işlem görür.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1143000"/>
          </a:xfrm>
        </p:spPr>
        <p:txBody>
          <a:bodyPr>
            <a:normAutofit/>
          </a:bodyPr>
          <a:lstStyle/>
          <a:p>
            <a:r>
              <a:rPr lang="tr-TR" b="1" dirty="0" smtClean="0"/>
              <a:t>a-Alt İşverenin Tanımı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424936" cy="5077544"/>
          </a:xfrm>
        </p:spPr>
        <p:txBody>
          <a:bodyPr>
            <a:normAutofit/>
          </a:bodyPr>
          <a:lstStyle/>
          <a:p>
            <a:endParaRPr lang="tr-TR" b="1" dirty="0" smtClean="0"/>
          </a:p>
          <a:p>
            <a:endParaRPr lang="tr-TR" b="1" dirty="0" smtClean="0"/>
          </a:p>
          <a:p>
            <a:r>
              <a:rPr lang="tr-TR" b="1" dirty="0" smtClean="0"/>
              <a:t>İşletmenin ve işin gereği ile teknolojik nedenlerle uzmanlık gerektiren işler dışında </a:t>
            </a:r>
          </a:p>
          <a:p>
            <a:r>
              <a:rPr lang="tr-TR" u="sng" dirty="0" smtClean="0"/>
              <a:t>asıl iş bölünerek alt işverenlere verilemez (İK. Md2).</a:t>
            </a:r>
            <a:endParaRPr lang="tr-TR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1143000"/>
          </a:xfrm>
        </p:spPr>
        <p:txBody>
          <a:bodyPr>
            <a:normAutofit/>
          </a:bodyPr>
          <a:lstStyle/>
          <a:p>
            <a:r>
              <a:rPr lang="tr-TR" b="1" dirty="0" smtClean="0"/>
              <a:t>a-Alt İşverenin Tanımı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424936" cy="5077544"/>
          </a:xfrm>
        </p:spPr>
        <p:txBody>
          <a:bodyPr>
            <a:normAutofit/>
          </a:bodyPr>
          <a:lstStyle/>
          <a:p>
            <a:endParaRPr lang="tr-TR" b="1" dirty="0" smtClean="0"/>
          </a:p>
          <a:p>
            <a:r>
              <a:rPr lang="tr-TR" b="1" dirty="0"/>
              <a:t>İşin tamamının yapılması üstlenmişse veya üstlenilen iş, işi </a:t>
            </a:r>
            <a:r>
              <a:rPr lang="tr-TR" b="1" dirty="0" err="1"/>
              <a:t>yüklenence</a:t>
            </a:r>
            <a:r>
              <a:rPr lang="tr-TR" b="1" dirty="0"/>
              <a:t> </a:t>
            </a:r>
            <a:r>
              <a:rPr lang="tr-TR" b="1" u="sng" dirty="0"/>
              <a:t>işçi çalıştırmadan bizzat yerine getiriliyorsa, alt işverenden söz </a:t>
            </a:r>
            <a:r>
              <a:rPr lang="tr-TR" b="1" u="sng" dirty="0" smtClean="0"/>
              <a:t>edilemez.</a:t>
            </a:r>
          </a:p>
          <a:p>
            <a:endParaRPr lang="tr-TR" b="1" dirty="0" smtClean="0"/>
          </a:p>
          <a:p>
            <a:r>
              <a:rPr lang="tr-TR" b="1" dirty="0" smtClean="0"/>
              <a:t>Kendisi için bir bölümünde bizzat işçi çalıştırmayıp işi bölerek </a:t>
            </a:r>
          </a:p>
          <a:p>
            <a:endParaRPr lang="tr-TR" b="1" dirty="0" smtClean="0"/>
          </a:p>
          <a:p>
            <a:r>
              <a:rPr lang="tr-TR" b="1" dirty="0" smtClean="0"/>
              <a:t>ihale suretiyle muhtelif kişilere veren iş sahibi “ihale makamı” </a:t>
            </a:r>
            <a:r>
              <a:rPr lang="tr-TR" b="1" u="sng" dirty="0" smtClean="0"/>
              <a:t>asıl işveren değildir.</a:t>
            </a:r>
          </a:p>
          <a:p>
            <a:endParaRPr lang="tr-TR" b="1" dirty="0" smtClean="0"/>
          </a:p>
          <a:p>
            <a:endParaRPr lang="tr-T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b-Asıl İşverenin, Alt İşveren İşçilerine Karşı Sorumluluğu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424936" cy="50775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tr-TR" b="1" dirty="0" smtClean="0"/>
          </a:p>
          <a:p>
            <a:endParaRPr lang="tr-TR" b="1" dirty="0" smtClean="0"/>
          </a:p>
          <a:p>
            <a:r>
              <a:rPr lang="tr-TR" b="1" dirty="0" smtClean="0"/>
              <a:t>Bu ilişkide asıl işveren, </a:t>
            </a:r>
          </a:p>
          <a:p>
            <a:endParaRPr lang="tr-TR" b="1" dirty="0" smtClean="0"/>
          </a:p>
          <a:p>
            <a:r>
              <a:rPr lang="tr-TR" b="1" dirty="0" smtClean="0"/>
              <a:t>alt işverenin işçilerine karşı o işyeri ile ilgili olarak </a:t>
            </a:r>
          </a:p>
          <a:p>
            <a:r>
              <a:rPr lang="tr-TR" b="1" dirty="0" smtClean="0"/>
              <a:t>bu Kanundan, </a:t>
            </a:r>
          </a:p>
          <a:p>
            <a:r>
              <a:rPr lang="tr-TR" b="1" dirty="0" smtClean="0"/>
              <a:t>iş sözleşmesinden veya </a:t>
            </a:r>
          </a:p>
          <a:p>
            <a:r>
              <a:rPr lang="tr-TR" b="1" dirty="0" smtClean="0"/>
              <a:t>alt işverenin taraf olduğu toplu iş sözleşmesinden doğan yükümlülüklerinden</a:t>
            </a:r>
          </a:p>
          <a:p>
            <a:endParaRPr lang="tr-TR" b="1" dirty="0" smtClean="0"/>
          </a:p>
          <a:p>
            <a:r>
              <a:rPr lang="tr-TR" b="1" u="sng" dirty="0" smtClean="0"/>
              <a:t> alt işveren ile birlikte sorumludur (İK m.2).</a:t>
            </a:r>
            <a:endParaRPr lang="tr-TR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576064"/>
          </a:xfrm>
        </p:spPr>
        <p:txBody>
          <a:bodyPr>
            <a:noAutofit/>
          </a:bodyPr>
          <a:lstStyle/>
          <a:p>
            <a:r>
              <a:rPr lang="tr-TR" sz="1400" b="1" dirty="0" smtClean="0"/>
              <a:t>“ASIL İŞVEREN-ALT İŞVEREN İLİŞKİSİ”</a:t>
            </a:r>
            <a:r>
              <a:rPr lang="tr-TR" sz="1400" dirty="0" smtClean="0"/>
              <a:t/>
            </a:r>
            <a:br>
              <a:rPr lang="tr-TR" sz="1400" dirty="0" smtClean="0"/>
            </a:br>
            <a:r>
              <a:rPr lang="tr-TR" sz="1400" b="1" dirty="0" smtClean="0"/>
              <a:t>ÖRNEK OLAY </a:t>
            </a:r>
            <a:endParaRPr lang="tr-TR" sz="14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95536" y="692696"/>
            <a:ext cx="8424936" cy="5832648"/>
          </a:xfrm>
        </p:spPr>
        <p:txBody>
          <a:bodyPr>
            <a:normAutofit fontScale="77500" lnSpcReduction="20000"/>
          </a:bodyPr>
          <a:lstStyle/>
          <a:p>
            <a:endParaRPr lang="tr-TR" dirty="0" smtClean="0"/>
          </a:p>
          <a:p>
            <a:r>
              <a:rPr lang="tr-TR" dirty="0" smtClean="0"/>
              <a:t>İ, kendisine ait dokuma fabrikasının iplik boyama ünitesindeki işi </a:t>
            </a:r>
            <a:r>
              <a:rPr lang="tr-TR" dirty="0" err="1" smtClean="0"/>
              <a:t>A’ya</a:t>
            </a:r>
            <a:r>
              <a:rPr lang="tr-TR" dirty="0" smtClean="0"/>
              <a:t> bırakmış ve A, çalıştırdığı on işçiyle fabrikada üretilen ipliklerin boyama işini üstlenmiştir.</a:t>
            </a:r>
          </a:p>
          <a:p>
            <a:r>
              <a:rPr lang="tr-TR" dirty="0" smtClean="0"/>
              <a:t>Fabrikanın temizlik işleri her hafta </a:t>
            </a:r>
            <a:r>
              <a:rPr lang="tr-TR" dirty="0" err="1" smtClean="0"/>
              <a:t>B’ye</a:t>
            </a:r>
            <a:r>
              <a:rPr lang="tr-TR" dirty="0" smtClean="0"/>
              <a:t> ait temizlik firmasının çalışanlarınca yapılmaktadır.</a:t>
            </a:r>
          </a:p>
          <a:p>
            <a:r>
              <a:rPr lang="tr-TR" dirty="0" smtClean="0"/>
              <a:t>Fabrikanın bahçesinde yapılacak olan ek binanın yapım işi İ tarafından C inşaat firmasına verilmiştir.</a:t>
            </a:r>
          </a:p>
          <a:p>
            <a:r>
              <a:rPr lang="tr-TR" dirty="0" smtClean="0"/>
              <a:t>İşyerinde üretilmekte olan ürünlerin konulacağı kutular D tarafından kendisine ait işyerlerinde yapılmaktadır.</a:t>
            </a:r>
          </a:p>
          <a:p>
            <a:r>
              <a:rPr lang="tr-TR" dirty="0" smtClean="0"/>
              <a:t>İşyerinin çay ocağı </a:t>
            </a:r>
            <a:r>
              <a:rPr lang="tr-TR" dirty="0" err="1" smtClean="0"/>
              <a:t>E’ye</a:t>
            </a:r>
            <a:r>
              <a:rPr lang="tr-TR" dirty="0" smtClean="0"/>
              <a:t> kiralanmıştır. E, bu çay ocağını tek başına işletmektedir.</a:t>
            </a:r>
          </a:p>
          <a:p>
            <a:r>
              <a:rPr lang="tr-TR" dirty="0" smtClean="0"/>
              <a:t>İ, işyerine yakın mesafede bulunan arsa üzerinde kendisi için yapılacak özel konut yapım işini de C inşaat firmasına vermiştir.</a:t>
            </a:r>
          </a:p>
          <a:p>
            <a:r>
              <a:rPr lang="tr-TR" dirty="0" smtClean="0"/>
              <a:t>İ, fabrikada çalışan işçilerin işyerinden şehir merkezine götürülmeleri için servis firması sahibi olan F ile iş sözleşmesi yapmıştır.</a:t>
            </a:r>
          </a:p>
          <a:p>
            <a:r>
              <a:rPr lang="tr-TR" dirty="0" smtClean="0"/>
              <a:t>İ, daha önce fabrikada ustabaşı olarak çalışmış olan </a:t>
            </a:r>
            <a:r>
              <a:rPr lang="tr-TR" dirty="0" err="1" smtClean="0"/>
              <a:t>G’nin</a:t>
            </a:r>
            <a:r>
              <a:rPr lang="tr-TR" dirty="0" smtClean="0"/>
              <a:t> sahibi olduğu firmaya ürünlerin paketleme işini vermiştir. Fabrikanın paketleme ünitesinde çalışmakta olan bazı işçilerin iş sözleşmeleri İ tarafından feshedilmiş ve bu işçiler G tarafından aynı ünitede çalıştırılmak üzere daha düşük ücretle yeniden işe alınmıştır.</a:t>
            </a:r>
          </a:p>
          <a:p>
            <a:endParaRPr lang="tr-TR" dirty="0" smtClean="0"/>
          </a:p>
          <a:p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576064"/>
          </a:xfrm>
        </p:spPr>
        <p:txBody>
          <a:bodyPr>
            <a:noAutofit/>
          </a:bodyPr>
          <a:lstStyle/>
          <a:p>
            <a:r>
              <a:rPr lang="tr-TR" sz="1400" b="1" dirty="0" smtClean="0"/>
              <a:t>“ASIL İŞVEREN-ALT İŞVEREN İLİŞKİSİ”</a:t>
            </a:r>
            <a:r>
              <a:rPr lang="tr-TR" sz="1400" dirty="0" smtClean="0"/>
              <a:t/>
            </a:r>
            <a:br>
              <a:rPr lang="tr-TR" sz="1400" dirty="0" smtClean="0"/>
            </a:br>
            <a:r>
              <a:rPr lang="tr-TR" sz="1400" b="1" dirty="0" smtClean="0"/>
              <a:t>ÖRNEK OLAY</a:t>
            </a:r>
            <a:endParaRPr lang="tr-TR" sz="14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95536" y="692696"/>
            <a:ext cx="8424936" cy="5832648"/>
          </a:xfrm>
        </p:spPr>
        <p:txBody>
          <a:bodyPr>
            <a:normAutofit fontScale="70000" lnSpcReduction="20000"/>
          </a:bodyPr>
          <a:lstStyle/>
          <a:p>
            <a:endParaRPr lang="tr-TR" dirty="0" smtClean="0"/>
          </a:p>
          <a:p>
            <a:pPr>
              <a:buNone/>
            </a:pPr>
            <a:r>
              <a:rPr lang="tr-TR" b="1" dirty="0" smtClean="0"/>
              <a:t>SORULAR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1-İ ile A, B, C, D, E ve F arasındaki asıl işveren-alt işveren ilişkisi kurulmuş mudur?</a:t>
            </a:r>
          </a:p>
          <a:p>
            <a:pPr>
              <a:buNone/>
            </a:pPr>
            <a:r>
              <a:rPr lang="tr-TR" dirty="0" smtClean="0"/>
              <a:t>2-İplik boyam ünitesinde çalışan H, </a:t>
            </a:r>
            <a:r>
              <a:rPr lang="tr-TR" dirty="0" err="1" smtClean="0"/>
              <a:t>A’nı</a:t>
            </a:r>
            <a:r>
              <a:rPr lang="tr-TR" dirty="0" smtClean="0"/>
              <a:t> kendisine hak ettiği halde ödemediği ücretini </a:t>
            </a:r>
            <a:r>
              <a:rPr lang="tr-TR" dirty="0" err="1" smtClean="0"/>
              <a:t>İ’den</a:t>
            </a:r>
            <a:r>
              <a:rPr lang="tr-TR" dirty="0" smtClean="0"/>
              <a:t> isteyebilir mi? </a:t>
            </a:r>
            <a:r>
              <a:rPr lang="tr-TR" dirty="0" err="1" smtClean="0"/>
              <a:t>H’nin</a:t>
            </a:r>
            <a:r>
              <a:rPr lang="tr-TR" dirty="0" smtClean="0"/>
              <a:t> iş sözleşmesi bu işyerinde çalıştığı sırada alt işveren tarafından sona erdirilmiş olsaydı,  H hak ettiği kıdem tazminatını </a:t>
            </a:r>
            <a:r>
              <a:rPr lang="tr-TR" dirty="0" err="1" smtClean="0"/>
              <a:t>İ’den</a:t>
            </a:r>
            <a:r>
              <a:rPr lang="tr-TR" dirty="0" smtClean="0"/>
              <a:t> isteyebilir miydi?</a:t>
            </a:r>
          </a:p>
          <a:p>
            <a:pPr>
              <a:buNone/>
            </a:pPr>
            <a:r>
              <a:rPr lang="tr-TR" dirty="0" smtClean="0"/>
              <a:t>3-İ ile A arasında yapılan sözleşmede </a:t>
            </a:r>
            <a:r>
              <a:rPr lang="tr-TR" dirty="0" err="1" smtClean="0"/>
              <a:t>A’nın</a:t>
            </a:r>
            <a:r>
              <a:rPr lang="tr-TR" dirty="0" smtClean="0"/>
              <a:t> işçilerine karşı olan yükümlülüklerinden tamamen </a:t>
            </a:r>
            <a:r>
              <a:rPr lang="tr-TR" dirty="0" err="1" smtClean="0"/>
              <a:t>A’nın</a:t>
            </a:r>
            <a:r>
              <a:rPr lang="tr-TR" dirty="0" smtClean="0"/>
              <a:t> sorumlu olduğu ve </a:t>
            </a:r>
            <a:r>
              <a:rPr lang="tr-TR" dirty="0" err="1" smtClean="0"/>
              <a:t>İ’nin</a:t>
            </a:r>
            <a:r>
              <a:rPr lang="tr-TR" dirty="0" smtClean="0"/>
              <a:t> hiçbir sorumluluğunun bulunmadığı yolunda hüküm yer alsaydı, yukarıdaki soruya vereceğiniz cevap değişir miydi?</a:t>
            </a:r>
          </a:p>
          <a:p>
            <a:pPr>
              <a:buNone/>
            </a:pPr>
            <a:r>
              <a:rPr lang="tr-TR" dirty="0" smtClean="0"/>
              <a:t>4-</a:t>
            </a:r>
            <a:r>
              <a:rPr lang="tr-TR" dirty="0" err="1" smtClean="0"/>
              <a:t>C’nin</a:t>
            </a:r>
            <a:r>
              <a:rPr lang="tr-TR" dirty="0" smtClean="0"/>
              <a:t> fabrika inşaatında çalışan işçileri </a:t>
            </a:r>
            <a:r>
              <a:rPr lang="tr-TR" dirty="0" err="1" smtClean="0"/>
              <a:t>SGK’ya</a:t>
            </a:r>
            <a:r>
              <a:rPr lang="tr-TR" dirty="0" smtClean="0"/>
              <a:t> süresi içerisinde bildirmemesi üzerine, Kurumca uygulanan cezayı Kurum </a:t>
            </a:r>
            <a:r>
              <a:rPr lang="tr-TR" dirty="0" err="1" smtClean="0"/>
              <a:t>C’den</a:t>
            </a:r>
            <a:r>
              <a:rPr lang="tr-TR" dirty="0" smtClean="0"/>
              <a:t> alamamıştır. Kurum bu cezayı </a:t>
            </a:r>
            <a:r>
              <a:rPr lang="tr-TR" dirty="0" err="1" smtClean="0"/>
              <a:t>İ’den</a:t>
            </a:r>
            <a:r>
              <a:rPr lang="tr-TR" dirty="0" smtClean="0"/>
              <a:t> isteyebilir mi?</a:t>
            </a:r>
          </a:p>
          <a:p>
            <a:pPr>
              <a:buNone/>
            </a:pPr>
            <a:r>
              <a:rPr lang="tr-TR" dirty="0" smtClean="0"/>
              <a:t>5-İ, </a:t>
            </a:r>
            <a:r>
              <a:rPr lang="tr-TR" dirty="0" err="1" smtClean="0"/>
              <a:t>A’ya</a:t>
            </a:r>
            <a:r>
              <a:rPr lang="tr-TR" dirty="0" smtClean="0"/>
              <a:t> iplik boyama işine karşılık ödeyeceği miktardan </a:t>
            </a:r>
            <a:r>
              <a:rPr lang="tr-TR" dirty="0" err="1" smtClean="0"/>
              <a:t>A’nın</a:t>
            </a:r>
            <a:r>
              <a:rPr lang="tr-TR" dirty="0" smtClean="0"/>
              <a:t> çalıştırdığı işçilere ödemesi gerektiği halde ödemediği ücretleri kesme ve işçilere ödeme yetkisi var mıdır?</a:t>
            </a:r>
          </a:p>
          <a:p>
            <a:pPr>
              <a:buNone/>
            </a:pPr>
            <a:r>
              <a:rPr lang="tr-TR" dirty="0" smtClean="0"/>
              <a:t>6-</a:t>
            </a:r>
            <a:r>
              <a:rPr lang="tr-TR" dirty="0" err="1" smtClean="0"/>
              <a:t>İ’nin</a:t>
            </a:r>
            <a:r>
              <a:rPr lang="tr-TR" dirty="0" smtClean="0"/>
              <a:t> paketleme işini </a:t>
            </a:r>
            <a:r>
              <a:rPr lang="tr-TR" dirty="0" err="1" smtClean="0"/>
              <a:t>G’ye</a:t>
            </a:r>
            <a:r>
              <a:rPr lang="tr-TR" dirty="0" smtClean="0"/>
              <a:t> vermesini ve </a:t>
            </a:r>
            <a:r>
              <a:rPr lang="tr-TR" dirty="0" err="1" smtClean="0"/>
              <a:t>G’nin</a:t>
            </a:r>
            <a:r>
              <a:rPr lang="tr-TR" dirty="0" smtClean="0"/>
              <a:t> aynı fabrikada çalışmakta olan bazı işçileri işe almasını değerlendiriniz.</a:t>
            </a:r>
          </a:p>
          <a:p>
            <a:pPr>
              <a:buNone/>
            </a:pPr>
            <a:r>
              <a:rPr lang="tr-TR" dirty="0" smtClean="0"/>
              <a:t>7-iplik fabrikasının boyam ünitesindeki işi alan ve kendi işçilerini bu işte çalıştıran A, bu üniteye ilişkin işyeri bildiriminde bulunmak zorunda mıdır? Bu asıl işveren-alt işveren ilişkisinin muvazaalı olup olmadığı denetlenebilir mi?</a:t>
            </a:r>
          </a:p>
          <a:p>
            <a:endParaRPr lang="tr-TR" dirty="0" smtClean="0"/>
          </a:p>
          <a:p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Kaynaklar: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1-Müjdat </a:t>
            </a:r>
            <a:r>
              <a:rPr lang="tr-TR" dirty="0" err="1" smtClean="0"/>
              <a:t>Şakar</a:t>
            </a:r>
            <a:r>
              <a:rPr lang="tr-TR" dirty="0" smtClean="0"/>
              <a:t>, </a:t>
            </a:r>
            <a:r>
              <a:rPr lang="tr-TR" dirty="0"/>
              <a:t>Meslek Yüksek Okulları İçin İş Hukuku ve Sosyal Güvenlik </a:t>
            </a:r>
            <a:r>
              <a:rPr lang="tr-TR" dirty="0" smtClean="0"/>
              <a:t>Hukuku</a:t>
            </a:r>
          </a:p>
          <a:p>
            <a:pPr marL="0" indent="0">
              <a:buNone/>
            </a:pPr>
            <a:r>
              <a:rPr lang="tr-TR" dirty="0" smtClean="0"/>
              <a:t>2-Hadi Sümer, İş Hukuku Uygulamaları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81877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48</TotalTime>
  <Words>661</Words>
  <Application>Microsoft Office PowerPoint</Application>
  <PresentationFormat>Ekran Gösterisi (4:3)</PresentationFormat>
  <Paragraphs>70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Calibri</vt:lpstr>
      <vt:lpstr>Wingdings 2</vt:lpstr>
      <vt:lpstr>Hisse Senedi</vt:lpstr>
      <vt:lpstr>PowerPoint Sunusu</vt:lpstr>
      <vt:lpstr>a-Alt İşverenin Tanımı</vt:lpstr>
      <vt:lpstr>a-Alt İşverenin Tanımı</vt:lpstr>
      <vt:lpstr>a-Alt İşverenin Tanımı</vt:lpstr>
      <vt:lpstr>a-Alt İşverenin Tanımı</vt:lpstr>
      <vt:lpstr>b-Asıl İşverenin, Alt İşveren İşçilerine Karşı Sorumluluğu</vt:lpstr>
      <vt:lpstr>“ASIL İŞVEREN-ALT İŞVEREN İLİŞKİSİ” ÖRNEK OLAY </vt:lpstr>
      <vt:lpstr>“ASIL İŞVEREN-ALT İŞVEREN İLİŞKİSİ” ÖRNEK OLAY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Se7en</dc:creator>
  <cp:lastModifiedBy>user</cp:lastModifiedBy>
  <cp:revision>6</cp:revision>
  <dcterms:created xsi:type="dcterms:W3CDTF">2019-09-28T09:19:07Z</dcterms:created>
  <dcterms:modified xsi:type="dcterms:W3CDTF">2020-01-09T20:47:45Z</dcterms:modified>
</cp:coreProperties>
</file>