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64" r:id="rId4"/>
    <p:sldId id="271" r:id="rId5"/>
    <p:sldId id="257" r:id="rId6"/>
    <p:sldId id="268" r:id="rId7"/>
    <p:sldId id="265" r:id="rId8"/>
    <p:sldId id="272" r:id="rId9"/>
    <p:sldId id="258" r:id="rId10"/>
    <p:sldId id="266" r:id="rId11"/>
    <p:sldId id="270" r:id="rId12"/>
    <p:sldId id="259" r:id="rId13"/>
    <p:sldId id="267" r:id="rId14"/>
    <p:sldId id="260" r:id="rId15"/>
    <p:sldId id="269" r:id="rId16"/>
    <p:sldId id="261" r:id="rId17"/>
    <p:sldId id="273" r:id="rId18"/>
    <p:sldId id="262" r:id="rId19"/>
    <p:sldId id="274" r:id="rId20"/>
    <p:sldId id="26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40B1B-723D-44CE-B0E7-4C5CA57B2789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82752-9E11-4136-95C6-BB6D75691B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03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8637F-065B-4E6C-8B67-E890070B9CA6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4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A183A-4B36-40E1-A65A-A572FE472E78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4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888136-A7D4-465F-ABC3-0389655C0B6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4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8BF0B-97DF-4C07-BD22-71FC03F08E78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A45AE-837D-4CB5-974E-A85974414EE6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3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A2582-8281-4124-8173-7AD8BA8092CF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7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F17B1-BFFD-49DE-BCF5-76F6D353B59F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5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A9D7C-59D3-49C1-863C-5A11C0784D67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1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77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56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7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4999-EB71-4A74-819B-3BA2233AA85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6741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EC66-4F8F-4908-965B-95D81862140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330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5DFD-C4D1-46CD-A8D2-C56366DD7B4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894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57BF-4BB3-4D68-A893-1329ED29F8D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456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F290-7D68-4911-AE5A-561965F9CA0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585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FBD1-86CB-4B95-85DE-26A8CC41769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9508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E7CF-FA04-4C69-987F-49E10F51BD1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917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4F7D-DE04-470B-BC94-81DB1018963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012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0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6768-FF89-47AB-8720-5DA3AFB83A8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9595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C4C3-C902-45B7-932F-FA855E5BFD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614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473E2-3091-4CEA-98A2-AEFE5877C18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953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9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66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4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97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1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44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2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775B-E0CF-4102-B454-558FC4657223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CCBE-55F4-4AE3-8BFD-46185E185A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554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E6AE91B-63C3-48DF-95EB-09FAB6E2BE3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113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74618" y="1651475"/>
            <a:ext cx="9545781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membri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pelvini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pelvinum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extremitas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pelvinae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adını alan ve gövdeye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sacroiliaca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eklemle bağlanan arka bacağın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kemiksel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iskeletini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femur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patella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sceleton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cruris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metatarsalia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oluşturur. Bu kemikler birbirine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tarsi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metatarsophalangea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interphalangea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interphalangea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distalis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pedis</a:t>
            </a:r>
            <a:r>
              <a:rPr lang="tr-TR" sz="2400" b="1" dirty="0" smtClean="0">
                <a:ln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eklemlerle bağlanır.</a:t>
            </a:r>
            <a:endParaRPr lang="tr-TR" sz="2400" b="1" dirty="0">
              <a:ln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2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15900"/>
            <a:ext cx="5545138" cy="651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931150" y="4048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A.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profunda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femoris</a:t>
            </a: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6096000" y="908051"/>
            <a:ext cx="2952750" cy="18002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456364" y="3357563"/>
            <a:ext cx="2160587" cy="1655762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olid"/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752334" y="5084763"/>
            <a:ext cx="2880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CC"/>
                </a:solidFill>
                <a:latin typeface="Arial Black" pitchFamily="34" charset="0"/>
              </a:rPr>
              <a:t>Tr.</a:t>
            </a:r>
            <a:r>
              <a:rPr lang="tr-TR" sz="1600" b="1" dirty="0" err="1">
                <a:ln w="50800"/>
                <a:solidFill>
                  <a:srgbClr val="3333CC"/>
                </a:solidFill>
                <a:latin typeface="Arial Black" pitchFamily="34" charset="0"/>
              </a:rPr>
              <a:t>pudendoepigastricus</a:t>
            </a:r>
            <a:endParaRPr lang="tr-TR" sz="1600" b="1" dirty="0">
              <a:ln w="50800"/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28683" name="AutoShape 5"/>
          <p:cNvSpPr>
            <a:spLocks noChangeArrowheads="1"/>
          </p:cNvSpPr>
          <p:nvPr/>
        </p:nvSpPr>
        <p:spPr bwMode="auto">
          <a:xfrm rot="19812792">
            <a:off x="2484439" y="2319338"/>
            <a:ext cx="2814637" cy="125412"/>
          </a:xfrm>
          <a:prstGeom prst="rightArrow">
            <a:avLst>
              <a:gd name="adj1" fmla="val 50000"/>
              <a:gd name="adj2" fmla="val 7847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03388" y="3213100"/>
            <a:ext cx="2592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Arteria</a:t>
            </a:r>
            <a:r>
              <a:rPr lang="tr-TR" b="1" dirty="0">
                <a:ln w="50800"/>
                <a:solidFill>
                  <a:srgbClr val="3333FF"/>
                </a:solidFill>
                <a:latin typeface="Arial Black" pitchFamily="34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 Black" pitchFamily="34" charset="0"/>
              </a:rPr>
              <a:t>umbilicalis</a:t>
            </a:r>
            <a:endParaRPr lang="tr-TR" b="1" dirty="0">
              <a:ln w="50800"/>
              <a:solidFill>
                <a:srgbClr val="3333FF"/>
              </a:solidFill>
              <a:latin typeface="Arial Black" pitchFamily="34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>
            <a:off x="6528048" y="2132856"/>
            <a:ext cx="2160240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 bwMode="auto">
          <a:xfrm>
            <a:off x="8832304" y="1916833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200" b="1" dirty="0">
                <a:ln w="50800"/>
                <a:solidFill>
                  <a:srgbClr val="0066FF"/>
                </a:solidFill>
                <a:latin typeface="Arial Black" pitchFamily="34" charset="0"/>
              </a:rPr>
              <a:t>A. </a:t>
            </a:r>
            <a:r>
              <a:rPr lang="tr-TR" sz="1200" b="1" dirty="0" err="1">
                <a:ln w="50800"/>
                <a:solidFill>
                  <a:srgbClr val="0066FF"/>
                </a:solidFill>
                <a:latin typeface="Arial Black" pitchFamily="34" charset="0"/>
              </a:rPr>
              <a:t>circumflexa</a:t>
            </a:r>
            <a:r>
              <a:rPr lang="tr-TR" sz="1200" b="1" dirty="0">
                <a:ln w="50800"/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tr-TR" sz="1200" b="1" dirty="0" err="1">
                <a:ln w="50800"/>
                <a:solidFill>
                  <a:srgbClr val="0066FF"/>
                </a:solidFill>
                <a:latin typeface="Arial Black" pitchFamily="34" charset="0"/>
              </a:rPr>
              <a:t>femoris</a:t>
            </a:r>
            <a:r>
              <a:rPr lang="tr-TR" sz="1200" b="1" dirty="0">
                <a:ln w="50800"/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tr-TR" sz="1200" b="1" dirty="0" err="1">
                <a:ln w="50800"/>
                <a:solidFill>
                  <a:srgbClr val="0066FF"/>
                </a:solidFill>
                <a:latin typeface="Arial Black" pitchFamily="34" charset="0"/>
              </a:rPr>
              <a:t>medialis</a:t>
            </a:r>
            <a:endParaRPr lang="tr-TR" sz="1200" b="1" dirty="0">
              <a:ln w="50800"/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 bwMode="auto">
          <a:xfrm>
            <a:off x="1775520" y="6237312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00"/>
                </a:solidFill>
                <a:latin typeface="Tahoma" pitchFamily="34" charset="0"/>
              </a:rPr>
              <a:t>B.rum</a:t>
            </a:r>
            <a:r>
              <a:rPr lang="tr-TR" sz="1600" b="1" dirty="0">
                <a:ln w="50800"/>
                <a:solidFill>
                  <a:srgbClr val="333300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4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60765" y="1970083"/>
            <a:ext cx="982287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prepubicus’tan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ayrılan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caput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bağlanan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arka bacağın yana açılmasını engeller.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Arka bacakta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enjeksiyonlar,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(sığırda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gluteobiceps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semitendinosus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semimembranosus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düzeyinde gerçekleştirilebilir.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arka bacakta yapılacak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intravenöz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enjeksiyonlarda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saphena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kullanılır.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8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54001"/>
            <a:ext cx="5184775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Düz Ok Bağlayıcısı"/>
          <p:cNvCxnSpPr/>
          <p:nvPr/>
        </p:nvCxnSpPr>
        <p:spPr>
          <a:xfrm flipH="1">
            <a:off x="5591944" y="476672"/>
            <a:ext cx="936104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 bwMode="auto">
          <a:xfrm>
            <a:off x="6672064" y="116632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M.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adductor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H="1">
            <a:off x="6528048" y="980728"/>
            <a:ext cx="1008112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 bwMode="auto">
          <a:xfrm>
            <a:off x="7752184" y="692696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M.semimembranosus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3503712" y="764704"/>
            <a:ext cx="1224136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 bwMode="auto">
          <a:xfrm>
            <a:off x="2207568" y="332656"/>
            <a:ext cx="1584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M.pectineus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5" name="14 Düz Ok Bağlayıcısı"/>
          <p:cNvCxnSpPr/>
          <p:nvPr/>
        </p:nvCxnSpPr>
        <p:spPr>
          <a:xfrm flipH="1">
            <a:off x="5879976" y="4005064"/>
            <a:ext cx="1800200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 bwMode="auto">
          <a:xfrm>
            <a:off x="7752184" y="3789040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M.gracilis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8" name="17 Düz Ok Bağlayıcısı"/>
          <p:cNvCxnSpPr/>
          <p:nvPr/>
        </p:nvCxnSpPr>
        <p:spPr>
          <a:xfrm>
            <a:off x="3215680" y="4077072"/>
            <a:ext cx="864096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 bwMode="auto">
          <a:xfrm>
            <a:off x="1991544" y="3573016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M.sartorius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21" name="20 Düz Ok Bağlayıcısı"/>
          <p:cNvCxnSpPr/>
          <p:nvPr/>
        </p:nvCxnSpPr>
        <p:spPr>
          <a:xfrm flipH="1">
            <a:off x="5303912" y="5013176"/>
            <a:ext cx="2448272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etin kutusu"/>
          <p:cNvSpPr txBox="1"/>
          <p:nvPr/>
        </p:nvSpPr>
        <p:spPr bwMode="auto">
          <a:xfrm>
            <a:off x="7896200" y="4653136"/>
            <a:ext cx="136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N.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tibialis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N.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fibularis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4" name="23 Metin kutusu"/>
          <p:cNvSpPr txBox="1"/>
          <p:nvPr/>
        </p:nvSpPr>
        <p:spPr bwMode="auto">
          <a:xfrm>
            <a:off x="1703512" y="6474822"/>
            <a:ext cx="3240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B.rum</a:t>
            </a:r>
            <a:r>
              <a:rPr lang="tr-TR" sz="16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. – </a:t>
            </a:r>
            <a:r>
              <a:rPr lang="tr-TR" sz="1600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femur</a:t>
            </a:r>
            <a:r>
              <a:rPr lang="tr-TR" sz="1600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</a:rPr>
              <a:t> düzeyi kesit</a:t>
            </a:r>
          </a:p>
        </p:txBody>
      </p:sp>
    </p:spTree>
    <p:extLst>
      <p:ext uri="{BB962C8B-B14F-4D97-AF65-F5344CB8AC3E}">
        <p14:creationId xmlns:p14="http://schemas.microsoft.com/office/powerpoint/2010/main" val="273116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33056" y="1748412"/>
            <a:ext cx="993370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 bacakta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obturatorius’un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felcinde bacağın iç yüzündeki kaslar çalışamayıp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adduction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yapılamayacağı için bacak yana açılır.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felcinde ayak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yapamayacağı için ön yüzü yere temas eder.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felcinde ayak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yapamaz.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felcinde ise bacağın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flexorları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iliopsoas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sartorius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quadriceps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çalışamayacağı için kalça eklemi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yapamaz ve bacak arkaya doğru uzatılmıştır. Aynı zamanda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yapamaz.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35863" y="404666"/>
            <a:ext cx="2449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3333FF"/>
                </a:solidFill>
                <a:latin typeface="Arial" charset="0"/>
              </a:rPr>
              <a:t>Lc</a:t>
            </a:r>
            <a:r>
              <a:rPr lang="tr-TR" sz="2400" b="1" dirty="0">
                <a:ln w="50800"/>
                <a:solidFill>
                  <a:srgbClr val="3333FF"/>
                </a:solidFill>
                <a:latin typeface="Arial" charset="0"/>
              </a:rPr>
              <a:t>.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 charset="0"/>
              </a:rPr>
              <a:t>popliteum</a:t>
            </a:r>
            <a:endParaRPr lang="tr-TR" sz="24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15888"/>
            <a:ext cx="3527425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6"/>
          <p:cNvSpPr>
            <a:spLocks noChangeShapeType="1"/>
          </p:cNvSpPr>
          <p:nvPr/>
        </p:nvSpPr>
        <p:spPr bwMode="auto">
          <a:xfrm flipH="1" flipV="1">
            <a:off x="5663952" y="620688"/>
            <a:ext cx="1800200" cy="7200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792539" y="4797426"/>
            <a:ext cx="1366837" cy="3603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03512" y="5373216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N.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digitalis</a:t>
            </a: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dorsalis</a:t>
            </a: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 com. III</a:t>
            </a:r>
          </a:p>
        </p:txBody>
      </p:sp>
      <p:sp>
        <p:nvSpPr>
          <p:cNvPr id="7" name="6 Metin kutusu"/>
          <p:cNvSpPr txBox="1"/>
          <p:nvPr/>
        </p:nvSpPr>
        <p:spPr bwMode="auto">
          <a:xfrm>
            <a:off x="1631504" y="6381328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00"/>
                </a:solidFill>
                <a:latin typeface="Tahoma" pitchFamily="34" charset="0"/>
              </a:rPr>
              <a:t>B.rum</a:t>
            </a:r>
            <a:r>
              <a:rPr lang="tr-TR" sz="1600" b="1" dirty="0">
                <a:ln w="50800"/>
                <a:solidFill>
                  <a:srgbClr val="333300"/>
                </a:solidFill>
                <a:latin typeface="Tahoma" pitchFamily="34" charset="0"/>
              </a:rPr>
              <a:t> - </a:t>
            </a:r>
            <a:r>
              <a:rPr lang="tr-TR" sz="1600" b="1" dirty="0" err="1">
                <a:ln w="50800"/>
                <a:solidFill>
                  <a:srgbClr val="333300"/>
                </a:solidFill>
                <a:latin typeface="Tahoma" pitchFamily="34" charset="0"/>
              </a:rPr>
              <a:t>medial</a:t>
            </a:r>
            <a:r>
              <a:rPr lang="tr-TR" sz="1600" b="1" dirty="0">
                <a:ln w="50800"/>
                <a:solidFill>
                  <a:srgbClr val="333300"/>
                </a:solidFill>
                <a:latin typeface="Tahoma" pitchFamily="34" charset="0"/>
              </a:rPr>
              <a:t> </a:t>
            </a:r>
          </a:p>
        </p:txBody>
      </p:sp>
      <p:cxnSp>
        <p:nvCxnSpPr>
          <p:cNvPr id="9" name="8 Düz Ok Bağlayıcısı"/>
          <p:cNvCxnSpPr/>
          <p:nvPr/>
        </p:nvCxnSpPr>
        <p:spPr>
          <a:xfrm flipV="1">
            <a:off x="4007768" y="2708920"/>
            <a:ext cx="1080120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 bwMode="auto">
          <a:xfrm>
            <a:off x="1847528" y="328498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M.peroneus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tertius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flipV="1">
            <a:off x="3719736" y="1628800"/>
            <a:ext cx="129614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 bwMode="auto">
          <a:xfrm>
            <a:off x="2207568" y="198884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M.popliteus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5" name="14 Düz Ok Bağlayıcısı"/>
          <p:cNvCxnSpPr/>
          <p:nvPr/>
        </p:nvCxnSpPr>
        <p:spPr>
          <a:xfrm flipH="1">
            <a:off x="5447928" y="1700808"/>
            <a:ext cx="1584176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 bwMode="auto">
          <a:xfrm>
            <a:off x="7104112" y="1484784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M.flexor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digitorum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medialis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 bwMode="auto">
          <a:xfrm>
            <a:off x="7248128" y="2060848"/>
            <a:ext cx="2376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M.tibialis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caudalis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8" name="17 Düz Ok Bağlayıcısı"/>
          <p:cNvCxnSpPr/>
          <p:nvPr/>
        </p:nvCxnSpPr>
        <p:spPr>
          <a:xfrm flipH="1">
            <a:off x="5807968" y="2276872"/>
            <a:ext cx="1368152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2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10145" y="2593309"/>
            <a:ext cx="921327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calcanei’nin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biraz üzerinde bacağın iç yüzünde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önünde yer alır.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Köpek ve kedilerde nabız arka bacağın iç yüzünde kasık bölgesine yakın olarak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femoralis’ten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alınır.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1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60350"/>
            <a:ext cx="4598988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672264" y="260351"/>
            <a:ext cx="3159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000" b="1" spc="50" dirty="0">
                <a:ln w="0"/>
                <a:solidFill>
                  <a:srgbClr val="333300"/>
                </a:solidFill>
                <a:latin typeface="Arial" charset="0"/>
              </a:rPr>
              <a:t>V. </a:t>
            </a:r>
            <a:r>
              <a:rPr lang="tr-TR" sz="2000" b="1" spc="50" dirty="0" err="1">
                <a:ln w="0"/>
                <a:solidFill>
                  <a:srgbClr val="333300"/>
                </a:solidFill>
                <a:latin typeface="Arial" charset="0"/>
              </a:rPr>
              <a:t>saphena</a:t>
            </a:r>
            <a:r>
              <a:rPr lang="tr-TR" sz="2000" b="1" spc="50" dirty="0">
                <a:ln w="0"/>
                <a:solidFill>
                  <a:srgbClr val="333300"/>
                </a:solidFill>
                <a:latin typeface="Arial" charset="0"/>
              </a:rPr>
              <a:t> </a:t>
            </a:r>
            <a:r>
              <a:rPr lang="tr-TR" sz="2000" b="1" spc="50" dirty="0" err="1">
                <a:ln w="0"/>
                <a:solidFill>
                  <a:srgbClr val="333300"/>
                </a:solidFill>
                <a:latin typeface="Arial" charset="0"/>
              </a:rPr>
              <a:t>lateralis</a:t>
            </a:r>
            <a:endParaRPr lang="tr-TR" sz="2000" b="1" spc="50" dirty="0">
              <a:ln w="0"/>
              <a:solidFill>
                <a:srgbClr val="3333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000" b="1" spc="50" dirty="0">
                <a:ln w="0"/>
                <a:solidFill>
                  <a:srgbClr val="333300"/>
                </a:solidFill>
                <a:latin typeface="Arial" charset="0"/>
              </a:rPr>
              <a:t>(</a:t>
            </a:r>
            <a:r>
              <a:rPr lang="tr-TR" sz="2000" b="1" spc="50" dirty="0" err="1">
                <a:ln w="0"/>
                <a:solidFill>
                  <a:srgbClr val="333300"/>
                </a:solidFill>
                <a:latin typeface="Arial" charset="0"/>
              </a:rPr>
              <a:t>Intravenöz</a:t>
            </a:r>
            <a:r>
              <a:rPr lang="tr-TR" sz="2000" b="1" spc="50" dirty="0">
                <a:ln w="0"/>
                <a:solidFill>
                  <a:srgbClr val="333300"/>
                </a:solidFill>
                <a:latin typeface="Arial" charset="0"/>
              </a:rPr>
              <a:t> enjeksiyon)</a:t>
            </a: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 flipH="1">
            <a:off x="5231904" y="1340768"/>
            <a:ext cx="1728192" cy="172819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611314"/>
            <a:ext cx="2773363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88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75709" y="197254"/>
            <a:ext cx="6096000" cy="65248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 bacağa ait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regio’lar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aşağıda belirtilmiştir.</a:t>
            </a: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articulationis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coxae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trochanterica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patellaris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poplitea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cruris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calcanei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tarsi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calcanea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metatarsi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metatarsophalangea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phalangis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compedis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interphalangea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phalangis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coronalis</a:t>
            </a:r>
            <a:endParaRPr lang="tr-TR" sz="20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	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interdigitale</a:t>
            </a:r>
            <a:endParaRPr lang="tr-TR" sz="20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3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847851" y="2565401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N. </a:t>
            </a:r>
            <a:r>
              <a:rPr lang="tr-TR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plantaris</a:t>
            </a:r>
            <a:r>
              <a:rPr lang="tr-TR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 </a:t>
            </a:r>
            <a:r>
              <a:rPr lang="tr-TR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medialis</a:t>
            </a:r>
            <a:endParaRPr lang="tr-TR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1054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74625"/>
            <a:ext cx="2052638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Line 5"/>
          <p:cNvSpPr>
            <a:spLocks noChangeShapeType="1"/>
          </p:cNvSpPr>
          <p:nvPr/>
        </p:nvSpPr>
        <p:spPr bwMode="auto">
          <a:xfrm flipV="1">
            <a:off x="4151314" y="2349500"/>
            <a:ext cx="1368425" cy="2159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 flipV="1">
            <a:off x="6311901" y="2276476"/>
            <a:ext cx="1439863" cy="10080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32626" y="3429001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N. </a:t>
            </a:r>
            <a:r>
              <a:rPr lang="tr-TR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plantaris</a:t>
            </a:r>
            <a:r>
              <a:rPr lang="tr-TR" b="1" spc="50" dirty="0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 </a:t>
            </a:r>
            <a:r>
              <a:rPr lang="tr-TR" b="1" spc="50" dirty="0" err="1">
                <a:ln w="0"/>
                <a:solidFill>
                  <a:srgbClr val="3333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charset="0"/>
              </a:rPr>
              <a:t>lateralis</a:t>
            </a:r>
            <a:endParaRPr lang="tr-TR" b="1" spc="50" dirty="0">
              <a:ln w="0"/>
              <a:solidFill>
                <a:srgbClr val="3333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98764" y="1845486"/>
            <a:ext cx="1118061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 bacaktaki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tendinis’ler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şunlardır.</a:t>
            </a:r>
          </a:p>
          <a:p>
            <a:pPr algn="just"/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obturatorii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hallucis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tr-TR" sz="2400" b="1" dirty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digitorum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09575"/>
            <a:ext cx="50101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7248128" y="55658"/>
            <a:ext cx="3240360" cy="2769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200" b="1" dirty="0" err="1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Regio</a:t>
            </a:r>
            <a:r>
              <a:rPr lang="tr-TR" sz="1200" b="1" dirty="0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 </a:t>
            </a:r>
            <a:r>
              <a:rPr lang="tr-TR" sz="1200" b="1" dirty="0" err="1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articulationis</a:t>
            </a:r>
            <a:r>
              <a:rPr lang="tr-TR" sz="1200" b="1" dirty="0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 </a:t>
            </a:r>
            <a:r>
              <a:rPr lang="tr-TR" sz="1200" b="1" dirty="0" err="1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coxae</a:t>
            </a:r>
            <a:r>
              <a:rPr lang="tr-TR" sz="1200" b="1" dirty="0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 (</a:t>
            </a:r>
            <a:r>
              <a:rPr lang="tr-TR" sz="1200" b="1" dirty="0" err="1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trochanterica</a:t>
            </a:r>
            <a:r>
              <a:rPr lang="tr-TR" sz="1200" b="1" dirty="0">
                <a:ln w="50800"/>
                <a:solidFill>
                  <a:srgbClr val="3333FF"/>
                </a:solidFill>
                <a:latin typeface="Arial"/>
                <a:cs typeface="Aharoni" pitchFamily="2" charset="-79"/>
              </a:rPr>
              <a:t>)</a:t>
            </a:r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5591175" y="404813"/>
            <a:ext cx="2160588" cy="129540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Dikdörtgen"/>
          <p:cNvSpPr/>
          <p:nvPr/>
        </p:nvSpPr>
        <p:spPr>
          <a:xfrm>
            <a:off x="7752185" y="6093296"/>
            <a:ext cx="19672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Regio</a:t>
            </a:r>
            <a:r>
              <a:rPr lang="tr-TR" b="1" dirty="0">
                <a:ln w="50800"/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compedis</a:t>
            </a:r>
            <a:endParaRPr lang="tr-TR" b="1" dirty="0">
              <a:ln w="50800"/>
              <a:solidFill>
                <a:srgbClr val="3333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H="1" flipV="1">
            <a:off x="5735639" y="6092826"/>
            <a:ext cx="1800225" cy="144463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8328248" y="4797152"/>
            <a:ext cx="137730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Regio</a:t>
            </a:r>
            <a:r>
              <a:rPr lang="tr-TR" b="1" dirty="0">
                <a:ln w="50800"/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haroni" pitchFamily="2" charset="-79"/>
                <a:cs typeface="Aharoni" pitchFamily="2" charset="-79"/>
              </a:rPr>
              <a:t>tarsi</a:t>
            </a:r>
            <a:endParaRPr lang="tr-TR" b="1" dirty="0">
              <a:ln w="50800"/>
              <a:solidFill>
                <a:srgbClr val="3333FF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 flipV="1">
            <a:off x="5375920" y="4797152"/>
            <a:ext cx="2736304" cy="144016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>
            <a:off x="5087888" y="404664"/>
            <a:ext cx="936104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 bwMode="auto">
          <a:xfrm>
            <a:off x="3359696" y="24880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Regio</a:t>
            </a:r>
            <a:r>
              <a:rPr lang="tr-TR" sz="14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tuberis</a:t>
            </a:r>
            <a:r>
              <a:rPr lang="tr-TR" sz="14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coxae</a:t>
            </a:r>
            <a:endParaRPr lang="tr-TR" sz="14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 flipH="1">
            <a:off x="5663952" y="3789040"/>
            <a:ext cx="2160240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Metin kutusu"/>
          <p:cNvSpPr txBox="1"/>
          <p:nvPr/>
        </p:nvSpPr>
        <p:spPr bwMode="auto">
          <a:xfrm>
            <a:off x="8112224" y="3573017"/>
            <a:ext cx="1584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Regio</a:t>
            </a:r>
            <a:r>
              <a:rPr lang="tr-TR" sz="14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cruris</a:t>
            </a:r>
            <a:endParaRPr lang="tr-TR" sz="14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25" name="24 Düz Ok Bağlayıcısı"/>
          <p:cNvCxnSpPr/>
          <p:nvPr/>
        </p:nvCxnSpPr>
        <p:spPr>
          <a:xfrm flipH="1" flipV="1">
            <a:off x="5807968" y="2420888"/>
            <a:ext cx="2520280" cy="14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 bwMode="auto">
          <a:xfrm>
            <a:off x="8472264" y="2348881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Regio</a:t>
            </a:r>
            <a:r>
              <a:rPr lang="tr-TR" sz="14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4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femoris</a:t>
            </a:r>
            <a:endParaRPr lang="tr-TR" sz="14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28" name="27 Düz Ok Bağlayıcısı"/>
          <p:cNvCxnSpPr/>
          <p:nvPr/>
        </p:nvCxnSpPr>
        <p:spPr>
          <a:xfrm flipV="1">
            <a:off x="3071664" y="3501008"/>
            <a:ext cx="1152128" cy="9361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Metin kutusu"/>
          <p:cNvSpPr txBox="1"/>
          <p:nvPr/>
        </p:nvSpPr>
        <p:spPr bwMode="auto">
          <a:xfrm>
            <a:off x="1847528" y="4581128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Regio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poplitea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6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0"/>
            <a:ext cx="840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Düz Ok Bağlayıcısı"/>
          <p:cNvCxnSpPr/>
          <p:nvPr/>
        </p:nvCxnSpPr>
        <p:spPr>
          <a:xfrm>
            <a:off x="7104063" y="1341439"/>
            <a:ext cx="1079500" cy="2232025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5663952" y="764704"/>
            <a:ext cx="187220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genus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752184" y="404664"/>
            <a:ext cx="187220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femoris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flipH="1">
            <a:off x="8328248" y="836712"/>
            <a:ext cx="72008" cy="2016224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807968" y="5877272"/>
            <a:ext cx="165618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tarsi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V="1">
            <a:off x="7320136" y="4869160"/>
            <a:ext cx="1800200" cy="108012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>
          <a:xfrm>
            <a:off x="6023992" y="5085184"/>
            <a:ext cx="187220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cruris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24" name="23 Düz Ok Bağlayıcısı"/>
          <p:cNvCxnSpPr/>
          <p:nvPr/>
        </p:nvCxnSpPr>
        <p:spPr>
          <a:xfrm flipV="1">
            <a:off x="7536160" y="4365104"/>
            <a:ext cx="1296144" cy="79208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5807968" y="4149080"/>
            <a:ext cx="187220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Regio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poplitea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27" name="26 Düz Ok Bağlayıcısı"/>
          <p:cNvCxnSpPr>
            <a:stCxn id="25" idx="3"/>
          </p:cNvCxnSpPr>
          <p:nvPr/>
        </p:nvCxnSpPr>
        <p:spPr>
          <a:xfrm flipV="1">
            <a:off x="7680176" y="3861048"/>
            <a:ext cx="1440160" cy="472698"/>
          </a:xfrm>
          <a:prstGeom prst="straightConnector1">
            <a:avLst/>
          </a:prstGeom>
          <a:ln w="28575">
            <a:solidFill>
              <a:srgbClr val="0000FF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22218" y="1665330"/>
            <a:ext cx="9601199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Arka bacağın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arteriel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vaskülarizasyonu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devamı niteliğindeki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poplitea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bu damarların kolları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saphena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tarafından sağlanır.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İnnervation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sinirlerin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kolları tarafından oluşturulan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lumbosacralis’ten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saphenus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obturatorius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ischiadicus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sinirler ile gerçekleşir.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3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58739"/>
            <a:ext cx="5741987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Düz Ok Bağlayıcısı"/>
          <p:cNvCxnSpPr/>
          <p:nvPr/>
        </p:nvCxnSpPr>
        <p:spPr>
          <a:xfrm flipH="1" flipV="1">
            <a:off x="6023992" y="3284984"/>
            <a:ext cx="2448272" cy="10801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Metin kutusu"/>
          <p:cNvSpPr txBox="1"/>
          <p:nvPr/>
        </p:nvSpPr>
        <p:spPr bwMode="auto">
          <a:xfrm>
            <a:off x="8400256" y="436510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M.adductor</a:t>
            </a:r>
            <a:endParaRPr lang="tr-TR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flipV="1">
            <a:off x="3071664" y="4509120"/>
            <a:ext cx="936104" cy="10801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 bwMode="auto">
          <a:xfrm>
            <a:off x="2063552" y="5733256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M.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vastus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medialis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 flipH="1">
            <a:off x="5447928" y="2420888"/>
            <a:ext cx="2880320" cy="792088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 bwMode="auto">
          <a:xfrm>
            <a:off x="8472264" y="2276872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M.pectineus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3" name="Düz Ok Bağlayıcısı 2"/>
          <p:cNvCxnSpPr/>
          <p:nvPr/>
        </p:nvCxnSpPr>
        <p:spPr>
          <a:xfrm flipH="1" flipV="1">
            <a:off x="6384032" y="4869160"/>
            <a:ext cx="1224136" cy="720080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 bwMode="auto">
          <a:xfrm>
            <a:off x="7824192" y="5373216"/>
            <a:ext cx="271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Tahoma" pitchFamily="34" charset="0"/>
              </a:rPr>
              <a:t>M. </a:t>
            </a:r>
            <a:r>
              <a:rPr lang="tr-TR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semimembranosus</a:t>
            </a:r>
            <a:endParaRPr lang="tr-TR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4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47850" y="2349501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M.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psoas</a:t>
            </a: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major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 rot="21095466">
            <a:off x="1992313" y="3357563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001838" y="3336926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M.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sartorius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79389"/>
            <a:ext cx="33115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5"/>
          <p:cNvSpPr>
            <a:spLocks noChangeShapeType="1"/>
          </p:cNvSpPr>
          <p:nvPr/>
        </p:nvSpPr>
        <p:spPr bwMode="auto">
          <a:xfrm flipV="1">
            <a:off x="3143251" y="1557338"/>
            <a:ext cx="1800225" cy="79216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 flipV="1">
            <a:off x="3359150" y="2781301"/>
            <a:ext cx="1943100" cy="576263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38063" y="1268761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M.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adductor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56240" y="407040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M.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gracilis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91544" y="332656"/>
            <a:ext cx="1944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M.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psoas</a:t>
            </a: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minor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3503712" y="764704"/>
            <a:ext cx="1080120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flipH="1">
            <a:off x="6456040" y="1556792"/>
            <a:ext cx="1728192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flipH="1" flipV="1">
            <a:off x="6240016" y="3429000"/>
            <a:ext cx="1944216" cy="7920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320136" y="332657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Arial" charset="0"/>
              </a:rPr>
              <a:t>M. </a:t>
            </a:r>
            <a:r>
              <a:rPr lang="tr-TR" b="1" dirty="0" err="1">
                <a:ln w="50800"/>
                <a:solidFill>
                  <a:srgbClr val="3333FF"/>
                </a:solidFill>
                <a:latin typeface="Arial" charset="0"/>
              </a:rPr>
              <a:t>pectineus</a:t>
            </a:r>
            <a:endParaRPr lang="tr-TR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cxnSp>
        <p:nvCxnSpPr>
          <p:cNvPr id="18" name="17 Düz Ok Bağlayıcısı"/>
          <p:cNvCxnSpPr/>
          <p:nvPr/>
        </p:nvCxnSpPr>
        <p:spPr>
          <a:xfrm flipH="1">
            <a:off x="5951984" y="692696"/>
            <a:ext cx="1656184" cy="12241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 bwMode="auto">
          <a:xfrm>
            <a:off x="2207568" y="6021288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3333FF"/>
                </a:solidFill>
                <a:latin typeface="Tahoma" pitchFamily="34" charset="0"/>
              </a:rPr>
              <a:t>Domuz </a:t>
            </a:r>
          </a:p>
        </p:txBody>
      </p:sp>
    </p:spTree>
    <p:extLst>
      <p:ext uri="{BB962C8B-B14F-4D97-AF65-F5344CB8AC3E}">
        <p14:creationId xmlns:p14="http://schemas.microsoft.com/office/powerpoint/2010/main" val="30210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6" y="117476"/>
            <a:ext cx="403066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703512" y="6093296"/>
            <a:ext cx="2808312" cy="36004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1400" b="1" dirty="0" err="1">
                <a:ln w="50800"/>
                <a:solidFill>
                  <a:srgbClr val="3366FF"/>
                </a:solidFill>
                <a:latin typeface="Arial Black" pitchFamily="34" charset="0"/>
              </a:rPr>
              <a:t>M.abductor</a:t>
            </a:r>
            <a:r>
              <a:rPr lang="tr-TR" sz="1400" b="1" dirty="0">
                <a:ln w="50800"/>
                <a:solidFill>
                  <a:srgbClr val="3366FF"/>
                </a:solidFill>
                <a:latin typeface="Arial Black" pitchFamily="34" charset="0"/>
              </a:rPr>
              <a:t> </a:t>
            </a:r>
            <a:r>
              <a:rPr lang="tr-TR" sz="1400" b="1" dirty="0" err="1">
                <a:ln w="50800"/>
                <a:solidFill>
                  <a:srgbClr val="3366FF"/>
                </a:solidFill>
                <a:latin typeface="Arial Black" pitchFamily="34" charset="0"/>
              </a:rPr>
              <a:t>cruris</a:t>
            </a:r>
            <a:r>
              <a:rPr lang="tr-TR" sz="1400" b="1" dirty="0">
                <a:ln w="50800"/>
                <a:solidFill>
                  <a:srgbClr val="3366FF"/>
                </a:solidFill>
                <a:latin typeface="Arial Black" pitchFamily="34" charset="0"/>
              </a:rPr>
              <a:t> </a:t>
            </a:r>
            <a:r>
              <a:rPr lang="tr-TR" sz="1400" b="1" dirty="0" err="1">
                <a:ln w="50800"/>
                <a:solidFill>
                  <a:srgbClr val="3366FF"/>
                </a:solidFill>
                <a:latin typeface="Arial Black" pitchFamily="34" charset="0"/>
              </a:rPr>
              <a:t>caudalis</a:t>
            </a:r>
            <a:endParaRPr lang="tr-TR" sz="1400" b="1" dirty="0">
              <a:ln w="50800"/>
              <a:solidFill>
                <a:srgbClr val="3366FF"/>
              </a:solidFill>
              <a:latin typeface="Arial Black" pitchFamily="34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4656139" y="5516563"/>
            <a:ext cx="2160587" cy="57626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473032" y="549275"/>
            <a:ext cx="2087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0066FF"/>
                </a:solidFill>
                <a:latin typeface="Arial Black" pitchFamily="34" charset="0"/>
              </a:rPr>
              <a:t>M.coccygeus</a:t>
            </a:r>
            <a:endParaRPr lang="tr-TR" sz="2000" b="1" dirty="0">
              <a:ln w="50800"/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7751764" y="1052514"/>
            <a:ext cx="1296987" cy="5048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35189" y="69215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0066FF"/>
                </a:solidFill>
                <a:latin typeface="Arial"/>
              </a:rPr>
              <a:t>M.piriformis</a:t>
            </a:r>
            <a:endParaRPr lang="tr-TR" sz="2000" b="1" dirty="0">
              <a:ln w="50800"/>
              <a:solidFill>
                <a:srgbClr val="0066FF"/>
              </a:solidFill>
              <a:latin typeface="Arial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432176" y="1125538"/>
            <a:ext cx="3311525" cy="6477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27" name="9 Metin kutusu"/>
          <p:cNvSpPr txBox="1">
            <a:spLocks noChangeArrowheads="1"/>
          </p:cNvSpPr>
          <p:nvPr/>
        </p:nvSpPr>
        <p:spPr bwMode="auto">
          <a:xfrm>
            <a:off x="9120189" y="6308726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400">
                <a:solidFill>
                  <a:srgbClr val="000000"/>
                </a:solidFill>
              </a:rPr>
              <a:t>Köpek</a:t>
            </a:r>
          </a:p>
        </p:txBody>
      </p:sp>
    </p:spTree>
    <p:extLst>
      <p:ext uri="{BB962C8B-B14F-4D97-AF65-F5344CB8AC3E}">
        <p14:creationId xmlns:p14="http://schemas.microsoft.com/office/powerpoint/2010/main" val="8694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96291" y="1734558"/>
            <a:ext cx="919941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Bacağın iç yüzü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proximal’indeki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adductor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 (gövdeye yaklaştırıcı -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pectineus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adductores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obturatorius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Sceleton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bölgesindeki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kasları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eder. Arka bacağın lenfi,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poplitei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subiliaci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iliofemorales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toplanır. Sonuncunun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efferent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damarları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cisterna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chyli’ye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açılır.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4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751764" y="3357563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800" b="1" dirty="0">
                <a:ln w="50800"/>
                <a:solidFill>
                  <a:srgbClr val="3333FF"/>
                </a:solidFill>
                <a:latin typeface="Arial" charset="0"/>
              </a:rPr>
              <a:t>M. </a:t>
            </a:r>
            <a:r>
              <a:rPr lang="tr-TR" sz="2800" b="1" dirty="0" err="1">
                <a:ln w="50800"/>
                <a:solidFill>
                  <a:srgbClr val="3333FF"/>
                </a:solidFill>
                <a:latin typeface="Arial" charset="0"/>
              </a:rPr>
              <a:t>gracilis</a:t>
            </a:r>
            <a:endParaRPr lang="tr-TR" sz="28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14326"/>
            <a:ext cx="34671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5"/>
          <p:cNvSpPr>
            <a:spLocks noChangeShapeType="1"/>
          </p:cNvSpPr>
          <p:nvPr/>
        </p:nvSpPr>
        <p:spPr bwMode="auto">
          <a:xfrm flipH="1" flipV="1">
            <a:off x="5519739" y="2708276"/>
            <a:ext cx="2016125" cy="79216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927351" y="1700214"/>
            <a:ext cx="1439863" cy="108108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75520" y="2924945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>
                <a:ln w="50800"/>
                <a:solidFill>
                  <a:srgbClr val="3333FF"/>
                </a:solidFill>
                <a:latin typeface="Arial" charset="0"/>
              </a:rPr>
              <a:t>Lig.</a:t>
            </a:r>
            <a:r>
              <a:rPr lang="tr-TR" sz="2400" b="1" dirty="0" err="1">
                <a:ln w="50800"/>
                <a:solidFill>
                  <a:srgbClr val="3333FF"/>
                </a:solidFill>
                <a:latin typeface="Arial" charset="0"/>
              </a:rPr>
              <a:t>inguinale</a:t>
            </a:r>
            <a:endParaRPr lang="tr-TR" sz="2400" b="1" dirty="0">
              <a:ln w="50800"/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8" name="7 Metin kutusu"/>
          <p:cNvSpPr txBox="1"/>
          <p:nvPr/>
        </p:nvSpPr>
        <p:spPr bwMode="auto">
          <a:xfrm>
            <a:off x="2135560" y="6093296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B.rum</a:t>
            </a:r>
            <a:r>
              <a:rPr lang="tr-TR" b="1" dirty="0">
                <a:ln w="50800"/>
                <a:solidFill>
                  <a:srgbClr val="3333FF"/>
                </a:solidFill>
                <a:latin typeface="Tahoma" pitchFamily="34" charset="0"/>
              </a:rPr>
              <a:t>.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3935760" y="2564904"/>
            <a:ext cx="936104" cy="1584176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 bwMode="auto">
          <a:xfrm>
            <a:off x="2423592" y="4221088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M.sartorius</a:t>
            </a:r>
            <a:endParaRPr lang="tr-TR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H="1" flipV="1">
            <a:off x="5879976" y="1340768"/>
            <a:ext cx="1440160" cy="36004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 bwMode="auto">
          <a:xfrm>
            <a:off x="7536160" y="1620090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M.obturatorius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externi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  <p:cxnSp>
        <p:nvCxnSpPr>
          <p:cNvPr id="19" name="18 Düz Ok Bağlayıcısı"/>
          <p:cNvCxnSpPr/>
          <p:nvPr/>
        </p:nvCxnSpPr>
        <p:spPr>
          <a:xfrm flipH="1">
            <a:off x="6168008" y="332656"/>
            <a:ext cx="1152128" cy="288032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>
            <a:stCxn id="22" idx="1"/>
          </p:cNvCxnSpPr>
          <p:nvPr/>
        </p:nvCxnSpPr>
        <p:spPr>
          <a:xfrm flipH="1" flipV="1">
            <a:off x="6023992" y="980729"/>
            <a:ext cx="1656184" cy="169277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Metin kutusu"/>
          <p:cNvSpPr txBox="1"/>
          <p:nvPr/>
        </p:nvSpPr>
        <p:spPr bwMode="auto">
          <a:xfrm>
            <a:off x="7680176" y="980728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M.levator</a:t>
            </a:r>
            <a:r>
              <a:rPr lang="tr-TR" sz="1600" b="1" dirty="0">
                <a:ln w="50800"/>
                <a:solidFill>
                  <a:srgbClr val="3333FF"/>
                </a:solidFill>
                <a:latin typeface="Tahoma" pitchFamily="34" charset="0"/>
              </a:rPr>
              <a:t> ani</a:t>
            </a:r>
          </a:p>
        </p:txBody>
      </p:sp>
      <p:sp>
        <p:nvSpPr>
          <p:cNvPr id="23" name="22 Metin kutusu"/>
          <p:cNvSpPr txBox="1"/>
          <p:nvPr/>
        </p:nvSpPr>
        <p:spPr bwMode="auto">
          <a:xfrm>
            <a:off x="7464152" y="188640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1600" b="1" dirty="0" err="1">
                <a:ln w="50800"/>
                <a:solidFill>
                  <a:srgbClr val="3333FF"/>
                </a:solidFill>
                <a:latin typeface="Tahoma" pitchFamily="34" charset="0"/>
              </a:rPr>
              <a:t>M.coccygeus</a:t>
            </a:r>
            <a:endParaRPr lang="tr-TR" sz="1600" b="1" dirty="0">
              <a:ln w="50800"/>
              <a:solidFill>
                <a:srgbClr val="3333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>
          <a:solidFill>
            <a:srgbClr val="9999FF"/>
          </a:solidFill>
          <a:round/>
          <a:headEnd/>
          <a:tailEnd type="triangl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convex"/>
        </a:sp3d>
      </a:spPr>
      <a:bodyPr/>
      <a:lstStyle>
        <a:defPPr>
          <a:defRPr/>
        </a:defPPr>
      </a:lstStyle>
    </a:spDef>
    <a:lnDef>
      <a:spPr>
        <a:ln w="38100">
          <a:solidFill>
            <a:srgbClr val="0066FF"/>
          </a:solidFill>
          <a:tailEnd type="triangle"/>
        </a:ln>
        <a:scene3d>
          <a:camera prst="orthographicFront"/>
          <a:lightRig rig="threePt" dir="t"/>
        </a:scene3d>
        <a:sp3d>
          <a:bevelT prst="convex"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sp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>
          <a:spcBef>
            <a:spcPct val="50000"/>
          </a:spcBef>
          <a:defRPr sz="1600" b="1" dirty="0" err="1" smtClean="0">
            <a:ln w="50800"/>
            <a:solidFill>
              <a:srgbClr val="3333FF"/>
            </a:solidFill>
            <a:latin typeface="Tahoma" pitchFamily="34" charset="0"/>
          </a:defRPr>
        </a:defPPr>
      </a:lstStyle>
    </a:tx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543</Words>
  <Application>Microsoft Office PowerPoint</Application>
  <PresentationFormat>Geniş ekran</PresentationFormat>
  <Paragraphs>105</Paragraphs>
  <Slides>19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Calibri Light</vt:lpstr>
      <vt:lpstr>Tahoma</vt:lpstr>
      <vt:lpstr>Office Teması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15</cp:revision>
  <dcterms:created xsi:type="dcterms:W3CDTF">2019-03-22T11:40:16Z</dcterms:created>
  <dcterms:modified xsi:type="dcterms:W3CDTF">2019-03-22T12:03:59Z</dcterms:modified>
</cp:coreProperties>
</file>