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1"/>
  </p:notesMasterIdLst>
  <p:handoutMasterIdLst>
    <p:handoutMasterId r:id="rId22"/>
  </p:handoutMasterIdLst>
  <p:sldIdLst>
    <p:sldId id="256" r:id="rId2"/>
    <p:sldId id="310" r:id="rId3"/>
    <p:sldId id="312" r:id="rId4"/>
    <p:sldId id="321" r:id="rId5"/>
    <p:sldId id="313" r:id="rId6"/>
    <p:sldId id="338" r:id="rId7"/>
    <p:sldId id="339" r:id="rId8"/>
    <p:sldId id="340" r:id="rId9"/>
    <p:sldId id="301" r:id="rId10"/>
    <p:sldId id="341" r:id="rId11"/>
    <p:sldId id="343" r:id="rId12"/>
    <p:sldId id="342" r:id="rId13"/>
    <p:sldId id="344" r:id="rId14"/>
    <p:sldId id="332" r:id="rId15"/>
    <p:sldId id="334" r:id="rId16"/>
    <p:sldId id="337" r:id="rId17"/>
    <p:sldId id="345" r:id="rId18"/>
    <p:sldId id="346" r:id="rId19"/>
    <p:sldId id="347"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33"/>
    <a:srgbClr val="996633"/>
    <a:srgbClr val="CC6633"/>
    <a:srgbClr val="993300"/>
    <a:srgbClr val="FFCC99"/>
    <a:srgbClr val="2962A2"/>
    <a:srgbClr val="990000"/>
    <a:srgbClr val="CC3300"/>
    <a:srgbClr val="CC9966"/>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416" autoAdjust="0"/>
    <p:restoredTop sz="88867" autoAdjust="0"/>
  </p:normalViewPr>
  <p:slideViewPr>
    <p:cSldViewPr snapToGrid="0" snapToObjects="1">
      <p:cViewPr varScale="1">
        <p:scale>
          <a:sx n="96" d="100"/>
          <a:sy n="96" d="100"/>
        </p:scale>
        <p:origin x="34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2F16928-CCAE-664E-87BE-AF590B7A1573}" type="datetimeFigureOut">
              <a:rPr lang="en-US" smtClean="0"/>
              <a:pPr/>
              <a:t>3/7/2017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53E7164-DF51-A24E-B792-166CB7BD87AB}" type="slidenum">
              <a:rPr lang="en-US" smtClean="0"/>
              <a:pPr/>
              <a:t>‹#›</a:t>
            </a:fld>
            <a:endParaRPr lang="en-US"/>
          </a:p>
        </p:txBody>
      </p:sp>
    </p:spTree>
    <p:extLst>
      <p:ext uri="{BB962C8B-B14F-4D97-AF65-F5344CB8AC3E}">
        <p14:creationId xmlns:p14="http://schemas.microsoft.com/office/powerpoint/2010/main" val="43255564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FF463C-AB31-F840-A8F3-A3949E76C4F6}" type="datetimeFigureOut">
              <a:rPr lang="en-US" smtClean="0"/>
              <a:pPr/>
              <a:t>3/7/2017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6DEF96-9E06-6144-956A-30742312127B}" type="slidenum">
              <a:rPr lang="en-US" smtClean="0"/>
              <a:pPr/>
              <a:t>‹#›</a:t>
            </a:fld>
            <a:endParaRPr lang="en-US"/>
          </a:p>
        </p:txBody>
      </p:sp>
    </p:spTree>
    <p:extLst>
      <p:ext uri="{BB962C8B-B14F-4D97-AF65-F5344CB8AC3E}">
        <p14:creationId xmlns:p14="http://schemas.microsoft.com/office/powerpoint/2010/main" val="425747629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DD6DEF96-9E06-6144-956A-30742312127B}" type="slidenum">
              <a:rPr lang="en-US" smtClean="0"/>
              <a:pPr/>
              <a:t>2</a:t>
            </a:fld>
            <a:endParaRPr lang="en-US"/>
          </a:p>
        </p:txBody>
      </p:sp>
    </p:spTree>
    <p:extLst>
      <p:ext uri="{BB962C8B-B14F-4D97-AF65-F5344CB8AC3E}">
        <p14:creationId xmlns:p14="http://schemas.microsoft.com/office/powerpoint/2010/main" val="1338499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DD6DEF96-9E06-6144-956A-30742312127B}" type="slidenum">
              <a:rPr lang="en-US" smtClean="0"/>
              <a:pPr/>
              <a:t>3</a:t>
            </a:fld>
            <a:endParaRPr lang="en-US"/>
          </a:p>
        </p:txBody>
      </p:sp>
    </p:spTree>
    <p:extLst>
      <p:ext uri="{BB962C8B-B14F-4D97-AF65-F5344CB8AC3E}">
        <p14:creationId xmlns:p14="http://schemas.microsoft.com/office/powerpoint/2010/main" val="13384997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DD6DEF96-9E06-6144-956A-30742312127B}" type="slidenum">
              <a:rPr lang="en-US" smtClean="0"/>
              <a:pPr/>
              <a:t>4</a:t>
            </a:fld>
            <a:endParaRPr lang="en-US"/>
          </a:p>
        </p:txBody>
      </p:sp>
    </p:spTree>
    <p:extLst>
      <p:ext uri="{BB962C8B-B14F-4D97-AF65-F5344CB8AC3E}">
        <p14:creationId xmlns:p14="http://schemas.microsoft.com/office/powerpoint/2010/main" val="1338499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DD6DEF96-9E06-6144-956A-30742312127B}" type="slidenum">
              <a:rPr lang="en-US" smtClean="0"/>
              <a:pPr/>
              <a:t>5</a:t>
            </a:fld>
            <a:endParaRPr lang="en-US"/>
          </a:p>
        </p:txBody>
      </p:sp>
    </p:spTree>
    <p:extLst>
      <p:ext uri="{BB962C8B-B14F-4D97-AF65-F5344CB8AC3E}">
        <p14:creationId xmlns:p14="http://schemas.microsoft.com/office/powerpoint/2010/main" val="13384997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Find</a:t>
            </a:r>
            <a:r>
              <a:rPr lang="en-US" baseline="0" dirty="0" smtClean="0"/>
              <a:t> another icon – </a:t>
            </a:r>
            <a:r>
              <a:rPr lang="en-US" baseline="0" dirty="0" err="1" smtClean="0"/>
              <a:t>st.</a:t>
            </a:r>
            <a:r>
              <a:rPr lang="en-US" baseline="0" dirty="0" smtClean="0"/>
              <a:t> </a:t>
            </a:r>
            <a:r>
              <a:rPr lang="en-US" baseline="0" dirty="0" err="1" smtClean="0"/>
              <a:t>mary</a:t>
            </a:r>
            <a:r>
              <a:rPr lang="en-US" baseline="0" dirty="0" smtClean="0"/>
              <a:t> </a:t>
            </a:r>
            <a:r>
              <a:rPr lang="en-US" baseline="0" dirty="0" err="1" smtClean="0"/>
              <a:t>coptic</a:t>
            </a:r>
            <a:r>
              <a:rPr lang="en-US" baseline="0" dirty="0" smtClean="0"/>
              <a:t> church of </a:t>
            </a:r>
            <a:r>
              <a:rPr lang="en-US" baseline="0" dirty="0" err="1" smtClean="0"/>
              <a:t>pasadena</a:t>
            </a:r>
            <a:r>
              <a:rPr lang="en-US" baseline="0" dirty="0" smtClean="0"/>
              <a:t>, </a:t>
            </a:r>
            <a:r>
              <a:rPr lang="en-US" baseline="0" dirty="0" err="1" smtClean="0"/>
              <a:t>ca</a:t>
            </a:r>
            <a:endParaRPr lang="en-US" dirty="0"/>
          </a:p>
        </p:txBody>
      </p:sp>
      <p:sp>
        <p:nvSpPr>
          <p:cNvPr id="4" name="Slide Number Placeholder 3"/>
          <p:cNvSpPr>
            <a:spLocks noGrp="1"/>
          </p:cNvSpPr>
          <p:nvPr>
            <p:ph type="sldNum" sz="quarter" idx="10"/>
          </p:nvPr>
        </p:nvSpPr>
        <p:spPr/>
        <p:txBody>
          <a:bodyPr/>
          <a:lstStyle/>
          <a:p>
            <a:fld id="{DD6DEF96-9E06-6144-956A-30742312127B}" type="slidenum">
              <a:rPr lang="en-US" smtClean="0"/>
              <a:pPr/>
              <a:t>9</a:t>
            </a:fld>
            <a:endParaRPr lang="en-US"/>
          </a:p>
        </p:txBody>
      </p:sp>
    </p:spTree>
    <p:extLst>
      <p:ext uri="{BB962C8B-B14F-4D97-AF65-F5344CB8AC3E}">
        <p14:creationId xmlns:p14="http://schemas.microsoft.com/office/powerpoint/2010/main" val="13384997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DD6DEF96-9E06-6144-956A-30742312127B}" type="slidenum">
              <a:rPr lang="en-US" smtClean="0"/>
              <a:pPr/>
              <a:t>14</a:t>
            </a:fld>
            <a:endParaRPr lang="en-US"/>
          </a:p>
        </p:txBody>
      </p:sp>
    </p:spTree>
    <p:extLst>
      <p:ext uri="{BB962C8B-B14F-4D97-AF65-F5344CB8AC3E}">
        <p14:creationId xmlns:p14="http://schemas.microsoft.com/office/powerpoint/2010/main" val="1338499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DD6DEF96-9E06-6144-956A-30742312127B}" type="slidenum">
              <a:rPr lang="en-US" smtClean="0"/>
              <a:pPr/>
              <a:t>15</a:t>
            </a:fld>
            <a:endParaRPr lang="en-US"/>
          </a:p>
        </p:txBody>
      </p:sp>
    </p:spTree>
    <p:extLst>
      <p:ext uri="{BB962C8B-B14F-4D97-AF65-F5344CB8AC3E}">
        <p14:creationId xmlns:p14="http://schemas.microsoft.com/office/powerpoint/2010/main" val="13384997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DD6DEF96-9E06-6144-956A-30742312127B}" type="slidenum">
              <a:rPr lang="en-US" smtClean="0"/>
              <a:pPr/>
              <a:t>16</a:t>
            </a:fld>
            <a:endParaRPr lang="en-US"/>
          </a:p>
        </p:txBody>
      </p:sp>
    </p:spTree>
    <p:extLst>
      <p:ext uri="{BB962C8B-B14F-4D97-AF65-F5344CB8AC3E}">
        <p14:creationId xmlns:p14="http://schemas.microsoft.com/office/powerpoint/2010/main" val="1338499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D7144BE-5A8D-254D-83B3-EC0386139C79}" type="datetime1">
              <a:rPr lang="en-US" smtClean="0"/>
              <a:pPr/>
              <a:t>3/7/2017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3965774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13DC1A-F898-EA42-8783-8A5446EAE66B}" type="datetime1">
              <a:rPr lang="en-US" smtClean="0"/>
              <a:pPr/>
              <a:t>3/7/2017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1131646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1D7BB9-D5D5-5044-BCB3-CF26BDD199A1}" type="datetime1">
              <a:rPr lang="en-US" smtClean="0"/>
              <a:pPr/>
              <a:t>3/7/2017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3446549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56A32F-493A-824D-AC2B-EFB65DB21B93}" type="datetime1">
              <a:rPr lang="en-US" smtClean="0"/>
              <a:pPr/>
              <a:t>3/7/2017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4013389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DB3825-2044-314D-AB85-7CB37294C1CC}" type="datetime1">
              <a:rPr lang="en-US" smtClean="0"/>
              <a:pPr/>
              <a:t>3/7/2017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849537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6DAF09-4094-5445-B8B3-4FD0A36C3234}" type="datetime1">
              <a:rPr lang="en-US" smtClean="0"/>
              <a:pPr/>
              <a:t>3/7/2017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778465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88A4889-BB84-9A4A-9EE2-B51990D08057}" type="datetime1">
              <a:rPr lang="en-US" smtClean="0"/>
              <a:pPr/>
              <a:t>3/7/2017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2248956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B60699-2AB9-0245-99D9-807CBA5C4804}" type="datetime1">
              <a:rPr lang="en-US" smtClean="0"/>
              <a:pPr/>
              <a:t>3/7/2017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2028985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F5874C-7DD9-6B4C-81FE-8CAEB268AB11}" type="datetime1">
              <a:rPr lang="en-US" smtClean="0"/>
              <a:pPr/>
              <a:t>3/7/2017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1349128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D9386E-C11E-B348-A809-1ED4DA46A57D}" type="datetime1">
              <a:rPr lang="en-US" smtClean="0"/>
              <a:pPr/>
              <a:t>3/7/2017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2590792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30E2F6-6D88-B14D-90C9-60163B38E596}" type="datetime1">
              <a:rPr lang="en-US" smtClean="0"/>
              <a:pPr/>
              <a:t>3/7/2017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3744041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273BC0-9F20-A144-8345-527A184A2AE7}" type="datetime1">
              <a:rPr lang="en-US" smtClean="0"/>
              <a:pPr/>
              <a:t>3/7/2017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3F5F2A-07F8-924E-B40A-1548314B1682}" type="slidenum">
              <a:rPr lang="en-US" smtClean="0"/>
              <a:pPr/>
              <a:t>‹#›</a:t>
            </a:fld>
            <a:endParaRPr lang="en-US" dirty="0"/>
          </a:p>
        </p:txBody>
      </p:sp>
    </p:spTree>
    <p:extLst>
      <p:ext uri="{BB962C8B-B14F-4D97-AF65-F5344CB8AC3E}">
        <p14:creationId xmlns:p14="http://schemas.microsoft.com/office/powerpoint/2010/main" val="12308978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4040" y="-102724"/>
            <a:ext cx="1092516" cy="7050608"/>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5">
                  <a:lumMod val="75000"/>
                </a:schemeClr>
              </a:solidFill>
            </a:endParaRPr>
          </a:p>
        </p:txBody>
      </p:sp>
      <p:sp>
        <p:nvSpPr>
          <p:cNvPr id="5" name="TextBox 4"/>
          <p:cNvSpPr txBox="1"/>
          <p:nvPr/>
        </p:nvSpPr>
        <p:spPr>
          <a:xfrm>
            <a:off x="1363313" y="2508131"/>
            <a:ext cx="7450487" cy="769441"/>
          </a:xfrm>
          <a:prstGeom prst="rect">
            <a:avLst/>
          </a:prstGeom>
          <a:noFill/>
        </p:spPr>
        <p:txBody>
          <a:bodyPr wrap="square" rtlCol="0">
            <a:spAutoFit/>
          </a:bodyPr>
          <a:lstStyle/>
          <a:p>
            <a:r>
              <a:rPr lang="en-US" sz="2400" b="1" dirty="0" smtClean="0">
                <a:solidFill>
                  <a:srgbClr val="C6101E"/>
                </a:solidFill>
                <a:latin typeface="Century Gothic"/>
                <a:cs typeface="Century Gothic"/>
              </a:rPr>
              <a:t>Council of Ephesus &amp; Council of Chalcedon</a:t>
            </a:r>
          </a:p>
          <a:p>
            <a:r>
              <a:rPr lang="en-US" sz="2000" dirty="0" smtClean="0">
                <a:solidFill>
                  <a:schemeClr val="accent5">
                    <a:lumMod val="75000"/>
                  </a:schemeClr>
                </a:solidFill>
                <a:latin typeface="Century Gothic"/>
                <a:cs typeface="Century Gothic"/>
              </a:rPr>
              <a:t>Pre-Servant’s </a:t>
            </a:r>
            <a:r>
              <a:rPr lang="en-US" sz="2000" dirty="0" smtClean="0">
                <a:solidFill>
                  <a:srgbClr val="2962A2"/>
                </a:solidFill>
                <a:latin typeface="Century Gothic"/>
                <a:cs typeface="Century Gothic"/>
              </a:rPr>
              <a:t>Course</a:t>
            </a:r>
            <a:r>
              <a:rPr lang="en-US" sz="2000" dirty="0" smtClean="0">
                <a:solidFill>
                  <a:schemeClr val="accent5">
                    <a:lumMod val="75000"/>
                  </a:schemeClr>
                </a:solidFill>
                <a:latin typeface="Century Gothic"/>
                <a:cs typeface="Century Gothic"/>
              </a:rPr>
              <a:t>  </a:t>
            </a:r>
          </a:p>
        </p:txBody>
      </p:sp>
      <p:sp>
        <p:nvSpPr>
          <p:cNvPr id="9" name="TextBox 8"/>
          <p:cNvSpPr txBox="1"/>
          <p:nvPr/>
        </p:nvSpPr>
        <p:spPr>
          <a:xfrm>
            <a:off x="1882995" y="5636224"/>
            <a:ext cx="6579349" cy="523220"/>
          </a:xfrm>
          <a:prstGeom prst="rect">
            <a:avLst/>
          </a:prstGeom>
          <a:noFill/>
        </p:spPr>
        <p:txBody>
          <a:bodyPr wrap="square" rtlCol="0">
            <a:spAutoFit/>
          </a:bodyPr>
          <a:lstStyle/>
          <a:p>
            <a:r>
              <a:rPr lang="en-US" dirty="0" smtClean="0">
                <a:solidFill>
                  <a:schemeClr val="tx1">
                    <a:lumMod val="50000"/>
                    <a:lumOff val="50000"/>
                  </a:schemeClr>
                </a:solidFill>
                <a:latin typeface="Century Gothic"/>
                <a:cs typeface="Century Gothic"/>
              </a:rPr>
              <a:t>0</a:t>
            </a:r>
            <a:r>
              <a:rPr lang="tr-TR" dirty="0" smtClean="0">
                <a:solidFill>
                  <a:schemeClr val="tx1">
                    <a:lumMod val="50000"/>
                    <a:lumOff val="50000"/>
                  </a:schemeClr>
                </a:solidFill>
                <a:latin typeface="Century Gothic"/>
                <a:cs typeface="Century Gothic"/>
              </a:rPr>
              <a:t>7</a:t>
            </a:r>
            <a:r>
              <a:rPr lang="en-US" dirty="0" smtClean="0">
                <a:solidFill>
                  <a:schemeClr val="tx1">
                    <a:lumMod val="50000"/>
                    <a:lumOff val="50000"/>
                  </a:schemeClr>
                </a:solidFill>
                <a:latin typeface="Century Gothic"/>
                <a:cs typeface="Century Gothic"/>
              </a:rPr>
              <a:t>.</a:t>
            </a:r>
            <a:r>
              <a:rPr lang="tr-TR" dirty="0" smtClean="0">
                <a:solidFill>
                  <a:schemeClr val="tx1">
                    <a:lumMod val="50000"/>
                    <a:lumOff val="50000"/>
                  </a:schemeClr>
                </a:solidFill>
                <a:latin typeface="Century Gothic"/>
                <a:cs typeface="Century Gothic"/>
              </a:rPr>
              <a:t>3</a:t>
            </a:r>
            <a:r>
              <a:rPr lang="en-US" dirty="0" smtClean="0">
                <a:solidFill>
                  <a:schemeClr val="tx1">
                    <a:lumMod val="50000"/>
                    <a:lumOff val="50000"/>
                  </a:schemeClr>
                </a:solidFill>
                <a:latin typeface="Century Gothic"/>
                <a:cs typeface="Century Gothic"/>
              </a:rPr>
              <a:t>.201</a:t>
            </a:r>
            <a:r>
              <a:rPr lang="tr-TR" dirty="0" smtClean="0">
                <a:solidFill>
                  <a:schemeClr val="tx1">
                    <a:lumMod val="50000"/>
                    <a:lumOff val="50000"/>
                  </a:schemeClr>
                </a:solidFill>
                <a:latin typeface="Century Gothic"/>
                <a:cs typeface="Century Gothic"/>
              </a:rPr>
              <a:t>7</a:t>
            </a:r>
            <a:endParaRPr lang="en-US" sz="1000" dirty="0" smtClean="0">
              <a:solidFill>
                <a:schemeClr val="tx1">
                  <a:lumMod val="50000"/>
                  <a:lumOff val="50000"/>
                </a:schemeClr>
              </a:solidFill>
              <a:latin typeface="Century Gothic"/>
              <a:cs typeface="Century Gothic"/>
            </a:endParaRPr>
          </a:p>
          <a:p>
            <a:endParaRPr lang="en-US" sz="1000" dirty="0" smtClean="0">
              <a:solidFill>
                <a:schemeClr val="tx1">
                  <a:lumMod val="50000"/>
                  <a:lumOff val="50000"/>
                </a:schemeClr>
              </a:solidFill>
              <a:latin typeface="Century Gothic"/>
              <a:cs typeface="Century Gothic"/>
            </a:endParaRPr>
          </a:p>
        </p:txBody>
      </p:sp>
    </p:spTree>
    <p:extLst>
      <p:ext uri="{BB962C8B-B14F-4D97-AF65-F5344CB8AC3E}">
        <p14:creationId xmlns:p14="http://schemas.microsoft.com/office/powerpoint/2010/main" val="28925642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en-US" dirty="0"/>
              <a:t>The Council of Chalcedon </a:t>
            </a:r>
            <a:r>
              <a:rPr lang="en-US" dirty="0" smtClean="0"/>
              <a:t>was </a:t>
            </a:r>
            <a:r>
              <a:rPr lang="en-US" dirty="0"/>
              <a:t>a church council held </a:t>
            </a:r>
            <a:r>
              <a:rPr lang="tr-TR" dirty="0" smtClean="0"/>
              <a:t>in </a:t>
            </a:r>
            <a:r>
              <a:rPr lang="en-US" dirty="0" smtClean="0"/>
              <a:t>AD </a:t>
            </a:r>
            <a:r>
              <a:rPr lang="en-US" dirty="0"/>
              <a:t>451, at Chalcedon. The Council is numbered as the fourth ecumenical council by the Great Church. A minority of Christians do not agree with the council's teachings. Its most important achievement was to issue the Chalcedonian Definition. The Council's judgements and definitions regarding the divine marked a significant turning point in the Christological </a:t>
            </a:r>
            <a:r>
              <a:rPr lang="en-US" dirty="0" smtClean="0"/>
              <a:t>debates.</a:t>
            </a:r>
            <a:r>
              <a:rPr lang="tr-TR" dirty="0" smtClean="0"/>
              <a:t> </a:t>
            </a:r>
            <a:r>
              <a:rPr lang="en-US" dirty="0" smtClean="0"/>
              <a:t>Chalcedon </a:t>
            </a:r>
            <a:r>
              <a:rPr lang="en-US" dirty="0"/>
              <a:t>was a city in Bithynia, </a:t>
            </a:r>
            <a:r>
              <a:rPr lang="en-US" dirty="0" smtClean="0"/>
              <a:t>today </a:t>
            </a:r>
            <a:r>
              <a:rPr lang="en-US" dirty="0"/>
              <a:t>the city it is part of the Republic of Turkey and is known as </a:t>
            </a:r>
            <a:r>
              <a:rPr lang="en-US" dirty="0" err="1" smtClean="0"/>
              <a:t>Kadıköy</a:t>
            </a:r>
            <a:endParaRPr lang="tr-TR" dirty="0"/>
          </a:p>
        </p:txBody>
      </p:sp>
      <p:sp>
        <p:nvSpPr>
          <p:cNvPr id="4" name="Slayt Numarası Yer Tutucusu 3"/>
          <p:cNvSpPr>
            <a:spLocks noGrp="1"/>
          </p:cNvSpPr>
          <p:nvPr>
            <p:ph type="sldNum" sz="quarter" idx="12"/>
          </p:nvPr>
        </p:nvSpPr>
        <p:spPr/>
        <p:txBody>
          <a:bodyPr/>
          <a:lstStyle/>
          <a:p>
            <a:fld id="{663F5F2A-07F8-924E-B40A-1548314B1682}" type="slidenum">
              <a:rPr lang="en-US" smtClean="0"/>
              <a:pPr/>
              <a:t>10</a:t>
            </a:fld>
            <a:endParaRPr lang="en-US" dirty="0"/>
          </a:p>
        </p:txBody>
      </p:sp>
    </p:spTree>
    <p:extLst>
      <p:ext uri="{BB962C8B-B14F-4D97-AF65-F5344CB8AC3E}">
        <p14:creationId xmlns:p14="http://schemas.microsoft.com/office/powerpoint/2010/main" val="3380817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background</a:t>
            </a:r>
            <a:endParaRPr lang="tr-TR" dirty="0"/>
          </a:p>
        </p:txBody>
      </p:sp>
      <p:sp>
        <p:nvSpPr>
          <p:cNvPr id="3" name="İçerik Yer Tutucusu 2"/>
          <p:cNvSpPr>
            <a:spLocks noGrp="1"/>
          </p:cNvSpPr>
          <p:nvPr>
            <p:ph idx="1"/>
          </p:nvPr>
        </p:nvSpPr>
        <p:spPr/>
        <p:txBody>
          <a:bodyPr>
            <a:normAutofit fontScale="62500" lnSpcReduction="20000"/>
          </a:bodyPr>
          <a:lstStyle/>
          <a:p>
            <a:r>
              <a:rPr lang="en-US" dirty="0"/>
              <a:t>In 325, the first ecumenical council (First Council of Nicaea) determined that Jesus Christ was God, "consubstantial" with the Father, and rejected the Arian contention that Jesus was a created being. This was reaffirmed at the First Council of Constantinople (381) and the Council of Ephesus (431).</a:t>
            </a:r>
          </a:p>
          <a:p>
            <a:endParaRPr lang="en-US" dirty="0"/>
          </a:p>
          <a:p>
            <a:r>
              <a:rPr lang="en-US" dirty="0"/>
              <a:t>After the Council of Ephesus had condemned Nestorianism, there remained a conflict between Patriarchs John of Antioch and Cyril of Alexandria. Cyril claimed that John remained Nestorian in outlook, while John claimed that Cyril held to the </a:t>
            </a:r>
            <a:r>
              <a:rPr lang="en-US" dirty="0" err="1"/>
              <a:t>Apollinarian</a:t>
            </a:r>
            <a:r>
              <a:rPr lang="en-US" dirty="0"/>
              <a:t> heresy. The two settled their differences under the mediation of the Bishop of </a:t>
            </a:r>
            <a:r>
              <a:rPr lang="en-US" dirty="0" err="1"/>
              <a:t>Beroea</a:t>
            </a:r>
            <a:r>
              <a:rPr lang="en-US" dirty="0"/>
              <a:t>, </a:t>
            </a:r>
            <a:r>
              <a:rPr lang="en-US" dirty="0" err="1"/>
              <a:t>Acacius</a:t>
            </a:r>
            <a:r>
              <a:rPr lang="en-US" dirty="0"/>
              <a:t>, on April 12, 433. In the following year, </a:t>
            </a:r>
            <a:r>
              <a:rPr lang="en-US" dirty="0" err="1"/>
              <a:t>Theodoret</a:t>
            </a:r>
            <a:r>
              <a:rPr lang="en-US" dirty="0"/>
              <a:t> of </a:t>
            </a:r>
            <a:r>
              <a:rPr lang="en-US" dirty="0" err="1"/>
              <a:t>Cyrrhus</a:t>
            </a:r>
            <a:r>
              <a:rPr lang="en-US" dirty="0"/>
              <a:t> assented to this formula as well. He agreed to anathematize Nestorius as a heretic in 451, during the Council of Chalcedon, as the price to be paid for being restored to his see (after deposition at the Council of Ephesus of 449). This put a final end to Nestorianism within the Roman Empire</a:t>
            </a:r>
            <a:endParaRPr lang="tr-TR" dirty="0"/>
          </a:p>
        </p:txBody>
      </p:sp>
      <p:sp>
        <p:nvSpPr>
          <p:cNvPr id="4" name="Slayt Numarası Yer Tutucusu 3"/>
          <p:cNvSpPr>
            <a:spLocks noGrp="1"/>
          </p:cNvSpPr>
          <p:nvPr>
            <p:ph type="sldNum" sz="quarter" idx="12"/>
          </p:nvPr>
        </p:nvSpPr>
        <p:spPr/>
        <p:txBody>
          <a:bodyPr/>
          <a:lstStyle/>
          <a:p>
            <a:fld id="{663F5F2A-07F8-924E-B40A-1548314B1682}" type="slidenum">
              <a:rPr lang="en-US" smtClean="0"/>
              <a:pPr/>
              <a:t>11</a:t>
            </a:fld>
            <a:endParaRPr lang="en-US" dirty="0"/>
          </a:p>
        </p:txBody>
      </p:sp>
    </p:spTree>
    <p:extLst>
      <p:ext uri="{BB962C8B-B14F-4D97-AF65-F5344CB8AC3E}">
        <p14:creationId xmlns:p14="http://schemas.microsoft.com/office/powerpoint/2010/main" val="17434024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844826"/>
            <a:ext cx="8229600" cy="5281337"/>
          </a:xfrm>
        </p:spPr>
        <p:txBody>
          <a:bodyPr>
            <a:normAutofit fontScale="62500" lnSpcReduction="20000"/>
          </a:bodyPr>
          <a:lstStyle/>
          <a:p>
            <a:pPr algn="just"/>
            <a:r>
              <a:rPr lang="en-US" dirty="0"/>
              <a:t>The teachings of the Council are accepted by the Eastern Orthodox Church, the Catholic Church, Old Catholics and various other Western Christian groups. As such, it is recognized as infallible in its dogmatic definitions by the Catholic and Eastern Orthodox Churches - the Great Church. Most Protestants also agree that the teachings regarding the Trinity and the Incarnation, as defined at Nicaea (in 325) and Chalcedon, are orthodox doctrine to which they adhere. </a:t>
            </a:r>
            <a:endParaRPr lang="tr-TR" dirty="0" smtClean="0"/>
          </a:p>
          <a:p>
            <a:pPr algn="just"/>
            <a:r>
              <a:rPr lang="en-US" dirty="0" smtClean="0"/>
              <a:t>However</a:t>
            </a:r>
            <a:r>
              <a:rPr lang="en-US" dirty="0"/>
              <a:t>, the Council is not accepted by the ancient Oriental Orthodox branch of the Church. This includes the Coptic, Ethiopian, Eritrean, </a:t>
            </a:r>
            <a:r>
              <a:rPr lang="en-US" dirty="0" err="1"/>
              <a:t>Syriac</a:t>
            </a:r>
            <a:r>
              <a:rPr lang="en-US" dirty="0"/>
              <a:t>, Malankara Syrian (Indian Orthodox Church) and Armenian Apostolic churches. They instead teach that "The Lord Jesus Christ is God the Incarnate Word. He possesses the perfect Godhead and the perfect manhood. His fully divine nature is united with His fully human nature yet without mixing, blending or alteration</a:t>
            </a:r>
            <a:r>
              <a:rPr lang="en-US" dirty="0" smtClean="0"/>
              <a:t>" </a:t>
            </a:r>
            <a:r>
              <a:rPr lang="en-US" dirty="0"/>
              <a:t>These Churches claim that this latter teaching has been misunderstood as </a:t>
            </a:r>
            <a:r>
              <a:rPr lang="en-US" dirty="0" err="1"/>
              <a:t>monophysitism</a:t>
            </a:r>
            <a:r>
              <a:rPr lang="en-US" dirty="0"/>
              <a:t> - an appellation with which they strongly disagree. Nevertheless, the Oriental Orthodox churches refuse to accept the decrees of the Council regarding </a:t>
            </a:r>
            <a:r>
              <a:rPr lang="en-US" dirty="0" err="1"/>
              <a:t>monophysitism</a:t>
            </a:r>
            <a:r>
              <a:rPr lang="en-US" dirty="0"/>
              <a:t>.</a:t>
            </a:r>
            <a:endParaRPr lang="tr-TR" dirty="0"/>
          </a:p>
        </p:txBody>
      </p:sp>
      <p:sp>
        <p:nvSpPr>
          <p:cNvPr id="4" name="Slayt Numarası Yer Tutucusu 3"/>
          <p:cNvSpPr>
            <a:spLocks noGrp="1"/>
          </p:cNvSpPr>
          <p:nvPr>
            <p:ph type="sldNum" sz="quarter" idx="12"/>
          </p:nvPr>
        </p:nvSpPr>
        <p:spPr/>
        <p:txBody>
          <a:bodyPr/>
          <a:lstStyle/>
          <a:p>
            <a:fld id="{663F5F2A-07F8-924E-B40A-1548314B1682}" type="slidenum">
              <a:rPr lang="en-US" smtClean="0"/>
              <a:pPr/>
              <a:t>12</a:t>
            </a:fld>
            <a:endParaRPr lang="en-US" dirty="0"/>
          </a:p>
        </p:txBody>
      </p:sp>
    </p:spTree>
    <p:extLst>
      <p:ext uri="{BB962C8B-B14F-4D97-AF65-F5344CB8AC3E}">
        <p14:creationId xmlns:p14="http://schemas.microsoft.com/office/powerpoint/2010/main" val="1919568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36714"/>
            <a:ext cx="8229600" cy="5589450"/>
          </a:xfrm>
        </p:spPr>
        <p:txBody>
          <a:bodyPr>
            <a:normAutofit fontScale="47500" lnSpcReduction="20000"/>
          </a:bodyPr>
          <a:lstStyle/>
          <a:p>
            <a:r>
              <a:rPr lang="en-US" b="1" dirty="0"/>
              <a:t>The Confession of Chalcedon </a:t>
            </a:r>
            <a:r>
              <a:rPr lang="en-US" dirty="0"/>
              <a:t>provides a clear statement on the human and divine nature of Christ</a:t>
            </a:r>
            <a:r>
              <a:rPr lang="en-US" dirty="0" smtClean="0"/>
              <a:t>:</a:t>
            </a:r>
            <a:endParaRPr lang="en-US" dirty="0"/>
          </a:p>
          <a:p>
            <a:endParaRPr lang="en-US" dirty="0"/>
          </a:p>
          <a:p>
            <a:pPr algn="just"/>
            <a:r>
              <a:rPr lang="en-US" sz="4200" dirty="0"/>
              <a:t>    We, then, following the holy Fathers, all with one consent, teach people to confess one and the same Son, our Lord Jesus Christ, the same perfect in Godhead and also perfect in manhood; truly God and truly man, of a reasonable [rational] soul and body; consubstantial [co-essential] with the Father according to the Godhead, and consubstantial with us according to the Manhood; in all things like unto us, without sin; begotten before all ages of the Father according to the Godhead, and in these latter days, for us and for our salvation, born of the Virgin Mary, the Mother of God, according to the Manhood; one and the same Christ, Son, Lord, only begotten, to be acknowledged in two natures, </a:t>
            </a:r>
            <a:r>
              <a:rPr lang="en-US" sz="4200" dirty="0" err="1"/>
              <a:t>inconfusedly</a:t>
            </a:r>
            <a:r>
              <a:rPr lang="en-US" sz="4200" dirty="0"/>
              <a:t>, unchangeably, indivisibly, </a:t>
            </a:r>
            <a:r>
              <a:rPr lang="en-US" sz="4200" dirty="0" smtClean="0"/>
              <a:t>inseparably</a:t>
            </a:r>
            <a:r>
              <a:rPr lang="tr-TR" sz="4200" dirty="0" smtClean="0"/>
              <a:t> </a:t>
            </a:r>
            <a:r>
              <a:rPr lang="en-US" sz="4200" dirty="0" smtClean="0"/>
              <a:t>in </a:t>
            </a:r>
            <a:r>
              <a:rPr lang="en-US" sz="4200" dirty="0"/>
              <a:t>duabus naturis inconfuse, immutabiliter, indivise, inseparabiliter) the distinction of natures being by no means taken away by the union, but rather the property of each nature being preserved, and concurring in one Person (prosopon) and one Subsistence (hypostasis), not parted or divided into two persons, but one and the same Son, and only begotten God (μονογενῆ Θεόν), the Word, the Lord Jesus Christ; as the prophets from the beginning [have declared] concerning Him, and the Lord Jesus Christ Himself has taught us, and the Creed of the holy Fathers has handed down to us.</a:t>
            </a:r>
          </a:p>
          <a:p>
            <a:endParaRPr lang="tr-TR" dirty="0"/>
          </a:p>
        </p:txBody>
      </p:sp>
      <p:sp>
        <p:nvSpPr>
          <p:cNvPr id="4" name="Slayt Numarası Yer Tutucusu 3"/>
          <p:cNvSpPr>
            <a:spLocks noGrp="1"/>
          </p:cNvSpPr>
          <p:nvPr>
            <p:ph type="sldNum" sz="quarter" idx="12"/>
          </p:nvPr>
        </p:nvSpPr>
        <p:spPr/>
        <p:txBody>
          <a:bodyPr/>
          <a:lstStyle/>
          <a:p>
            <a:fld id="{663F5F2A-07F8-924E-B40A-1548314B1682}" type="slidenum">
              <a:rPr lang="en-US" smtClean="0"/>
              <a:pPr/>
              <a:t>13</a:t>
            </a:fld>
            <a:endParaRPr lang="en-US" dirty="0"/>
          </a:p>
        </p:txBody>
      </p:sp>
    </p:spTree>
    <p:extLst>
      <p:ext uri="{BB962C8B-B14F-4D97-AF65-F5344CB8AC3E}">
        <p14:creationId xmlns:p14="http://schemas.microsoft.com/office/powerpoint/2010/main" val="3814986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a:xfrm>
            <a:off x="6886496" y="6356350"/>
            <a:ext cx="2133600" cy="365125"/>
          </a:xfrm>
        </p:spPr>
        <p:txBody>
          <a:bodyPr/>
          <a:lstStyle/>
          <a:p>
            <a:fld id="{663F5F2A-07F8-924E-B40A-1548314B1682}" type="slidenum">
              <a:rPr lang="en-US" sz="1600" smtClean="0">
                <a:solidFill>
                  <a:srgbClr val="C6101E"/>
                </a:solidFill>
                <a:latin typeface="Century Gothic"/>
              </a:rPr>
              <a:pPr/>
              <a:t>14</a:t>
            </a:fld>
            <a:endParaRPr lang="en-US" sz="1600" dirty="0">
              <a:solidFill>
                <a:srgbClr val="C6101E"/>
              </a:solidFill>
              <a:latin typeface="Century Gothic"/>
            </a:endParaRPr>
          </a:p>
        </p:txBody>
      </p:sp>
      <p:sp>
        <p:nvSpPr>
          <p:cNvPr id="52" name="Rectangle 51"/>
          <p:cNvSpPr/>
          <p:nvPr/>
        </p:nvSpPr>
        <p:spPr>
          <a:xfrm>
            <a:off x="633588" y="1067445"/>
            <a:ext cx="8386508" cy="1077218"/>
          </a:xfrm>
          <a:prstGeom prst="rect">
            <a:avLst/>
          </a:prstGeom>
        </p:spPr>
        <p:txBody>
          <a:bodyPr wrap="square">
            <a:spAutoFit/>
          </a:bodyPr>
          <a:lstStyle/>
          <a:p>
            <a:endParaRPr lang="en-US" sz="3200" dirty="0">
              <a:solidFill>
                <a:schemeClr val="bg1">
                  <a:lumMod val="50000"/>
                </a:schemeClr>
              </a:solidFill>
              <a:latin typeface="Calibri"/>
              <a:cs typeface="Calibri"/>
            </a:endParaRPr>
          </a:p>
          <a:p>
            <a:pPr marL="342900" indent="-342900">
              <a:buFont typeface="Arial"/>
              <a:buChar char="•"/>
            </a:pPr>
            <a:endParaRPr lang="en-US" sz="3200" dirty="0">
              <a:solidFill>
                <a:schemeClr val="bg1">
                  <a:lumMod val="50000"/>
                </a:schemeClr>
              </a:solidFill>
              <a:latin typeface="Calibri"/>
              <a:cs typeface="Calibri"/>
            </a:endParaRPr>
          </a:p>
        </p:txBody>
      </p:sp>
      <p:sp>
        <p:nvSpPr>
          <p:cNvPr id="58" name="Rectangle 57"/>
          <p:cNvSpPr/>
          <p:nvPr/>
        </p:nvSpPr>
        <p:spPr>
          <a:xfrm>
            <a:off x="-112054" y="-112064"/>
            <a:ext cx="9375110" cy="952533"/>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2962A2"/>
              </a:solidFill>
            </a:endParaRPr>
          </a:p>
        </p:txBody>
      </p:sp>
      <p:sp>
        <p:nvSpPr>
          <p:cNvPr id="59" name="Rectangle 58"/>
          <p:cNvSpPr/>
          <p:nvPr/>
        </p:nvSpPr>
        <p:spPr>
          <a:xfrm>
            <a:off x="382848" y="220872"/>
            <a:ext cx="8460009" cy="400110"/>
          </a:xfrm>
          <a:prstGeom prst="rect">
            <a:avLst/>
          </a:prstGeom>
        </p:spPr>
        <p:txBody>
          <a:bodyPr wrap="square">
            <a:spAutoFit/>
          </a:bodyPr>
          <a:lstStyle/>
          <a:p>
            <a:pPr algn="r"/>
            <a:r>
              <a:rPr lang="en-US" sz="2000" dirty="0" smtClean="0">
                <a:solidFill>
                  <a:schemeClr val="bg1"/>
                </a:solidFill>
                <a:latin typeface="Century Gothic"/>
                <a:cs typeface="Century Gothic"/>
              </a:rPr>
              <a:t>COUNCIL OF CHALCEDON</a:t>
            </a:r>
            <a:endParaRPr lang="en-US" sz="2000" dirty="0">
              <a:solidFill>
                <a:schemeClr val="bg1"/>
              </a:solidFill>
              <a:latin typeface="Century Gothic"/>
              <a:cs typeface="Century Gothic"/>
            </a:endParaRPr>
          </a:p>
        </p:txBody>
      </p:sp>
      <p:sp>
        <p:nvSpPr>
          <p:cNvPr id="7" name="TextBox 6"/>
          <p:cNvSpPr txBox="1"/>
          <p:nvPr/>
        </p:nvSpPr>
        <p:spPr>
          <a:xfrm>
            <a:off x="226067" y="3792705"/>
            <a:ext cx="8161485" cy="3046988"/>
          </a:xfrm>
          <a:prstGeom prst="rect">
            <a:avLst/>
          </a:prstGeom>
          <a:noFill/>
        </p:spPr>
        <p:txBody>
          <a:bodyPr wrap="square" rtlCol="0">
            <a:spAutoFit/>
          </a:bodyPr>
          <a:lstStyle/>
          <a:p>
            <a:r>
              <a:rPr lang="en-US" sz="2400" b="1" dirty="0" smtClean="0">
                <a:solidFill>
                  <a:srgbClr val="008000"/>
                </a:solidFill>
              </a:rPr>
              <a:t>Date: </a:t>
            </a:r>
            <a:r>
              <a:rPr lang="en-US" sz="2400" dirty="0" smtClean="0">
                <a:solidFill>
                  <a:srgbClr val="7F7F7F"/>
                </a:solidFill>
              </a:rPr>
              <a:t>451 AD</a:t>
            </a:r>
          </a:p>
          <a:p>
            <a:r>
              <a:rPr lang="en-US" sz="2400" dirty="0">
                <a:solidFill>
                  <a:srgbClr val="7F7F7F"/>
                </a:solidFill>
              </a:rPr>
              <a:t/>
            </a:r>
            <a:br>
              <a:rPr lang="en-US" sz="2400" dirty="0">
                <a:solidFill>
                  <a:srgbClr val="7F7F7F"/>
                </a:solidFill>
              </a:rPr>
            </a:br>
            <a:r>
              <a:rPr lang="en-US" sz="2400" b="1" dirty="0" smtClean="0">
                <a:solidFill>
                  <a:srgbClr val="008000"/>
                </a:solidFill>
              </a:rPr>
              <a:t>Place: </a:t>
            </a:r>
            <a:r>
              <a:rPr lang="en-US" sz="2400" dirty="0" smtClean="0">
                <a:solidFill>
                  <a:srgbClr val="7F7F7F"/>
                </a:solidFill>
              </a:rPr>
              <a:t>Chalcedon, modern day Istanbul </a:t>
            </a:r>
          </a:p>
          <a:p>
            <a:endParaRPr lang="en-US" sz="2400" dirty="0">
              <a:solidFill>
                <a:srgbClr val="008000"/>
              </a:solidFill>
            </a:endParaRPr>
          </a:p>
          <a:p>
            <a:r>
              <a:rPr lang="en-US" sz="2400" b="1" dirty="0" smtClean="0">
                <a:solidFill>
                  <a:srgbClr val="008000"/>
                </a:solidFill>
              </a:rPr>
              <a:t>Participants: </a:t>
            </a:r>
            <a:r>
              <a:rPr lang="en-US" sz="2400" dirty="0" smtClean="0">
                <a:solidFill>
                  <a:schemeClr val="bg1">
                    <a:lumMod val="50000"/>
                  </a:schemeClr>
                </a:solidFill>
              </a:rPr>
              <a:t>370 bishops </a:t>
            </a:r>
          </a:p>
          <a:p>
            <a:endParaRPr lang="en-US" sz="2400" dirty="0">
              <a:solidFill>
                <a:srgbClr val="7F7F7F"/>
              </a:solidFill>
            </a:endParaRPr>
          </a:p>
          <a:p>
            <a:r>
              <a:rPr lang="en-US" sz="2400" b="1" dirty="0" smtClean="0">
                <a:solidFill>
                  <a:srgbClr val="008000"/>
                </a:solidFill>
              </a:rPr>
              <a:t>Reason for Council: </a:t>
            </a:r>
            <a:r>
              <a:rPr lang="en-US" sz="2400" dirty="0" err="1" smtClean="0">
                <a:solidFill>
                  <a:schemeClr val="bg1">
                    <a:lumMod val="50000"/>
                  </a:schemeClr>
                </a:solidFill>
              </a:rPr>
              <a:t>Nestorianism</a:t>
            </a:r>
            <a:r>
              <a:rPr lang="en-US" sz="2400" dirty="0" smtClean="0">
                <a:solidFill>
                  <a:schemeClr val="bg1">
                    <a:lumMod val="50000"/>
                  </a:schemeClr>
                </a:solidFill>
              </a:rPr>
              <a:t> reemerged and the Church had to readdress it</a:t>
            </a:r>
            <a:endParaRPr lang="en-US" sz="2400" dirty="0">
              <a:solidFill>
                <a:schemeClr val="bg1">
                  <a:lumMod val="50000"/>
                </a:schemeClr>
              </a:solidFill>
            </a:endParaRPr>
          </a:p>
        </p:txBody>
      </p:sp>
      <p:pic>
        <p:nvPicPr>
          <p:cNvPr id="3" name="Picture 2" descr="400px-Tetrarchy_map3.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42714" y="918056"/>
            <a:ext cx="4801286" cy="3648978"/>
          </a:xfrm>
          <a:prstGeom prst="rect">
            <a:avLst/>
          </a:prstGeom>
        </p:spPr>
      </p:pic>
    </p:spTree>
    <p:extLst>
      <p:ext uri="{BB962C8B-B14F-4D97-AF65-F5344CB8AC3E}">
        <p14:creationId xmlns:p14="http://schemas.microsoft.com/office/powerpoint/2010/main" val="26456398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a:xfrm>
            <a:off x="6886496" y="6356350"/>
            <a:ext cx="2133600" cy="365125"/>
          </a:xfrm>
        </p:spPr>
        <p:txBody>
          <a:bodyPr/>
          <a:lstStyle/>
          <a:p>
            <a:fld id="{663F5F2A-07F8-924E-B40A-1548314B1682}" type="slidenum">
              <a:rPr lang="en-US" sz="1600" smtClean="0">
                <a:solidFill>
                  <a:srgbClr val="C6101E"/>
                </a:solidFill>
                <a:latin typeface="Century Gothic"/>
              </a:rPr>
              <a:pPr/>
              <a:t>15</a:t>
            </a:fld>
            <a:endParaRPr lang="en-US" sz="1600" dirty="0">
              <a:solidFill>
                <a:srgbClr val="C6101E"/>
              </a:solidFill>
              <a:latin typeface="Century Gothic"/>
            </a:endParaRPr>
          </a:p>
        </p:txBody>
      </p:sp>
      <p:sp>
        <p:nvSpPr>
          <p:cNvPr id="52" name="Rectangle 51"/>
          <p:cNvSpPr/>
          <p:nvPr/>
        </p:nvSpPr>
        <p:spPr>
          <a:xfrm>
            <a:off x="633588" y="1067445"/>
            <a:ext cx="8386508" cy="1077218"/>
          </a:xfrm>
          <a:prstGeom prst="rect">
            <a:avLst/>
          </a:prstGeom>
        </p:spPr>
        <p:txBody>
          <a:bodyPr wrap="square">
            <a:spAutoFit/>
          </a:bodyPr>
          <a:lstStyle/>
          <a:p>
            <a:endParaRPr lang="en-US" sz="3200" dirty="0">
              <a:solidFill>
                <a:schemeClr val="bg1">
                  <a:lumMod val="50000"/>
                </a:schemeClr>
              </a:solidFill>
              <a:latin typeface="Calibri"/>
              <a:cs typeface="Calibri"/>
            </a:endParaRPr>
          </a:p>
          <a:p>
            <a:pPr marL="342900" indent="-342900">
              <a:buFont typeface="Arial"/>
              <a:buChar char="•"/>
            </a:pPr>
            <a:endParaRPr lang="en-US" sz="3200" dirty="0">
              <a:solidFill>
                <a:schemeClr val="bg1">
                  <a:lumMod val="50000"/>
                </a:schemeClr>
              </a:solidFill>
              <a:latin typeface="Calibri"/>
              <a:cs typeface="Calibri"/>
            </a:endParaRPr>
          </a:p>
        </p:txBody>
      </p:sp>
      <p:sp>
        <p:nvSpPr>
          <p:cNvPr id="58" name="Rectangle 57"/>
          <p:cNvSpPr/>
          <p:nvPr/>
        </p:nvSpPr>
        <p:spPr>
          <a:xfrm>
            <a:off x="-112054" y="-112064"/>
            <a:ext cx="9375110" cy="952533"/>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2962A2"/>
              </a:solidFill>
            </a:endParaRPr>
          </a:p>
        </p:txBody>
      </p:sp>
      <p:sp>
        <p:nvSpPr>
          <p:cNvPr id="59" name="Rectangle 58"/>
          <p:cNvSpPr/>
          <p:nvPr/>
        </p:nvSpPr>
        <p:spPr>
          <a:xfrm>
            <a:off x="382848" y="220872"/>
            <a:ext cx="8460009" cy="400110"/>
          </a:xfrm>
          <a:prstGeom prst="rect">
            <a:avLst/>
          </a:prstGeom>
        </p:spPr>
        <p:txBody>
          <a:bodyPr wrap="square">
            <a:spAutoFit/>
          </a:bodyPr>
          <a:lstStyle/>
          <a:p>
            <a:pPr algn="r"/>
            <a:r>
              <a:rPr lang="en-US" sz="2000" dirty="0" smtClean="0">
                <a:solidFill>
                  <a:schemeClr val="bg1"/>
                </a:solidFill>
                <a:latin typeface="Century Gothic"/>
                <a:cs typeface="Century Gothic"/>
              </a:rPr>
              <a:t>COUNCIL OF CHALCEDON</a:t>
            </a:r>
            <a:endParaRPr lang="en-US" sz="2000" dirty="0">
              <a:solidFill>
                <a:schemeClr val="bg1"/>
              </a:solidFill>
              <a:latin typeface="Century Gothic"/>
              <a:cs typeface="Century Gothic"/>
            </a:endParaRPr>
          </a:p>
        </p:txBody>
      </p:sp>
      <p:sp>
        <p:nvSpPr>
          <p:cNvPr id="7" name="TextBox 6"/>
          <p:cNvSpPr txBox="1"/>
          <p:nvPr/>
        </p:nvSpPr>
        <p:spPr>
          <a:xfrm>
            <a:off x="382847" y="1145845"/>
            <a:ext cx="8004705" cy="6370974"/>
          </a:xfrm>
          <a:prstGeom prst="rect">
            <a:avLst/>
          </a:prstGeom>
          <a:noFill/>
        </p:spPr>
        <p:txBody>
          <a:bodyPr wrap="square" rtlCol="0">
            <a:spAutoFit/>
          </a:bodyPr>
          <a:lstStyle/>
          <a:p>
            <a:r>
              <a:rPr lang="en-US" sz="2400" dirty="0" smtClean="0">
                <a:solidFill>
                  <a:srgbClr val="800000"/>
                </a:solidFill>
              </a:rPr>
              <a:t>KEY DEFENSE</a:t>
            </a:r>
          </a:p>
          <a:p>
            <a:endParaRPr lang="en-US" sz="2400" dirty="0">
              <a:solidFill>
                <a:srgbClr val="7F7F7F"/>
              </a:solidFill>
            </a:endParaRPr>
          </a:p>
          <a:p>
            <a:pPr marL="342900" indent="-342900">
              <a:buFont typeface="Arial"/>
              <a:buChar char="•"/>
            </a:pPr>
            <a:r>
              <a:rPr lang="en-US" sz="2400" dirty="0" smtClean="0">
                <a:solidFill>
                  <a:srgbClr val="7F7F7F"/>
                </a:solidFill>
              </a:rPr>
              <a:t>Same defense as the one provided in Council of Ephesus</a:t>
            </a:r>
            <a:br>
              <a:rPr lang="en-US" sz="2400" dirty="0" smtClean="0">
                <a:solidFill>
                  <a:srgbClr val="7F7F7F"/>
                </a:solidFill>
              </a:rPr>
            </a:br>
            <a:endParaRPr lang="en-US" sz="2400" dirty="0" smtClean="0">
              <a:solidFill>
                <a:srgbClr val="7F7F7F"/>
              </a:solidFill>
            </a:endParaRPr>
          </a:p>
          <a:p>
            <a:pPr marL="342900" indent="-342900">
              <a:buFont typeface="Arial"/>
              <a:buChar char="•"/>
            </a:pPr>
            <a:r>
              <a:rPr lang="en-US" sz="2400" dirty="0" smtClean="0">
                <a:solidFill>
                  <a:srgbClr val="7F7F7F"/>
                </a:solidFill>
              </a:rPr>
              <a:t>Pope of Rome Leon send to the Synod an official letter concerning the nature of Jesus Christ</a:t>
            </a:r>
            <a:br>
              <a:rPr lang="en-US" sz="2400" dirty="0" smtClean="0">
                <a:solidFill>
                  <a:srgbClr val="7F7F7F"/>
                </a:solidFill>
              </a:rPr>
            </a:br>
            <a:endParaRPr lang="en-US" sz="2400" dirty="0" smtClean="0">
              <a:solidFill>
                <a:srgbClr val="7F7F7F"/>
              </a:solidFill>
            </a:endParaRPr>
          </a:p>
          <a:p>
            <a:pPr marL="342900" indent="-342900">
              <a:buFont typeface="Arial"/>
              <a:buChar char="•"/>
            </a:pPr>
            <a:r>
              <a:rPr lang="en-US" sz="2400" dirty="0" smtClean="0">
                <a:solidFill>
                  <a:srgbClr val="7F7F7F"/>
                </a:solidFill>
              </a:rPr>
              <a:t>Mixed response to his letter, because some of the bishops saw elements of </a:t>
            </a:r>
            <a:r>
              <a:rPr lang="en-US" sz="2400" dirty="0" err="1" smtClean="0">
                <a:solidFill>
                  <a:srgbClr val="7F7F7F"/>
                </a:solidFill>
              </a:rPr>
              <a:t>Nestorianism</a:t>
            </a:r>
            <a:r>
              <a:rPr lang="en-US" sz="2400" dirty="0" smtClean="0">
                <a:solidFill>
                  <a:srgbClr val="7F7F7F"/>
                </a:solidFill>
              </a:rPr>
              <a:t> in this letter</a:t>
            </a:r>
            <a:br>
              <a:rPr lang="en-US" sz="2400" dirty="0" smtClean="0">
                <a:solidFill>
                  <a:srgbClr val="7F7F7F"/>
                </a:solidFill>
              </a:rPr>
            </a:br>
            <a:endParaRPr lang="en-US" sz="2400" dirty="0" smtClean="0">
              <a:solidFill>
                <a:srgbClr val="7F7F7F"/>
              </a:solidFill>
            </a:endParaRPr>
          </a:p>
          <a:p>
            <a:pPr marL="342900" indent="-342900">
              <a:buFont typeface="Arial"/>
              <a:buChar char="•"/>
            </a:pPr>
            <a:r>
              <a:rPr lang="en-US" sz="2400" dirty="0" smtClean="0">
                <a:solidFill>
                  <a:srgbClr val="7F7F7F"/>
                </a:solidFill>
              </a:rPr>
              <a:t>Excommunicated Pope </a:t>
            </a:r>
            <a:r>
              <a:rPr lang="en-US" sz="2400" dirty="0" err="1" smtClean="0">
                <a:solidFill>
                  <a:srgbClr val="7F7F7F"/>
                </a:solidFill>
              </a:rPr>
              <a:t>Diascorus</a:t>
            </a:r>
            <a:r>
              <a:rPr lang="en-US" sz="2400" dirty="0" smtClean="0">
                <a:solidFill>
                  <a:srgbClr val="7F7F7F"/>
                </a:solidFill>
              </a:rPr>
              <a:t> of Alexandria</a:t>
            </a:r>
            <a:br>
              <a:rPr lang="en-US" sz="2400" dirty="0" smtClean="0">
                <a:solidFill>
                  <a:srgbClr val="7F7F7F"/>
                </a:solidFill>
              </a:rPr>
            </a:br>
            <a:endParaRPr lang="en-US" sz="2400" dirty="0" smtClean="0">
              <a:solidFill>
                <a:srgbClr val="7F7F7F"/>
              </a:solidFill>
            </a:endParaRPr>
          </a:p>
          <a:p>
            <a:pPr marL="342900" indent="-342900">
              <a:buFont typeface="Arial"/>
              <a:buChar char="•"/>
            </a:pPr>
            <a:r>
              <a:rPr lang="en-US" sz="2400" dirty="0" err="1" smtClean="0">
                <a:solidFill>
                  <a:srgbClr val="7F7F7F"/>
                </a:solidFill>
              </a:rPr>
              <a:t>Diascorus</a:t>
            </a:r>
            <a:r>
              <a:rPr lang="en-US" sz="2400" dirty="0" smtClean="0">
                <a:solidFill>
                  <a:srgbClr val="7F7F7F"/>
                </a:solidFill>
              </a:rPr>
              <a:t> refused the tome of Leon </a:t>
            </a:r>
            <a:br>
              <a:rPr lang="en-US" sz="2400" dirty="0" smtClean="0">
                <a:solidFill>
                  <a:srgbClr val="7F7F7F"/>
                </a:solidFill>
              </a:rPr>
            </a:br>
            <a:endParaRPr lang="en-US" sz="2400" dirty="0" smtClean="0">
              <a:solidFill>
                <a:srgbClr val="7F7F7F"/>
              </a:solidFill>
            </a:endParaRPr>
          </a:p>
          <a:p>
            <a:pPr marL="342900" indent="-342900">
              <a:buFont typeface="Arial"/>
              <a:buChar char="•"/>
            </a:pPr>
            <a:r>
              <a:rPr lang="en-US" sz="2400" dirty="0" smtClean="0">
                <a:solidFill>
                  <a:srgbClr val="7F7F7F"/>
                </a:solidFill>
              </a:rPr>
              <a:t>A split occurred as a result </a:t>
            </a:r>
          </a:p>
          <a:p>
            <a:endParaRPr lang="en-US" sz="2400" dirty="0" smtClean="0">
              <a:solidFill>
                <a:srgbClr val="7F7F7F"/>
              </a:solidFill>
            </a:endParaRPr>
          </a:p>
          <a:p>
            <a:pPr marL="342900" indent="-342900">
              <a:buFont typeface="Arial"/>
              <a:buChar char="•"/>
            </a:pPr>
            <a:endParaRPr lang="en-US" sz="2400" dirty="0">
              <a:solidFill>
                <a:srgbClr val="7F7F7F"/>
              </a:solidFill>
            </a:endParaRPr>
          </a:p>
        </p:txBody>
      </p:sp>
    </p:spTree>
    <p:extLst>
      <p:ext uri="{BB962C8B-B14F-4D97-AF65-F5344CB8AC3E}">
        <p14:creationId xmlns:p14="http://schemas.microsoft.com/office/powerpoint/2010/main" val="16091509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a:xfrm>
            <a:off x="6886496" y="6356350"/>
            <a:ext cx="2133600" cy="365125"/>
          </a:xfrm>
        </p:spPr>
        <p:txBody>
          <a:bodyPr/>
          <a:lstStyle/>
          <a:p>
            <a:fld id="{663F5F2A-07F8-924E-B40A-1548314B1682}" type="slidenum">
              <a:rPr lang="en-US" sz="1600" smtClean="0">
                <a:solidFill>
                  <a:srgbClr val="C6101E"/>
                </a:solidFill>
                <a:latin typeface="Century Gothic"/>
              </a:rPr>
              <a:pPr/>
              <a:t>16</a:t>
            </a:fld>
            <a:endParaRPr lang="en-US" sz="1600" dirty="0">
              <a:solidFill>
                <a:srgbClr val="C6101E"/>
              </a:solidFill>
              <a:latin typeface="Century Gothic"/>
            </a:endParaRPr>
          </a:p>
        </p:txBody>
      </p:sp>
      <p:sp>
        <p:nvSpPr>
          <p:cNvPr id="52" name="Rectangle 51"/>
          <p:cNvSpPr/>
          <p:nvPr/>
        </p:nvSpPr>
        <p:spPr>
          <a:xfrm>
            <a:off x="6400800" y="1020404"/>
            <a:ext cx="2619295" cy="2031325"/>
          </a:xfrm>
          <a:prstGeom prst="rect">
            <a:avLst/>
          </a:prstGeom>
        </p:spPr>
        <p:txBody>
          <a:bodyPr wrap="square">
            <a:spAutoFit/>
          </a:bodyPr>
          <a:lstStyle/>
          <a:p>
            <a:r>
              <a:rPr lang="en-US" dirty="0" smtClean="0">
                <a:solidFill>
                  <a:schemeClr val="bg1">
                    <a:lumMod val="50000"/>
                  </a:schemeClr>
                </a:solidFill>
              </a:rPr>
              <a:t>Greeks/Byzantine</a:t>
            </a:r>
            <a:r>
              <a:rPr lang="tr-TR" dirty="0" smtClean="0">
                <a:solidFill>
                  <a:schemeClr val="bg1">
                    <a:lumMod val="50000"/>
                  </a:schemeClr>
                </a:solidFill>
              </a:rPr>
              <a:t> (Bizans)</a:t>
            </a:r>
            <a:r>
              <a:rPr lang="en-US" dirty="0" smtClean="0">
                <a:solidFill>
                  <a:schemeClr val="bg1">
                    <a:lumMod val="50000"/>
                  </a:schemeClr>
                </a:solidFill>
              </a:rPr>
              <a:t> </a:t>
            </a:r>
          </a:p>
          <a:p>
            <a:r>
              <a:rPr lang="en-US" dirty="0" smtClean="0">
                <a:solidFill>
                  <a:schemeClr val="bg1">
                    <a:lumMod val="50000"/>
                  </a:schemeClr>
                </a:solidFill>
              </a:rPr>
              <a:t>Russia</a:t>
            </a:r>
            <a:endParaRPr lang="en-US" dirty="0">
              <a:solidFill>
                <a:schemeClr val="bg1">
                  <a:lumMod val="50000"/>
                </a:schemeClr>
              </a:solidFill>
            </a:endParaRPr>
          </a:p>
          <a:p>
            <a:r>
              <a:rPr lang="en-US" dirty="0" smtClean="0">
                <a:solidFill>
                  <a:schemeClr val="bg1">
                    <a:lumMod val="50000"/>
                  </a:schemeClr>
                </a:solidFill>
              </a:rPr>
              <a:t>America </a:t>
            </a:r>
          </a:p>
          <a:p>
            <a:r>
              <a:rPr lang="en-US" dirty="0" smtClean="0">
                <a:solidFill>
                  <a:schemeClr val="bg1">
                    <a:lumMod val="50000"/>
                  </a:schemeClr>
                </a:solidFill>
              </a:rPr>
              <a:t>Romania</a:t>
            </a:r>
          </a:p>
          <a:p>
            <a:r>
              <a:rPr lang="en-US" dirty="0" smtClean="0">
                <a:solidFill>
                  <a:schemeClr val="bg1">
                    <a:lumMod val="50000"/>
                  </a:schemeClr>
                </a:solidFill>
              </a:rPr>
              <a:t>Czech Republic </a:t>
            </a:r>
            <a:r>
              <a:rPr lang="tr-TR" dirty="0" smtClean="0">
                <a:solidFill>
                  <a:schemeClr val="bg1">
                    <a:lumMod val="50000"/>
                  </a:schemeClr>
                </a:solidFill>
              </a:rPr>
              <a:t>(Çek)</a:t>
            </a:r>
            <a:endParaRPr lang="en-US" dirty="0" smtClean="0">
              <a:solidFill>
                <a:schemeClr val="bg1">
                  <a:lumMod val="50000"/>
                </a:schemeClr>
              </a:solidFill>
            </a:endParaRPr>
          </a:p>
          <a:p>
            <a:r>
              <a:rPr lang="en-US" dirty="0" smtClean="0">
                <a:solidFill>
                  <a:schemeClr val="bg1">
                    <a:lumMod val="50000"/>
                  </a:schemeClr>
                </a:solidFill>
              </a:rPr>
              <a:t>Poland,</a:t>
            </a:r>
          </a:p>
          <a:p>
            <a:r>
              <a:rPr lang="en-US" dirty="0" smtClean="0">
                <a:solidFill>
                  <a:schemeClr val="bg1">
                    <a:lumMod val="50000"/>
                  </a:schemeClr>
                </a:solidFill>
              </a:rPr>
              <a:t>Finland</a:t>
            </a:r>
            <a:endParaRPr lang="en-US" dirty="0">
              <a:solidFill>
                <a:schemeClr val="bg1">
                  <a:lumMod val="50000"/>
                </a:schemeClr>
              </a:solidFill>
              <a:latin typeface="Calibri"/>
              <a:cs typeface="Calibri"/>
            </a:endParaRPr>
          </a:p>
        </p:txBody>
      </p:sp>
      <p:sp>
        <p:nvSpPr>
          <p:cNvPr id="58" name="Rectangle 57"/>
          <p:cNvSpPr/>
          <p:nvPr/>
        </p:nvSpPr>
        <p:spPr>
          <a:xfrm>
            <a:off x="-112054" y="-112064"/>
            <a:ext cx="9375110" cy="952533"/>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2962A2"/>
              </a:solidFill>
            </a:endParaRPr>
          </a:p>
        </p:txBody>
      </p:sp>
      <p:sp>
        <p:nvSpPr>
          <p:cNvPr id="59" name="Rectangle 58"/>
          <p:cNvSpPr/>
          <p:nvPr/>
        </p:nvSpPr>
        <p:spPr>
          <a:xfrm>
            <a:off x="382848" y="220872"/>
            <a:ext cx="8460009" cy="400110"/>
          </a:xfrm>
          <a:prstGeom prst="rect">
            <a:avLst/>
          </a:prstGeom>
        </p:spPr>
        <p:txBody>
          <a:bodyPr wrap="square">
            <a:spAutoFit/>
          </a:bodyPr>
          <a:lstStyle/>
          <a:p>
            <a:pPr algn="r"/>
            <a:r>
              <a:rPr lang="en-US" sz="2000" dirty="0" smtClean="0">
                <a:solidFill>
                  <a:schemeClr val="bg1"/>
                </a:solidFill>
                <a:latin typeface="Century Gothic"/>
                <a:cs typeface="Century Gothic"/>
              </a:rPr>
              <a:t>COUNCIL OF CHALCEDON: OUTCOME</a:t>
            </a:r>
            <a:endParaRPr lang="en-US" sz="2000" dirty="0">
              <a:solidFill>
                <a:schemeClr val="bg1"/>
              </a:solidFill>
              <a:latin typeface="Century Gothic"/>
              <a:cs typeface="Century Gothic"/>
            </a:endParaRPr>
          </a:p>
        </p:txBody>
      </p:sp>
      <p:sp>
        <p:nvSpPr>
          <p:cNvPr id="7" name="TextBox 6"/>
          <p:cNvSpPr txBox="1"/>
          <p:nvPr/>
        </p:nvSpPr>
        <p:spPr>
          <a:xfrm>
            <a:off x="382848" y="2929576"/>
            <a:ext cx="2040406" cy="1384995"/>
          </a:xfrm>
          <a:prstGeom prst="rect">
            <a:avLst/>
          </a:prstGeom>
          <a:noFill/>
        </p:spPr>
        <p:txBody>
          <a:bodyPr wrap="square" rtlCol="0">
            <a:spAutoFit/>
          </a:bodyPr>
          <a:lstStyle/>
          <a:p>
            <a:r>
              <a:rPr lang="en-US" sz="2800" dirty="0" smtClean="0">
                <a:solidFill>
                  <a:srgbClr val="7F7F7F"/>
                </a:solidFill>
              </a:rPr>
              <a:t>Orthodox </a:t>
            </a:r>
            <a:r>
              <a:rPr lang="en-US" sz="2800" dirty="0">
                <a:solidFill>
                  <a:srgbClr val="7F7F7F"/>
                </a:solidFill>
              </a:rPr>
              <a:t>c</a:t>
            </a:r>
            <a:r>
              <a:rPr lang="en-US" sz="2800" dirty="0" smtClean="0">
                <a:solidFill>
                  <a:srgbClr val="7F7F7F"/>
                </a:solidFill>
              </a:rPr>
              <a:t>hurch split into two </a:t>
            </a:r>
            <a:endParaRPr lang="en-US" sz="2800" dirty="0">
              <a:solidFill>
                <a:srgbClr val="7F7F7F"/>
              </a:solidFill>
            </a:endParaRPr>
          </a:p>
        </p:txBody>
      </p:sp>
      <p:sp>
        <p:nvSpPr>
          <p:cNvPr id="3" name="Right Arrow 2"/>
          <p:cNvSpPr/>
          <p:nvPr/>
        </p:nvSpPr>
        <p:spPr>
          <a:xfrm rot="19789070">
            <a:off x="2908422" y="2182579"/>
            <a:ext cx="923525" cy="55228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ight Arrow 9"/>
          <p:cNvSpPr/>
          <p:nvPr/>
        </p:nvSpPr>
        <p:spPr>
          <a:xfrm rot="1415802">
            <a:off x="2700312" y="4613927"/>
            <a:ext cx="923525" cy="55228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3939536" y="1756150"/>
            <a:ext cx="1712865" cy="400110"/>
          </a:xfrm>
          <a:prstGeom prst="rect">
            <a:avLst/>
          </a:prstGeom>
          <a:noFill/>
        </p:spPr>
        <p:txBody>
          <a:bodyPr wrap="square" rtlCol="0">
            <a:spAutoFit/>
          </a:bodyPr>
          <a:lstStyle/>
          <a:p>
            <a:r>
              <a:rPr lang="en-US" sz="2000" b="1" dirty="0" err="1" smtClean="0">
                <a:solidFill>
                  <a:srgbClr val="336633"/>
                </a:solidFill>
              </a:rPr>
              <a:t>Calcedonians</a:t>
            </a:r>
            <a:r>
              <a:rPr lang="en-US" sz="2000" b="1" dirty="0" smtClean="0">
                <a:solidFill>
                  <a:srgbClr val="336633"/>
                </a:solidFill>
              </a:rPr>
              <a:t> </a:t>
            </a:r>
            <a:endParaRPr lang="en-US" sz="2000" b="1" dirty="0">
              <a:solidFill>
                <a:srgbClr val="336633"/>
              </a:solidFill>
            </a:endParaRPr>
          </a:p>
        </p:txBody>
      </p:sp>
      <p:sp>
        <p:nvSpPr>
          <p:cNvPr id="12" name="TextBox 11"/>
          <p:cNvSpPr txBox="1"/>
          <p:nvPr/>
        </p:nvSpPr>
        <p:spPr>
          <a:xfrm>
            <a:off x="3695766" y="4930988"/>
            <a:ext cx="2116026" cy="400110"/>
          </a:xfrm>
          <a:prstGeom prst="rect">
            <a:avLst/>
          </a:prstGeom>
          <a:noFill/>
        </p:spPr>
        <p:txBody>
          <a:bodyPr wrap="square" rtlCol="0">
            <a:spAutoFit/>
          </a:bodyPr>
          <a:lstStyle/>
          <a:p>
            <a:r>
              <a:rPr lang="en-US" sz="2000" b="1" dirty="0" smtClean="0">
                <a:solidFill>
                  <a:srgbClr val="336633"/>
                </a:solidFill>
              </a:rPr>
              <a:t>Non-</a:t>
            </a:r>
            <a:r>
              <a:rPr lang="en-US" sz="2000" b="1" dirty="0" err="1" smtClean="0">
                <a:solidFill>
                  <a:srgbClr val="336633"/>
                </a:solidFill>
              </a:rPr>
              <a:t>Calcedonians</a:t>
            </a:r>
            <a:r>
              <a:rPr lang="en-US" sz="2000" b="1" dirty="0" smtClean="0">
                <a:solidFill>
                  <a:srgbClr val="336633"/>
                </a:solidFill>
              </a:rPr>
              <a:t> </a:t>
            </a:r>
            <a:endParaRPr lang="en-US" sz="2000" b="1" dirty="0">
              <a:solidFill>
                <a:srgbClr val="336633"/>
              </a:solidFill>
            </a:endParaRPr>
          </a:p>
        </p:txBody>
      </p:sp>
      <p:sp>
        <p:nvSpPr>
          <p:cNvPr id="6" name="Left Brace 5"/>
          <p:cNvSpPr/>
          <p:nvPr/>
        </p:nvSpPr>
        <p:spPr>
          <a:xfrm>
            <a:off x="5811792" y="1163599"/>
            <a:ext cx="349532" cy="1765977"/>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8" name="Left Brace 17"/>
          <p:cNvSpPr/>
          <p:nvPr/>
        </p:nvSpPr>
        <p:spPr>
          <a:xfrm>
            <a:off x="5811792" y="4157820"/>
            <a:ext cx="349532" cy="1765977"/>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9" name="Rectangle 18"/>
          <p:cNvSpPr/>
          <p:nvPr/>
        </p:nvSpPr>
        <p:spPr>
          <a:xfrm>
            <a:off x="6313317" y="4152809"/>
            <a:ext cx="2529540" cy="1477328"/>
          </a:xfrm>
          <a:prstGeom prst="rect">
            <a:avLst/>
          </a:prstGeom>
        </p:spPr>
        <p:txBody>
          <a:bodyPr wrap="square">
            <a:spAutoFit/>
          </a:bodyPr>
          <a:lstStyle/>
          <a:p>
            <a:r>
              <a:rPr lang="en-US" dirty="0" smtClean="0">
                <a:solidFill>
                  <a:srgbClr val="7F7F7F"/>
                </a:solidFill>
              </a:rPr>
              <a:t>Coptic</a:t>
            </a:r>
            <a:r>
              <a:rPr lang="tr-TR" dirty="0" smtClean="0">
                <a:solidFill>
                  <a:srgbClr val="7F7F7F"/>
                </a:solidFill>
              </a:rPr>
              <a:t> (Kipti)</a:t>
            </a:r>
            <a:endParaRPr lang="en-US" dirty="0" smtClean="0">
              <a:solidFill>
                <a:srgbClr val="7F7F7F"/>
              </a:solidFill>
            </a:endParaRPr>
          </a:p>
          <a:p>
            <a:r>
              <a:rPr lang="en-US" dirty="0" smtClean="0">
                <a:solidFill>
                  <a:srgbClr val="7F7F7F"/>
                </a:solidFill>
                <a:latin typeface="Calibri"/>
                <a:cs typeface="Calibri"/>
              </a:rPr>
              <a:t>Syria</a:t>
            </a:r>
          </a:p>
          <a:p>
            <a:r>
              <a:rPr lang="en-US" dirty="0" smtClean="0">
                <a:solidFill>
                  <a:srgbClr val="7F7F7F"/>
                </a:solidFill>
                <a:latin typeface="Calibri"/>
                <a:cs typeface="Calibri"/>
              </a:rPr>
              <a:t>Armenia</a:t>
            </a:r>
          </a:p>
          <a:p>
            <a:r>
              <a:rPr lang="en-US" dirty="0" smtClean="0">
                <a:solidFill>
                  <a:srgbClr val="7F7F7F"/>
                </a:solidFill>
                <a:latin typeface="Calibri"/>
                <a:cs typeface="Calibri"/>
              </a:rPr>
              <a:t>Ethiopia</a:t>
            </a:r>
          </a:p>
          <a:p>
            <a:r>
              <a:rPr lang="en-US" dirty="0" smtClean="0">
                <a:solidFill>
                  <a:srgbClr val="7F7F7F"/>
                </a:solidFill>
                <a:latin typeface="Calibri"/>
                <a:cs typeface="Calibri"/>
              </a:rPr>
              <a:t>Malabar (India)</a:t>
            </a:r>
            <a:endParaRPr lang="en-US" dirty="0">
              <a:solidFill>
                <a:srgbClr val="7F7F7F"/>
              </a:solidFill>
              <a:latin typeface="Calibri"/>
              <a:cs typeface="Calibri"/>
            </a:endParaRPr>
          </a:p>
        </p:txBody>
      </p:sp>
    </p:spTree>
    <p:extLst>
      <p:ext uri="{BB962C8B-B14F-4D97-AF65-F5344CB8AC3E}">
        <p14:creationId xmlns:p14="http://schemas.microsoft.com/office/powerpoint/2010/main" val="6145793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solidFill>
                  <a:srgbClr val="FF0000"/>
                </a:solidFill>
              </a:rPr>
              <a:t>The</a:t>
            </a:r>
            <a:r>
              <a:rPr lang="tr-TR" dirty="0">
                <a:solidFill>
                  <a:srgbClr val="FF0000"/>
                </a:solidFill>
              </a:rPr>
              <a:t> </a:t>
            </a:r>
            <a:r>
              <a:rPr lang="tr-TR" dirty="0" err="1">
                <a:solidFill>
                  <a:srgbClr val="FF0000"/>
                </a:solidFill>
              </a:rPr>
              <a:t>Syriac</a:t>
            </a:r>
            <a:r>
              <a:rPr lang="tr-TR" dirty="0">
                <a:solidFill>
                  <a:srgbClr val="FF0000"/>
                </a:solidFill>
              </a:rPr>
              <a:t> </a:t>
            </a:r>
            <a:r>
              <a:rPr lang="tr-TR" dirty="0" err="1">
                <a:solidFill>
                  <a:srgbClr val="FF0000"/>
                </a:solidFill>
              </a:rPr>
              <a:t>Orthodox</a:t>
            </a:r>
            <a:r>
              <a:rPr lang="tr-TR" dirty="0">
                <a:solidFill>
                  <a:srgbClr val="FF0000"/>
                </a:solidFill>
              </a:rPr>
              <a:t> </a:t>
            </a:r>
            <a:r>
              <a:rPr lang="tr-TR" dirty="0" err="1">
                <a:solidFill>
                  <a:srgbClr val="FF0000"/>
                </a:solidFill>
              </a:rPr>
              <a:t>Church</a:t>
            </a:r>
            <a:endParaRPr lang="tr-TR" dirty="0">
              <a:solidFill>
                <a:srgbClr val="FF0000"/>
              </a:solidFill>
            </a:endParaRPr>
          </a:p>
        </p:txBody>
      </p:sp>
      <p:sp>
        <p:nvSpPr>
          <p:cNvPr id="3" name="İçerik Yer Tutucusu 2"/>
          <p:cNvSpPr>
            <a:spLocks noGrp="1"/>
          </p:cNvSpPr>
          <p:nvPr>
            <p:ph idx="1"/>
          </p:nvPr>
        </p:nvSpPr>
        <p:spPr/>
        <p:txBody>
          <a:bodyPr>
            <a:normAutofit fontScale="55000" lnSpcReduction="20000"/>
          </a:bodyPr>
          <a:lstStyle/>
          <a:p>
            <a:r>
              <a:rPr lang="tr-TR" dirty="0" smtClean="0"/>
              <a:t>T</a:t>
            </a:r>
            <a:r>
              <a:rPr lang="en-US" dirty="0" err="1" smtClean="0"/>
              <a:t>hroughout</a:t>
            </a:r>
            <a:r>
              <a:rPr lang="en-US" dirty="0" smtClean="0"/>
              <a:t> </a:t>
            </a:r>
            <a:r>
              <a:rPr lang="en-US" dirty="0"/>
              <a:t>Syria and Mesopotamia, Aramaic, in its many dialectical forms, was the language of the land, and </a:t>
            </a:r>
            <a:r>
              <a:rPr lang="en-US" dirty="0" err="1"/>
              <a:t>Syriac</a:t>
            </a:r>
            <a:r>
              <a:rPr lang="en-US" dirty="0"/>
              <a:t>, originally the Aramaic dialect of Edessa in Northern Mesopotamia, must have been the most influential literary form of Aramaic. When we speak of </a:t>
            </a:r>
            <a:r>
              <a:rPr lang="en-US" dirty="0" err="1"/>
              <a:t>Syriac</a:t>
            </a:r>
            <a:r>
              <a:rPr lang="en-US" dirty="0"/>
              <a:t> Christianity, we refer to Christians whose native tongue was </a:t>
            </a:r>
            <a:r>
              <a:rPr lang="en-US" dirty="0" err="1"/>
              <a:t>Syriac</a:t>
            </a:r>
            <a:r>
              <a:rPr lang="en-US" dirty="0"/>
              <a:t> and those who employed </a:t>
            </a:r>
            <a:r>
              <a:rPr lang="en-US" dirty="0" err="1"/>
              <a:t>Syriac</a:t>
            </a:r>
            <a:r>
              <a:rPr lang="en-US" dirty="0"/>
              <a:t> as their liturgical language.</a:t>
            </a:r>
          </a:p>
          <a:p>
            <a:endParaRPr lang="en-US" dirty="0"/>
          </a:p>
          <a:p>
            <a:r>
              <a:rPr lang="en-US" dirty="0" err="1"/>
              <a:t>Syriac</a:t>
            </a:r>
            <a:r>
              <a:rPr lang="en-US" dirty="0"/>
              <a:t> Christianity was not centered just in Antioch, the Roman capital of Syria. In fact, </a:t>
            </a:r>
            <a:r>
              <a:rPr lang="en-US" dirty="0" err="1"/>
              <a:t>Syriac</a:t>
            </a:r>
            <a:r>
              <a:rPr lang="en-US" dirty="0"/>
              <a:t> Christianity can be traced further East in Mesopotamia. As local tradition tells us, Christianity was received in Edessa during the time of the Apostles. This is reported in a number of </a:t>
            </a:r>
            <a:r>
              <a:rPr lang="en-US" dirty="0" smtClean="0"/>
              <a:t>documents</a:t>
            </a:r>
            <a:r>
              <a:rPr lang="tr-TR" dirty="0" smtClean="0"/>
              <a:t>.</a:t>
            </a:r>
          </a:p>
          <a:p>
            <a:r>
              <a:rPr lang="en-US" dirty="0"/>
              <a:t>Few Christian denominations can claim the antiquity of the </a:t>
            </a:r>
            <a:r>
              <a:rPr lang="en-US" dirty="0" err="1"/>
              <a:t>Syriac</a:t>
            </a:r>
            <a:r>
              <a:rPr lang="en-US" dirty="0"/>
              <a:t> Orthodox Church of Antioch, whose foundations can be traced back to the very dawn of Christianity. The Church justifiably prides itself as being one of the earliest established apostolic churches. It was in Antioch, after all, that the followers of Jesus were called Christians as we are told in the New Testament, “The disciples were first called Christians in Antioch.” (Acts 11:26).</a:t>
            </a:r>
            <a:endParaRPr lang="tr-TR" dirty="0"/>
          </a:p>
        </p:txBody>
      </p:sp>
      <p:sp>
        <p:nvSpPr>
          <p:cNvPr id="4" name="Slayt Numarası Yer Tutucusu 3"/>
          <p:cNvSpPr>
            <a:spLocks noGrp="1"/>
          </p:cNvSpPr>
          <p:nvPr>
            <p:ph type="sldNum" sz="quarter" idx="12"/>
          </p:nvPr>
        </p:nvSpPr>
        <p:spPr/>
        <p:txBody>
          <a:bodyPr/>
          <a:lstStyle/>
          <a:p>
            <a:fld id="{663F5F2A-07F8-924E-B40A-1548314B1682}" type="slidenum">
              <a:rPr lang="en-US" smtClean="0"/>
              <a:pPr/>
              <a:t>17</a:t>
            </a:fld>
            <a:endParaRPr lang="en-US" dirty="0"/>
          </a:p>
        </p:txBody>
      </p:sp>
    </p:spTree>
    <p:extLst>
      <p:ext uri="{BB962C8B-B14F-4D97-AF65-F5344CB8AC3E}">
        <p14:creationId xmlns:p14="http://schemas.microsoft.com/office/powerpoint/2010/main" val="37575754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en-US" dirty="0"/>
              <a:t>The </a:t>
            </a:r>
            <a:r>
              <a:rPr lang="en-US" dirty="0" err="1"/>
              <a:t>Syriac</a:t>
            </a:r>
            <a:r>
              <a:rPr lang="en-US" dirty="0"/>
              <a:t> Orthodox Church is quite unique for many reasons. Firstly, it presents a form of Christianity, which is Semitic in nature, with a culture not far from the one Christ himself experienced. Secondly, it employs in its liturgy the </a:t>
            </a:r>
            <a:r>
              <a:rPr lang="en-US" dirty="0" err="1"/>
              <a:t>Syriac</a:t>
            </a:r>
            <a:r>
              <a:rPr lang="en-US" dirty="0"/>
              <a:t> language, an Aramaic dialect akin to the Aramaic spoken by Christ and the Apostles. Thirdly, its liturgy is one of the most ancient, and has been handed from one generation to another. Fourthly, and most importantly, it demonstrates the unity of the body of Christ by the multiethnic nature of its faithful: A visit to your local </a:t>
            </a:r>
            <a:r>
              <a:rPr lang="en-US" dirty="0" err="1"/>
              <a:t>Syriac</a:t>
            </a:r>
            <a:r>
              <a:rPr lang="en-US" dirty="0"/>
              <a:t> Orthodox Church in Europe or the Americas would demonstrate, for example, the blend of Near Eastern and Indian cultures in the motifs and vestments of clergy. The </a:t>
            </a:r>
            <a:r>
              <a:rPr lang="en-US" dirty="0" err="1"/>
              <a:t>Syriac</a:t>
            </a:r>
            <a:r>
              <a:rPr lang="en-US" dirty="0"/>
              <a:t> Orthodox faithful today live primarily in Middle Eastern countries and the Indian State of Kerala, with many communities in the diaspora.</a:t>
            </a:r>
            <a:endParaRPr lang="tr-TR" dirty="0"/>
          </a:p>
        </p:txBody>
      </p:sp>
      <p:sp>
        <p:nvSpPr>
          <p:cNvPr id="4" name="Slayt Numarası Yer Tutucusu 3"/>
          <p:cNvSpPr>
            <a:spLocks noGrp="1"/>
          </p:cNvSpPr>
          <p:nvPr>
            <p:ph type="sldNum" sz="quarter" idx="12"/>
          </p:nvPr>
        </p:nvSpPr>
        <p:spPr/>
        <p:txBody>
          <a:bodyPr/>
          <a:lstStyle/>
          <a:p>
            <a:fld id="{663F5F2A-07F8-924E-B40A-1548314B1682}" type="slidenum">
              <a:rPr lang="en-US" smtClean="0"/>
              <a:pPr/>
              <a:t>18</a:t>
            </a:fld>
            <a:endParaRPr lang="en-US" dirty="0"/>
          </a:p>
        </p:txBody>
      </p:sp>
    </p:spTree>
    <p:extLst>
      <p:ext uri="{BB962C8B-B14F-4D97-AF65-F5344CB8AC3E}">
        <p14:creationId xmlns:p14="http://schemas.microsoft.com/office/powerpoint/2010/main" val="7370486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a:solidFill>
                  <a:srgbClr val="FF0000"/>
                </a:solidFill>
              </a:rPr>
              <a:t>Faith</a:t>
            </a:r>
            <a:r>
              <a:rPr lang="tr-TR" dirty="0">
                <a:solidFill>
                  <a:srgbClr val="FF0000"/>
                </a:solidFill>
              </a:rPr>
              <a:t> </a:t>
            </a:r>
            <a:r>
              <a:rPr lang="tr-TR" dirty="0" err="1">
                <a:solidFill>
                  <a:srgbClr val="FF0000"/>
                </a:solidFill>
              </a:rPr>
              <a:t>and</a:t>
            </a:r>
            <a:r>
              <a:rPr lang="tr-TR" dirty="0">
                <a:solidFill>
                  <a:srgbClr val="FF0000"/>
                </a:solidFill>
              </a:rPr>
              <a:t> </a:t>
            </a:r>
            <a:r>
              <a:rPr lang="tr-TR" dirty="0" err="1">
                <a:solidFill>
                  <a:srgbClr val="FF0000"/>
                </a:solidFill>
              </a:rPr>
              <a:t>Doctrine</a:t>
            </a:r>
            <a:r>
              <a:rPr lang="tr-TR" dirty="0"/>
              <a:t/>
            </a:r>
            <a:br>
              <a:rPr lang="tr-TR" dirty="0"/>
            </a:br>
            <a:endParaRPr lang="tr-TR" dirty="0"/>
          </a:p>
        </p:txBody>
      </p:sp>
      <p:sp>
        <p:nvSpPr>
          <p:cNvPr id="3" name="İçerik Yer Tutucusu 2"/>
          <p:cNvSpPr>
            <a:spLocks noGrp="1"/>
          </p:cNvSpPr>
          <p:nvPr>
            <p:ph idx="1"/>
          </p:nvPr>
        </p:nvSpPr>
        <p:spPr>
          <a:xfrm>
            <a:off x="367748" y="1162878"/>
            <a:ext cx="8319052" cy="4963285"/>
          </a:xfrm>
        </p:spPr>
        <p:txBody>
          <a:bodyPr>
            <a:normAutofit fontScale="55000" lnSpcReduction="20000"/>
          </a:bodyPr>
          <a:lstStyle/>
          <a:p>
            <a:endParaRPr lang="en-US" dirty="0"/>
          </a:p>
          <a:p>
            <a:r>
              <a:rPr lang="en-US" dirty="0"/>
              <a:t>The faith of the </a:t>
            </a:r>
            <a:r>
              <a:rPr lang="en-US" dirty="0" err="1"/>
              <a:t>Syriac</a:t>
            </a:r>
            <a:r>
              <a:rPr lang="en-US" dirty="0"/>
              <a:t> Orthodox Church is in accordance with the Nicene Creed. It believes in the Trinity, that is one God, subsisting in three separate persons called the Father, the Son and the Holy Spirit. The three being of one Essence, of one Godhead, have one Will, one Work and one Lordship. The special aspect of the First Person is His Fatherhood, that of the Second Person His </a:t>
            </a:r>
            <a:r>
              <a:rPr lang="en-US" dirty="0" err="1"/>
              <a:t>Sonship</a:t>
            </a:r>
            <a:r>
              <a:rPr lang="en-US" dirty="0"/>
              <a:t>, and that of the Third Person His Procession.</a:t>
            </a:r>
          </a:p>
          <a:p>
            <a:endParaRPr lang="en-US" dirty="0"/>
          </a:p>
          <a:p>
            <a:r>
              <a:rPr lang="en-US" dirty="0"/>
              <a:t>The </a:t>
            </a:r>
            <a:r>
              <a:rPr lang="en-US" dirty="0" err="1"/>
              <a:t>Syriac</a:t>
            </a:r>
            <a:r>
              <a:rPr lang="en-US" dirty="0"/>
              <a:t> Orthodox Church believes in the mystery of Incarnation. That is, the Only Son of God, the Second Person of the Holy Trinity, took to Himself a body and became man. It further believes that at the time of Annunciation, when the Angel Gabriel was sent to the Virgin Mary, the Holy Spirit came upon her and cleansed her of all natural impurity, filling her with His grace. Then the Only Son of God came down and entered her immaculate womb, and took to Himself a body through her, thus becoming a perfect Man with a perfect Soul. After nine months, He was born of her and her virginity was maintained contrary to the laws of nature. It further believes that His true Godhead and His true Manhood were in Him essentially united, He being one Lord and one Son, and that after the union took place in Him, He had but one Nature Incarnate, was one Person, had one Will and one Work. This union is marked by being a natural union of persons, free of all separateness, intermixture, confusion, mingling, change and transformation</a:t>
            </a:r>
            <a:endParaRPr lang="tr-TR" dirty="0"/>
          </a:p>
        </p:txBody>
      </p:sp>
      <p:sp>
        <p:nvSpPr>
          <p:cNvPr id="4" name="Slayt Numarası Yer Tutucusu 3"/>
          <p:cNvSpPr>
            <a:spLocks noGrp="1"/>
          </p:cNvSpPr>
          <p:nvPr>
            <p:ph type="sldNum" sz="quarter" idx="12"/>
          </p:nvPr>
        </p:nvSpPr>
        <p:spPr/>
        <p:txBody>
          <a:bodyPr/>
          <a:lstStyle/>
          <a:p>
            <a:fld id="{663F5F2A-07F8-924E-B40A-1548314B1682}" type="slidenum">
              <a:rPr lang="en-US" smtClean="0"/>
              <a:pPr/>
              <a:t>19</a:t>
            </a:fld>
            <a:endParaRPr lang="en-US" dirty="0"/>
          </a:p>
        </p:txBody>
      </p:sp>
    </p:spTree>
    <p:extLst>
      <p:ext uri="{BB962C8B-B14F-4D97-AF65-F5344CB8AC3E}">
        <p14:creationId xmlns:p14="http://schemas.microsoft.com/office/powerpoint/2010/main" val="1631094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a:xfrm>
            <a:off x="6886496" y="6356350"/>
            <a:ext cx="2133600" cy="365125"/>
          </a:xfrm>
        </p:spPr>
        <p:txBody>
          <a:bodyPr/>
          <a:lstStyle/>
          <a:p>
            <a:fld id="{663F5F2A-07F8-924E-B40A-1548314B1682}" type="slidenum">
              <a:rPr lang="en-US" sz="1600" smtClean="0">
                <a:solidFill>
                  <a:srgbClr val="C6101E"/>
                </a:solidFill>
                <a:latin typeface="Century Gothic"/>
              </a:rPr>
              <a:pPr/>
              <a:t>2</a:t>
            </a:fld>
            <a:endParaRPr lang="en-US" sz="1600" dirty="0">
              <a:solidFill>
                <a:srgbClr val="C6101E"/>
              </a:solidFill>
              <a:latin typeface="Century Gothic"/>
            </a:endParaRPr>
          </a:p>
        </p:txBody>
      </p:sp>
      <p:sp>
        <p:nvSpPr>
          <p:cNvPr id="52" name="Rectangle 51"/>
          <p:cNvSpPr/>
          <p:nvPr/>
        </p:nvSpPr>
        <p:spPr>
          <a:xfrm>
            <a:off x="633588" y="1067445"/>
            <a:ext cx="8386508" cy="1077218"/>
          </a:xfrm>
          <a:prstGeom prst="rect">
            <a:avLst/>
          </a:prstGeom>
        </p:spPr>
        <p:txBody>
          <a:bodyPr wrap="square">
            <a:spAutoFit/>
          </a:bodyPr>
          <a:lstStyle/>
          <a:p>
            <a:endParaRPr lang="en-US" sz="3200" dirty="0">
              <a:solidFill>
                <a:schemeClr val="bg1">
                  <a:lumMod val="50000"/>
                </a:schemeClr>
              </a:solidFill>
              <a:latin typeface="Calibri"/>
              <a:cs typeface="Calibri"/>
            </a:endParaRPr>
          </a:p>
          <a:p>
            <a:pPr marL="342900" indent="-342900">
              <a:buFont typeface="Arial"/>
              <a:buChar char="•"/>
            </a:pPr>
            <a:endParaRPr lang="en-US" sz="3200" dirty="0">
              <a:solidFill>
                <a:schemeClr val="bg1">
                  <a:lumMod val="50000"/>
                </a:schemeClr>
              </a:solidFill>
              <a:latin typeface="Calibri"/>
              <a:cs typeface="Calibri"/>
            </a:endParaRPr>
          </a:p>
        </p:txBody>
      </p:sp>
      <p:sp>
        <p:nvSpPr>
          <p:cNvPr id="58" name="Rectangle 57"/>
          <p:cNvSpPr/>
          <p:nvPr/>
        </p:nvSpPr>
        <p:spPr>
          <a:xfrm>
            <a:off x="-112054" y="-112064"/>
            <a:ext cx="9375110" cy="952533"/>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2962A2"/>
              </a:solidFill>
            </a:endParaRPr>
          </a:p>
        </p:txBody>
      </p:sp>
      <p:sp>
        <p:nvSpPr>
          <p:cNvPr id="59" name="Rectangle 58"/>
          <p:cNvSpPr/>
          <p:nvPr/>
        </p:nvSpPr>
        <p:spPr>
          <a:xfrm>
            <a:off x="382848" y="220872"/>
            <a:ext cx="8460009" cy="400110"/>
          </a:xfrm>
          <a:prstGeom prst="rect">
            <a:avLst/>
          </a:prstGeom>
        </p:spPr>
        <p:txBody>
          <a:bodyPr wrap="square">
            <a:spAutoFit/>
          </a:bodyPr>
          <a:lstStyle/>
          <a:p>
            <a:pPr algn="r"/>
            <a:r>
              <a:rPr lang="en-US" sz="2000" dirty="0" smtClean="0">
                <a:solidFill>
                  <a:schemeClr val="bg1"/>
                </a:solidFill>
                <a:latin typeface="Century Gothic"/>
                <a:cs typeface="Century Gothic"/>
              </a:rPr>
              <a:t>COUNCIL OF EPHESUS</a:t>
            </a:r>
            <a:endParaRPr lang="en-US" sz="2000" dirty="0">
              <a:solidFill>
                <a:schemeClr val="bg1"/>
              </a:solidFill>
              <a:latin typeface="Century Gothic"/>
              <a:cs typeface="Century Gothic"/>
            </a:endParaRPr>
          </a:p>
        </p:txBody>
      </p:sp>
      <p:sp>
        <p:nvSpPr>
          <p:cNvPr id="14" name="TextBox 13"/>
          <p:cNvSpPr txBox="1"/>
          <p:nvPr/>
        </p:nvSpPr>
        <p:spPr>
          <a:xfrm>
            <a:off x="288780" y="3188480"/>
            <a:ext cx="8460008" cy="3477875"/>
          </a:xfrm>
          <a:prstGeom prst="rect">
            <a:avLst/>
          </a:prstGeom>
          <a:noFill/>
        </p:spPr>
        <p:txBody>
          <a:bodyPr wrap="square" rtlCol="0">
            <a:spAutoFit/>
          </a:bodyPr>
          <a:lstStyle/>
          <a:p>
            <a:r>
              <a:rPr lang="en-US" sz="2800" b="1" dirty="0" smtClean="0">
                <a:solidFill>
                  <a:srgbClr val="008000"/>
                </a:solidFill>
              </a:rPr>
              <a:t>Date: </a:t>
            </a:r>
            <a:r>
              <a:rPr lang="en-US" sz="2400" dirty="0" smtClean="0">
                <a:solidFill>
                  <a:schemeClr val="bg1">
                    <a:lumMod val="50000"/>
                  </a:schemeClr>
                </a:solidFill>
              </a:rPr>
              <a:t>431 AD </a:t>
            </a:r>
          </a:p>
          <a:p>
            <a:r>
              <a:rPr lang="en-US" sz="2800" dirty="0">
                <a:solidFill>
                  <a:srgbClr val="2962A2"/>
                </a:solidFill>
              </a:rPr>
              <a:t/>
            </a:r>
            <a:br>
              <a:rPr lang="en-US" sz="2800" dirty="0">
                <a:solidFill>
                  <a:srgbClr val="2962A2"/>
                </a:solidFill>
              </a:rPr>
            </a:br>
            <a:r>
              <a:rPr lang="en-US" sz="2800" b="1" dirty="0" smtClean="0">
                <a:solidFill>
                  <a:srgbClr val="008000"/>
                </a:solidFill>
              </a:rPr>
              <a:t>Place: </a:t>
            </a:r>
            <a:r>
              <a:rPr lang="en-US" sz="2400" dirty="0" smtClean="0">
                <a:solidFill>
                  <a:srgbClr val="7F7F7F"/>
                </a:solidFill>
              </a:rPr>
              <a:t>Ephesus, Asia Minor</a:t>
            </a:r>
            <a:r>
              <a:rPr lang="en-US" sz="2400" dirty="0" smtClean="0">
                <a:solidFill>
                  <a:srgbClr val="2962A2"/>
                </a:solidFill>
              </a:rPr>
              <a:t> </a:t>
            </a:r>
          </a:p>
          <a:p>
            <a:endParaRPr lang="en-US" sz="2800" dirty="0">
              <a:solidFill>
                <a:srgbClr val="2962A2"/>
              </a:solidFill>
            </a:endParaRPr>
          </a:p>
          <a:p>
            <a:r>
              <a:rPr lang="en-US" sz="2800" b="1" dirty="0" smtClean="0">
                <a:solidFill>
                  <a:srgbClr val="008000"/>
                </a:solidFill>
              </a:rPr>
              <a:t>Participants: </a:t>
            </a:r>
            <a:r>
              <a:rPr lang="en-US" sz="2400" dirty="0" smtClean="0">
                <a:solidFill>
                  <a:srgbClr val="7F7F7F"/>
                </a:solidFill>
              </a:rPr>
              <a:t>200 bishops</a:t>
            </a:r>
          </a:p>
          <a:p>
            <a:endParaRPr lang="en-US" sz="2800" dirty="0">
              <a:solidFill>
                <a:srgbClr val="2962A2"/>
              </a:solidFill>
            </a:endParaRPr>
          </a:p>
          <a:p>
            <a:r>
              <a:rPr lang="en-US" sz="2800" b="1" dirty="0" smtClean="0">
                <a:solidFill>
                  <a:srgbClr val="008000"/>
                </a:solidFill>
              </a:rPr>
              <a:t>Reason for Council: </a:t>
            </a:r>
            <a:r>
              <a:rPr lang="en-US" sz="2400" dirty="0" smtClean="0">
                <a:solidFill>
                  <a:srgbClr val="7F7F7F"/>
                </a:solidFill>
              </a:rPr>
              <a:t>Respond to </a:t>
            </a:r>
            <a:r>
              <a:rPr lang="en-US" sz="2400" dirty="0" err="1" smtClean="0">
                <a:solidFill>
                  <a:srgbClr val="7F7F7F"/>
                </a:solidFill>
              </a:rPr>
              <a:t>Nestorianism</a:t>
            </a:r>
            <a:r>
              <a:rPr lang="en-US" sz="2400" dirty="0" smtClean="0">
                <a:solidFill>
                  <a:srgbClr val="7F7F7F"/>
                </a:solidFill>
              </a:rPr>
              <a:t> &amp; defended the faith</a:t>
            </a:r>
            <a:endParaRPr lang="en-US" sz="2400" dirty="0">
              <a:solidFill>
                <a:srgbClr val="7F7F7F"/>
              </a:solidFill>
            </a:endParaRPr>
          </a:p>
        </p:txBody>
      </p:sp>
      <p:pic>
        <p:nvPicPr>
          <p:cNvPr id="2" name="Picture 1" descr="ephesus_map.gi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80600" y="840469"/>
            <a:ext cx="5163399" cy="3581265"/>
          </a:xfrm>
          <a:prstGeom prst="rect">
            <a:avLst/>
          </a:prstGeom>
        </p:spPr>
      </p:pic>
    </p:spTree>
    <p:extLst>
      <p:ext uri="{BB962C8B-B14F-4D97-AF65-F5344CB8AC3E}">
        <p14:creationId xmlns:p14="http://schemas.microsoft.com/office/powerpoint/2010/main" val="20760981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a:xfrm>
            <a:off x="6886496" y="6356350"/>
            <a:ext cx="2133600" cy="365125"/>
          </a:xfrm>
        </p:spPr>
        <p:txBody>
          <a:bodyPr/>
          <a:lstStyle/>
          <a:p>
            <a:fld id="{663F5F2A-07F8-924E-B40A-1548314B1682}" type="slidenum">
              <a:rPr lang="en-US" sz="1600" smtClean="0">
                <a:solidFill>
                  <a:srgbClr val="C6101E"/>
                </a:solidFill>
                <a:latin typeface="Century Gothic"/>
              </a:rPr>
              <a:pPr/>
              <a:t>3</a:t>
            </a:fld>
            <a:endParaRPr lang="en-US" sz="1600" dirty="0">
              <a:solidFill>
                <a:srgbClr val="C6101E"/>
              </a:solidFill>
              <a:latin typeface="Century Gothic"/>
            </a:endParaRPr>
          </a:p>
        </p:txBody>
      </p:sp>
      <p:sp>
        <p:nvSpPr>
          <p:cNvPr id="52" name="Rectangle 51"/>
          <p:cNvSpPr/>
          <p:nvPr/>
        </p:nvSpPr>
        <p:spPr>
          <a:xfrm>
            <a:off x="633588" y="1067445"/>
            <a:ext cx="8386508" cy="1077218"/>
          </a:xfrm>
          <a:prstGeom prst="rect">
            <a:avLst/>
          </a:prstGeom>
        </p:spPr>
        <p:txBody>
          <a:bodyPr wrap="square">
            <a:spAutoFit/>
          </a:bodyPr>
          <a:lstStyle/>
          <a:p>
            <a:endParaRPr lang="en-US" sz="3200" dirty="0">
              <a:solidFill>
                <a:schemeClr val="bg1">
                  <a:lumMod val="50000"/>
                </a:schemeClr>
              </a:solidFill>
              <a:latin typeface="Calibri"/>
              <a:cs typeface="Calibri"/>
            </a:endParaRPr>
          </a:p>
          <a:p>
            <a:pPr marL="342900" indent="-342900">
              <a:buFont typeface="Arial"/>
              <a:buChar char="•"/>
            </a:pPr>
            <a:endParaRPr lang="en-US" sz="3200" dirty="0">
              <a:solidFill>
                <a:schemeClr val="bg1">
                  <a:lumMod val="50000"/>
                </a:schemeClr>
              </a:solidFill>
              <a:latin typeface="Calibri"/>
              <a:cs typeface="Calibri"/>
            </a:endParaRPr>
          </a:p>
        </p:txBody>
      </p:sp>
      <p:sp>
        <p:nvSpPr>
          <p:cNvPr id="58" name="Rectangle 57"/>
          <p:cNvSpPr/>
          <p:nvPr/>
        </p:nvSpPr>
        <p:spPr>
          <a:xfrm>
            <a:off x="-112054" y="-112064"/>
            <a:ext cx="9375110" cy="952533"/>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2962A2"/>
              </a:solidFill>
            </a:endParaRPr>
          </a:p>
        </p:txBody>
      </p:sp>
      <p:sp>
        <p:nvSpPr>
          <p:cNvPr id="59" name="Rectangle 58"/>
          <p:cNvSpPr/>
          <p:nvPr/>
        </p:nvSpPr>
        <p:spPr>
          <a:xfrm>
            <a:off x="382848" y="220872"/>
            <a:ext cx="8460009" cy="400110"/>
          </a:xfrm>
          <a:prstGeom prst="rect">
            <a:avLst/>
          </a:prstGeom>
        </p:spPr>
        <p:txBody>
          <a:bodyPr wrap="square">
            <a:spAutoFit/>
          </a:bodyPr>
          <a:lstStyle/>
          <a:p>
            <a:pPr algn="r"/>
            <a:r>
              <a:rPr lang="en-US" sz="2000" dirty="0" smtClean="0">
                <a:solidFill>
                  <a:schemeClr val="bg1"/>
                </a:solidFill>
                <a:latin typeface="Century Gothic"/>
                <a:cs typeface="Century Gothic"/>
              </a:rPr>
              <a:t>COUNCIL OF EPHESUS</a:t>
            </a:r>
            <a:endParaRPr lang="en-US" sz="2000" dirty="0">
              <a:solidFill>
                <a:schemeClr val="bg1"/>
              </a:solidFill>
              <a:latin typeface="Century Gothic"/>
              <a:cs typeface="Century Gothic"/>
            </a:endParaRPr>
          </a:p>
        </p:txBody>
      </p:sp>
      <p:sp>
        <p:nvSpPr>
          <p:cNvPr id="14" name="TextBox 13"/>
          <p:cNvSpPr txBox="1"/>
          <p:nvPr/>
        </p:nvSpPr>
        <p:spPr>
          <a:xfrm>
            <a:off x="633588" y="1075663"/>
            <a:ext cx="8013176" cy="3754874"/>
          </a:xfrm>
          <a:prstGeom prst="rect">
            <a:avLst/>
          </a:prstGeom>
          <a:noFill/>
        </p:spPr>
        <p:txBody>
          <a:bodyPr wrap="square" rtlCol="0">
            <a:spAutoFit/>
          </a:bodyPr>
          <a:lstStyle/>
          <a:p>
            <a:r>
              <a:rPr lang="en-US" sz="2200" dirty="0" smtClean="0">
                <a:solidFill>
                  <a:srgbClr val="CC3300"/>
                </a:solidFill>
              </a:rPr>
              <a:t>KEY HERESY - NESTORIANISM</a:t>
            </a:r>
          </a:p>
          <a:p>
            <a:endParaRPr lang="en-US" sz="2400" dirty="0"/>
          </a:p>
          <a:p>
            <a:pPr marL="285750" indent="-285750">
              <a:buFont typeface="Arial"/>
              <a:buChar char="•"/>
            </a:pPr>
            <a:r>
              <a:rPr lang="en-US" sz="2400" dirty="0" smtClean="0">
                <a:solidFill>
                  <a:schemeClr val="bg1">
                    <a:lumMod val="50000"/>
                  </a:schemeClr>
                </a:solidFill>
              </a:rPr>
              <a:t>Founder: Nestorius, patriarch of Constantinople</a:t>
            </a:r>
            <a:br>
              <a:rPr lang="en-US" sz="2400" dirty="0" smtClean="0">
                <a:solidFill>
                  <a:schemeClr val="bg1">
                    <a:lumMod val="50000"/>
                  </a:schemeClr>
                </a:solidFill>
              </a:rPr>
            </a:br>
            <a:endParaRPr lang="en-US" sz="2400" dirty="0" smtClean="0">
              <a:solidFill>
                <a:schemeClr val="bg1">
                  <a:lumMod val="50000"/>
                </a:schemeClr>
              </a:solidFill>
            </a:endParaRPr>
          </a:p>
          <a:p>
            <a:pPr marL="285750" indent="-285750">
              <a:buFont typeface="Arial"/>
              <a:buChar char="•"/>
            </a:pPr>
            <a:r>
              <a:rPr lang="en-US" sz="2400" dirty="0" smtClean="0">
                <a:solidFill>
                  <a:schemeClr val="bg1">
                    <a:lumMod val="50000"/>
                  </a:schemeClr>
                </a:solidFill>
              </a:rPr>
              <a:t>Disapproved of addressing Mary as “</a:t>
            </a:r>
            <a:r>
              <a:rPr lang="en-US" sz="2400" dirty="0" err="1" smtClean="0">
                <a:solidFill>
                  <a:schemeClr val="bg1">
                    <a:lumMod val="50000"/>
                  </a:schemeClr>
                </a:solidFill>
              </a:rPr>
              <a:t>Theotokos</a:t>
            </a:r>
            <a:r>
              <a:rPr lang="en-US" sz="2400" dirty="0" smtClean="0">
                <a:solidFill>
                  <a:schemeClr val="bg1">
                    <a:lumMod val="50000"/>
                  </a:schemeClr>
                </a:solidFill>
              </a:rPr>
              <a:t>”</a:t>
            </a:r>
            <a:br>
              <a:rPr lang="en-US" sz="2400" dirty="0" smtClean="0">
                <a:solidFill>
                  <a:schemeClr val="bg1">
                    <a:lumMod val="50000"/>
                  </a:schemeClr>
                </a:solidFill>
              </a:rPr>
            </a:br>
            <a:r>
              <a:rPr lang="en-US" sz="2400" dirty="0" smtClean="0">
                <a:solidFill>
                  <a:schemeClr val="bg1">
                    <a:lumMod val="50000"/>
                  </a:schemeClr>
                </a:solidFill>
              </a:rPr>
              <a:t> but as “</a:t>
            </a:r>
            <a:r>
              <a:rPr lang="en-US" sz="2400" dirty="0" err="1" smtClean="0">
                <a:solidFill>
                  <a:schemeClr val="bg1">
                    <a:lumMod val="50000"/>
                  </a:schemeClr>
                </a:solidFill>
              </a:rPr>
              <a:t>Christotokos</a:t>
            </a:r>
            <a:r>
              <a:rPr lang="en-US" sz="2400" dirty="0" smtClean="0">
                <a:solidFill>
                  <a:schemeClr val="bg1">
                    <a:lumMod val="50000"/>
                  </a:schemeClr>
                </a:solidFill>
              </a:rPr>
              <a:t>”(gave birth to just a baby not God himself)</a:t>
            </a:r>
          </a:p>
          <a:p>
            <a:r>
              <a:rPr lang="en-US" sz="2400" dirty="0" smtClean="0">
                <a:solidFill>
                  <a:schemeClr val="bg1">
                    <a:lumMod val="50000"/>
                  </a:schemeClr>
                </a:solidFill>
              </a:rPr>
              <a:t>  </a:t>
            </a:r>
          </a:p>
          <a:p>
            <a:pPr marL="285750" indent="-285750">
              <a:buFont typeface="Arial"/>
              <a:buChar char="•"/>
            </a:pPr>
            <a:r>
              <a:rPr lang="en-US" sz="2400" dirty="0" smtClean="0">
                <a:solidFill>
                  <a:schemeClr val="bg1">
                    <a:lumMod val="50000"/>
                  </a:schemeClr>
                </a:solidFill>
              </a:rPr>
              <a:t>Separated the Christ’s divine and human mortal nature after union (Incarnation)</a:t>
            </a:r>
            <a:endParaRPr lang="en-US" sz="2400" dirty="0">
              <a:solidFill>
                <a:schemeClr val="bg1">
                  <a:lumMod val="50000"/>
                </a:schemeClr>
              </a:solidFill>
            </a:endParaRPr>
          </a:p>
        </p:txBody>
      </p:sp>
    </p:spTree>
    <p:extLst>
      <p:ext uri="{BB962C8B-B14F-4D97-AF65-F5344CB8AC3E}">
        <p14:creationId xmlns:p14="http://schemas.microsoft.com/office/powerpoint/2010/main" val="30600963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a:xfrm>
            <a:off x="6886496" y="6356350"/>
            <a:ext cx="2133600" cy="365125"/>
          </a:xfrm>
        </p:spPr>
        <p:txBody>
          <a:bodyPr/>
          <a:lstStyle/>
          <a:p>
            <a:fld id="{663F5F2A-07F8-924E-B40A-1548314B1682}" type="slidenum">
              <a:rPr lang="en-US" sz="1600" smtClean="0">
                <a:solidFill>
                  <a:srgbClr val="C6101E"/>
                </a:solidFill>
                <a:latin typeface="Century Gothic"/>
              </a:rPr>
              <a:pPr/>
              <a:t>4</a:t>
            </a:fld>
            <a:endParaRPr lang="en-US" sz="1600" dirty="0">
              <a:solidFill>
                <a:srgbClr val="C6101E"/>
              </a:solidFill>
              <a:latin typeface="Century Gothic"/>
            </a:endParaRPr>
          </a:p>
        </p:txBody>
      </p:sp>
      <p:sp>
        <p:nvSpPr>
          <p:cNvPr id="58" name="Rectangle 57"/>
          <p:cNvSpPr/>
          <p:nvPr/>
        </p:nvSpPr>
        <p:spPr>
          <a:xfrm>
            <a:off x="-112054" y="-112064"/>
            <a:ext cx="9375110" cy="952533"/>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2962A2"/>
              </a:solidFill>
            </a:endParaRPr>
          </a:p>
        </p:txBody>
      </p:sp>
      <p:sp>
        <p:nvSpPr>
          <p:cNvPr id="59" name="Rectangle 58"/>
          <p:cNvSpPr/>
          <p:nvPr/>
        </p:nvSpPr>
        <p:spPr>
          <a:xfrm>
            <a:off x="382848" y="220872"/>
            <a:ext cx="8460009" cy="400110"/>
          </a:xfrm>
          <a:prstGeom prst="rect">
            <a:avLst/>
          </a:prstGeom>
        </p:spPr>
        <p:txBody>
          <a:bodyPr wrap="square">
            <a:spAutoFit/>
          </a:bodyPr>
          <a:lstStyle/>
          <a:p>
            <a:pPr algn="r"/>
            <a:r>
              <a:rPr lang="en-US" sz="2000" dirty="0" smtClean="0">
                <a:solidFill>
                  <a:schemeClr val="bg1"/>
                </a:solidFill>
                <a:latin typeface="Century Gothic"/>
                <a:cs typeface="Century Gothic"/>
              </a:rPr>
              <a:t>COUNCIL OF EPHESUS: OUTCOME</a:t>
            </a:r>
            <a:endParaRPr lang="en-US" sz="2000" dirty="0">
              <a:solidFill>
                <a:schemeClr val="bg1"/>
              </a:solidFill>
              <a:latin typeface="Century Gothic"/>
              <a:cs typeface="Century Gothic"/>
            </a:endParaRPr>
          </a:p>
        </p:txBody>
      </p:sp>
      <p:sp>
        <p:nvSpPr>
          <p:cNvPr id="14" name="TextBox 13"/>
          <p:cNvSpPr txBox="1"/>
          <p:nvPr/>
        </p:nvSpPr>
        <p:spPr>
          <a:xfrm>
            <a:off x="172749" y="1291533"/>
            <a:ext cx="8670108" cy="7386638"/>
          </a:xfrm>
          <a:prstGeom prst="rect">
            <a:avLst/>
          </a:prstGeom>
          <a:noFill/>
        </p:spPr>
        <p:txBody>
          <a:bodyPr wrap="square" rtlCol="0">
            <a:spAutoFit/>
          </a:bodyPr>
          <a:lstStyle/>
          <a:p>
            <a:r>
              <a:rPr lang="en-US" sz="2200" dirty="0" smtClean="0">
                <a:solidFill>
                  <a:srgbClr val="CC3300"/>
                </a:solidFill>
              </a:rPr>
              <a:t>KEY DEFENSE</a:t>
            </a:r>
          </a:p>
          <a:p>
            <a:endParaRPr lang="en-US" sz="2200" dirty="0">
              <a:solidFill>
                <a:srgbClr val="7F7F7F"/>
              </a:solidFill>
            </a:endParaRPr>
          </a:p>
          <a:p>
            <a:pPr marL="342900" lvl="0" indent="-342900">
              <a:buFont typeface="Arial"/>
              <a:buChar char="•"/>
            </a:pPr>
            <a:r>
              <a:rPr lang="en-US" sz="2200" dirty="0" smtClean="0">
                <a:solidFill>
                  <a:schemeClr val="bg1">
                    <a:lumMod val="50000"/>
                  </a:schemeClr>
                </a:solidFill>
              </a:rPr>
              <a:t>	Term “</a:t>
            </a:r>
            <a:r>
              <a:rPr lang="en-US" sz="2200" dirty="0" err="1" smtClean="0">
                <a:solidFill>
                  <a:schemeClr val="bg1">
                    <a:lumMod val="50000"/>
                  </a:schemeClr>
                </a:solidFill>
              </a:rPr>
              <a:t>Theotokos</a:t>
            </a:r>
            <a:r>
              <a:rPr lang="en-US" sz="2200" dirty="0" smtClean="0">
                <a:solidFill>
                  <a:schemeClr val="bg1">
                    <a:lumMod val="50000"/>
                  </a:schemeClr>
                </a:solidFill>
              </a:rPr>
              <a:t>” is biblical and ancient</a:t>
            </a:r>
            <a:br>
              <a:rPr lang="en-US" sz="2200" dirty="0" smtClean="0">
                <a:solidFill>
                  <a:schemeClr val="bg1">
                    <a:lumMod val="50000"/>
                  </a:schemeClr>
                </a:solidFill>
              </a:rPr>
            </a:br>
            <a:r>
              <a:rPr lang="en-US" sz="2200" dirty="0" smtClean="0">
                <a:solidFill>
                  <a:schemeClr val="bg1">
                    <a:lumMod val="50000"/>
                  </a:schemeClr>
                </a:solidFill>
              </a:rPr>
              <a:t> </a:t>
            </a:r>
          </a:p>
          <a:p>
            <a:pPr marL="342900" lvl="0" indent="-342900">
              <a:buFont typeface="Arial"/>
              <a:buChar char="•"/>
            </a:pPr>
            <a:r>
              <a:rPr lang="en-US" sz="2200" dirty="0" smtClean="0">
                <a:solidFill>
                  <a:schemeClr val="bg1">
                    <a:lumMod val="50000"/>
                  </a:schemeClr>
                </a:solidFill>
              </a:rPr>
              <a:t>If we don’t believe Mary as “</a:t>
            </a:r>
            <a:r>
              <a:rPr lang="en-US" sz="2200" dirty="0" err="1" smtClean="0">
                <a:solidFill>
                  <a:schemeClr val="bg1">
                    <a:lumMod val="50000"/>
                  </a:schemeClr>
                </a:solidFill>
              </a:rPr>
              <a:t>Theotokos</a:t>
            </a:r>
            <a:r>
              <a:rPr lang="en-US" sz="2200" dirty="0" smtClean="0">
                <a:solidFill>
                  <a:schemeClr val="bg1">
                    <a:lumMod val="50000"/>
                  </a:schemeClr>
                </a:solidFill>
              </a:rPr>
              <a:t>”, then we don’t believe Jesus Christ as God </a:t>
            </a:r>
            <a:r>
              <a:rPr lang="en-US" sz="2200" dirty="0" smtClean="0">
                <a:solidFill>
                  <a:schemeClr val="bg1">
                    <a:lumMod val="50000"/>
                  </a:schemeClr>
                </a:solidFill>
                <a:sym typeface="Wingdings"/>
              </a:rPr>
              <a:t> which leads us to deny the whole Trinity</a:t>
            </a:r>
            <a:br>
              <a:rPr lang="en-US" sz="2200" dirty="0" smtClean="0">
                <a:solidFill>
                  <a:schemeClr val="bg1">
                    <a:lumMod val="50000"/>
                  </a:schemeClr>
                </a:solidFill>
                <a:sym typeface="Wingdings"/>
              </a:rPr>
            </a:br>
            <a:endParaRPr lang="en-US" sz="2200" dirty="0" smtClean="0">
              <a:solidFill>
                <a:schemeClr val="bg1">
                  <a:lumMod val="50000"/>
                </a:schemeClr>
              </a:solidFill>
              <a:sym typeface="Wingdings"/>
            </a:endParaRPr>
          </a:p>
          <a:p>
            <a:pPr marL="342900" lvl="0" indent="-342900">
              <a:buFont typeface="Arial"/>
              <a:buChar char="•"/>
            </a:pPr>
            <a:r>
              <a:rPr lang="en-US" sz="2200" dirty="0" smtClean="0">
                <a:solidFill>
                  <a:schemeClr val="bg1">
                    <a:lumMod val="50000"/>
                  </a:schemeClr>
                </a:solidFill>
                <a:sym typeface="Wingdings"/>
              </a:rPr>
              <a:t>If Mary gave birth to Christ (human being only) then our salvation cannot be fulfilled for a simple man separated from God can’t be the Savior</a:t>
            </a:r>
            <a:br>
              <a:rPr lang="en-US" sz="2200" dirty="0" smtClean="0">
                <a:solidFill>
                  <a:schemeClr val="bg1">
                    <a:lumMod val="50000"/>
                  </a:schemeClr>
                </a:solidFill>
                <a:sym typeface="Wingdings"/>
              </a:rPr>
            </a:br>
            <a:endParaRPr lang="en-US" sz="2200" dirty="0" smtClean="0">
              <a:solidFill>
                <a:schemeClr val="bg1">
                  <a:lumMod val="50000"/>
                </a:schemeClr>
              </a:solidFill>
              <a:sym typeface="Wingdings"/>
            </a:endParaRPr>
          </a:p>
          <a:p>
            <a:pPr marL="342900" lvl="0" indent="-342900">
              <a:buFont typeface="Arial"/>
              <a:buChar char="•"/>
            </a:pPr>
            <a:r>
              <a:rPr lang="en-US" sz="2200" dirty="0" smtClean="0">
                <a:solidFill>
                  <a:schemeClr val="bg1">
                    <a:lumMod val="50000"/>
                  </a:schemeClr>
                </a:solidFill>
                <a:sym typeface="Wingdings"/>
              </a:rPr>
              <a:t>If we separate the two natures of our Lord Jesus Christ, then it contradicts the liturgy</a:t>
            </a:r>
          </a:p>
          <a:p>
            <a:pPr marL="800100" lvl="1" indent="-342900">
              <a:buFont typeface="Arial"/>
              <a:buChar char="•"/>
            </a:pPr>
            <a:r>
              <a:rPr lang="en-US" sz="2200" dirty="0" smtClean="0">
                <a:solidFill>
                  <a:schemeClr val="bg1">
                    <a:lumMod val="50000"/>
                  </a:schemeClr>
                </a:solidFill>
                <a:sym typeface="Wingdings"/>
              </a:rPr>
              <a:t>We will be eating the flesh and blood of a human being (according to Nestorius’s definition)</a:t>
            </a:r>
            <a:endParaRPr lang="en-US" sz="2200" dirty="0" smtClean="0">
              <a:solidFill>
                <a:schemeClr val="bg1">
                  <a:lumMod val="50000"/>
                </a:schemeClr>
              </a:solidFill>
            </a:endParaRPr>
          </a:p>
          <a:p>
            <a:pPr lvl="0"/>
            <a:endParaRPr lang="en-US" sz="2200" dirty="0" smtClean="0">
              <a:solidFill>
                <a:schemeClr val="bg1">
                  <a:lumMod val="50000"/>
                </a:schemeClr>
              </a:solidFill>
            </a:endParaRPr>
          </a:p>
          <a:p>
            <a:pPr lvl="0" algn="ctr"/>
            <a:r>
              <a:rPr lang="en-US" sz="2200" dirty="0" smtClean="0">
                <a:solidFill>
                  <a:srgbClr val="996633"/>
                </a:solidFill>
              </a:rPr>
              <a:t>   </a:t>
            </a:r>
            <a:r>
              <a:rPr lang="en-US" sz="2800" dirty="0" smtClean="0">
                <a:solidFill>
                  <a:srgbClr val="996633"/>
                </a:solidFill>
              </a:rPr>
              <a:t> </a:t>
            </a:r>
          </a:p>
          <a:p>
            <a:pPr lvl="0"/>
            <a:endParaRPr lang="en-US" sz="2800" dirty="0">
              <a:solidFill>
                <a:schemeClr val="bg1">
                  <a:lumMod val="50000"/>
                </a:schemeClr>
              </a:solidFill>
            </a:endParaRPr>
          </a:p>
          <a:p>
            <a:pPr lvl="0"/>
            <a:endParaRPr lang="en-US" sz="2200" dirty="0" smtClean="0">
              <a:solidFill>
                <a:schemeClr val="bg1">
                  <a:lumMod val="50000"/>
                </a:schemeClr>
              </a:solidFill>
            </a:endParaRPr>
          </a:p>
          <a:p>
            <a:endParaRPr lang="en-US" sz="2200" dirty="0">
              <a:solidFill>
                <a:srgbClr val="7F7F7F"/>
              </a:solidFill>
            </a:endParaRPr>
          </a:p>
          <a:p>
            <a:endParaRPr lang="en-US" sz="2200" dirty="0">
              <a:solidFill>
                <a:srgbClr val="7F7F7F"/>
              </a:solidFill>
            </a:endParaRPr>
          </a:p>
        </p:txBody>
      </p:sp>
    </p:spTree>
    <p:extLst>
      <p:ext uri="{BB962C8B-B14F-4D97-AF65-F5344CB8AC3E}">
        <p14:creationId xmlns:p14="http://schemas.microsoft.com/office/powerpoint/2010/main" val="34508549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a:xfrm>
            <a:off x="6886496" y="6356350"/>
            <a:ext cx="2133600" cy="365125"/>
          </a:xfrm>
        </p:spPr>
        <p:txBody>
          <a:bodyPr/>
          <a:lstStyle/>
          <a:p>
            <a:fld id="{663F5F2A-07F8-924E-B40A-1548314B1682}" type="slidenum">
              <a:rPr lang="en-US" sz="1600" smtClean="0">
                <a:solidFill>
                  <a:srgbClr val="C6101E"/>
                </a:solidFill>
                <a:latin typeface="Century Gothic"/>
              </a:rPr>
              <a:pPr/>
              <a:t>5</a:t>
            </a:fld>
            <a:endParaRPr lang="en-US" sz="1600" dirty="0">
              <a:solidFill>
                <a:srgbClr val="C6101E"/>
              </a:solidFill>
              <a:latin typeface="Century Gothic"/>
            </a:endParaRPr>
          </a:p>
        </p:txBody>
      </p:sp>
      <p:sp>
        <p:nvSpPr>
          <p:cNvPr id="52" name="Rectangle 51"/>
          <p:cNvSpPr/>
          <p:nvPr/>
        </p:nvSpPr>
        <p:spPr>
          <a:xfrm>
            <a:off x="633588" y="1067445"/>
            <a:ext cx="8386508" cy="1077218"/>
          </a:xfrm>
          <a:prstGeom prst="rect">
            <a:avLst/>
          </a:prstGeom>
        </p:spPr>
        <p:txBody>
          <a:bodyPr wrap="square">
            <a:spAutoFit/>
          </a:bodyPr>
          <a:lstStyle/>
          <a:p>
            <a:endParaRPr lang="en-US" sz="3200" dirty="0">
              <a:solidFill>
                <a:schemeClr val="bg1">
                  <a:lumMod val="50000"/>
                </a:schemeClr>
              </a:solidFill>
              <a:latin typeface="Calibri"/>
              <a:cs typeface="Calibri"/>
            </a:endParaRPr>
          </a:p>
          <a:p>
            <a:pPr marL="342900" indent="-342900">
              <a:buFont typeface="Arial"/>
              <a:buChar char="•"/>
            </a:pPr>
            <a:endParaRPr lang="en-US" sz="3200" dirty="0">
              <a:solidFill>
                <a:schemeClr val="bg1">
                  <a:lumMod val="50000"/>
                </a:schemeClr>
              </a:solidFill>
              <a:latin typeface="Calibri"/>
              <a:cs typeface="Calibri"/>
            </a:endParaRPr>
          </a:p>
        </p:txBody>
      </p:sp>
      <p:sp>
        <p:nvSpPr>
          <p:cNvPr id="58" name="Rectangle 57"/>
          <p:cNvSpPr/>
          <p:nvPr/>
        </p:nvSpPr>
        <p:spPr>
          <a:xfrm>
            <a:off x="-112054" y="-112064"/>
            <a:ext cx="9375110" cy="952533"/>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2962A2"/>
              </a:solidFill>
            </a:endParaRPr>
          </a:p>
        </p:txBody>
      </p:sp>
      <p:sp>
        <p:nvSpPr>
          <p:cNvPr id="59" name="Rectangle 58"/>
          <p:cNvSpPr/>
          <p:nvPr/>
        </p:nvSpPr>
        <p:spPr>
          <a:xfrm>
            <a:off x="382848" y="220872"/>
            <a:ext cx="8460009" cy="400110"/>
          </a:xfrm>
          <a:prstGeom prst="rect">
            <a:avLst/>
          </a:prstGeom>
        </p:spPr>
        <p:txBody>
          <a:bodyPr wrap="square">
            <a:spAutoFit/>
          </a:bodyPr>
          <a:lstStyle/>
          <a:p>
            <a:pPr algn="r"/>
            <a:r>
              <a:rPr lang="en-US" sz="2000" dirty="0" smtClean="0">
                <a:solidFill>
                  <a:schemeClr val="bg1"/>
                </a:solidFill>
                <a:latin typeface="Century Gothic"/>
                <a:cs typeface="Century Gothic"/>
              </a:rPr>
              <a:t>COUNCIL OF EPHESUS: OUTCOME</a:t>
            </a:r>
            <a:endParaRPr lang="en-US" sz="2000" dirty="0">
              <a:solidFill>
                <a:schemeClr val="bg1"/>
              </a:solidFill>
              <a:latin typeface="Century Gothic"/>
              <a:cs typeface="Century Gothic"/>
            </a:endParaRPr>
          </a:p>
        </p:txBody>
      </p:sp>
      <p:sp>
        <p:nvSpPr>
          <p:cNvPr id="14" name="TextBox 13"/>
          <p:cNvSpPr txBox="1"/>
          <p:nvPr/>
        </p:nvSpPr>
        <p:spPr>
          <a:xfrm>
            <a:off x="673421" y="1067445"/>
            <a:ext cx="7522239" cy="5139868"/>
          </a:xfrm>
          <a:prstGeom prst="rect">
            <a:avLst/>
          </a:prstGeom>
          <a:noFill/>
        </p:spPr>
        <p:txBody>
          <a:bodyPr wrap="square" rtlCol="0">
            <a:spAutoFit/>
          </a:bodyPr>
          <a:lstStyle/>
          <a:p>
            <a:pPr marL="285750" indent="-285750">
              <a:buFont typeface="Arial"/>
              <a:buChar char="•"/>
            </a:pPr>
            <a:endParaRPr lang="en-US" sz="2400" dirty="0" smtClean="0">
              <a:solidFill>
                <a:srgbClr val="7F7F7F"/>
              </a:solidFill>
            </a:endParaRPr>
          </a:p>
          <a:p>
            <a:pPr marL="285750" indent="-285750">
              <a:spcBef>
                <a:spcPts val="600"/>
              </a:spcBef>
              <a:buFont typeface="Arial"/>
              <a:buChar char="•"/>
            </a:pPr>
            <a:r>
              <a:rPr lang="en-US" sz="2400" dirty="0" smtClean="0">
                <a:solidFill>
                  <a:srgbClr val="7F7F7F"/>
                </a:solidFill>
              </a:rPr>
              <a:t>Affirmed Mary as the “</a:t>
            </a:r>
            <a:r>
              <a:rPr lang="en-US" sz="2400" dirty="0" err="1" smtClean="0">
                <a:solidFill>
                  <a:srgbClr val="7F7F7F"/>
                </a:solidFill>
              </a:rPr>
              <a:t>Theotokos</a:t>
            </a:r>
            <a:r>
              <a:rPr lang="en-US" sz="2400" dirty="0" smtClean="0">
                <a:solidFill>
                  <a:srgbClr val="7F7F7F"/>
                </a:solidFill>
              </a:rPr>
              <a:t>”</a:t>
            </a:r>
          </a:p>
          <a:p>
            <a:pPr marL="285750" indent="-285750">
              <a:spcBef>
                <a:spcPts val="600"/>
              </a:spcBef>
              <a:buFont typeface="Arial"/>
              <a:buChar char="•"/>
            </a:pPr>
            <a:endParaRPr lang="en-US" sz="2400" dirty="0" smtClean="0">
              <a:solidFill>
                <a:srgbClr val="7F7F7F"/>
              </a:solidFill>
            </a:endParaRPr>
          </a:p>
          <a:p>
            <a:pPr marL="285750" indent="-285750">
              <a:spcBef>
                <a:spcPts val="600"/>
              </a:spcBef>
              <a:buFont typeface="Arial"/>
              <a:buChar char="•"/>
            </a:pPr>
            <a:r>
              <a:rPr lang="en-US" sz="2400" dirty="0" smtClean="0">
                <a:solidFill>
                  <a:srgbClr val="7F7F7F"/>
                </a:solidFill>
              </a:rPr>
              <a:t>Excommunicated Nestorius and his writings </a:t>
            </a:r>
          </a:p>
          <a:p>
            <a:pPr marL="285750" indent="-285750">
              <a:spcBef>
                <a:spcPts val="600"/>
              </a:spcBef>
              <a:buFont typeface="Arial"/>
              <a:buChar char="•"/>
            </a:pPr>
            <a:endParaRPr lang="en-US" sz="2400" dirty="0" smtClean="0">
              <a:solidFill>
                <a:srgbClr val="7F7F7F"/>
              </a:solidFill>
            </a:endParaRPr>
          </a:p>
          <a:p>
            <a:pPr marL="285750" indent="-285750">
              <a:spcBef>
                <a:spcPts val="600"/>
              </a:spcBef>
              <a:buFont typeface="Arial"/>
              <a:buChar char="•"/>
            </a:pPr>
            <a:r>
              <a:rPr lang="en-US" sz="2400" dirty="0" smtClean="0">
                <a:solidFill>
                  <a:srgbClr val="7F7F7F"/>
                </a:solidFill>
              </a:rPr>
              <a:t>Affirmed that Christ is the Incarnated Logos and we cannot separate the human and divine nature of Christ after Incarnation. </a:t>
            </a:r>
            <a:endParaRPr lang="en-US" sz="2400" dirty="0">
              <a:solidFill>
                <a:srgbClr val="7F7F7F"/>
              </a:solidFill>
            </a:endParaRPr>
          </a:p>
          <a:p>
            <a:pPr>
              <a:spcBef>
                <a:spcPts val="600"/>
              </a:spcBef>
            </a:pPr>
            <a:endParaRPr lang="en-US" sz="2400" dirty="0" smtClean="0">
              <a:solidFill>
                <a:srgbClr val="7F7F7F"/>
              </a:solidFill>
            </a:endParaRPr>
          </a:p>
          <a:p>
            <a:pPr>
              <a:spcBef>
                <a:spcPts val="600"/>
              </a:spcBef>
            </a:pPr>
            <a:endParaRPr lang="en-US" sz="2400" dirty="0">
              <a:solidFill>
                <a:srgbClr val="7F7F7F"/>
              </a:solidFill>
            </a:endParaRPr>
          </a:p>
          <a:p>
            <a:pPr>
              <a:spcBef>
                <a:spcPts val="600"/>
              </a:spcBef>
            </a:pPr>
            <a:endParaRPr lang="en-US" sz="2400" dirty="0" smtClean="0">
              <a:solidFill>
                <a:srgbClr val="7F7F7F"/>
              </a:solidFill>
            </a:endParaRPr>
          </a:p>
          <a:p>
            <a:endParaRPr lang="en-US" sz="2400" dirty="0">
              <a:solidFill>
                <a:srgbClr val="7F7F7F"/>
              </a:solidFill>
            </a:endParaRPr>
          </a:p>
        </p:txBody>
      </p:sp>
    </p:spTree>
    <p:extLst>
      <p:ext uri="{BB962C8B-B14F-4D97-AF65-F5344CB8AC3E}">
        <p14:creationId xmlns:p14="http://schemas.microsoft.com/office/powerpoint/2010/main" val="15255746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solidFill>
                  <a:schemeClr val="accent1">
                    <a:lumMod val="40000"/>
                    <a:lumOff val="60000"/>
                  </a:schemeClr>
                </a:solidFill>
              </a:rPr>
              <a:t>Nestorianism</a:t>
            </a:r>
            <a:endParaRPr lang="tr-TR" dirty="0">
              <a:solidFill>
                <a:schemeClr val="accent1">
                  <a:lumMod val="40000"/>
                  <a:lumOff val="60000"/>
                </a:schemeClr>
              </a:solidFill>
            </a:endParaRPr>
          </a:p>
        </p:txBody>
      </p:sp>
      <p:sp>
        <p:nvSpPr>
          <p:cNvPr id="3" name="İçerik Yer Tutucusu 2"/>
          <p:cNvSpPr>
            <a:spLocks noGrp="1"/>
          </p:cNvSpPr>
          <p:nvPr>
            <p:ph idx="1"/>
          </p:nvPr>
        </p:nvSpPr>
        <p:spPr/>
        <p:txBody>
          <a:bodyPr>
            <a:normAutofit fontScale="77500" lnSpcReduction="20000"/>
          </a:bodyPr>
          <a:lstStyle/>
          <a:p>
            <a:endParaRPr lang="en-US" dirty="0"/>
          </a:p>
          <a:p>
            <a:r>
              <a:rPr lang="en-US" dirty="0"/>
              <a:t>Nestorianism is a Christological doctrine that emphasizes a distinction between the human and divine persons of Jesus. It was advanced by Nestorius (386–450.</a:t>
            </a:r>
          </a:p>
          <a:p>
            <a:r>
              <a:rPr lang="en-US" dirty="0"/>
              <a:t>Nestorius's teachings brought him into conflict with other prominent church leaders, most notably Cyril of Alexandria, who criticized especially his rejection of the title </a:t>
            </a:r>
            <a:r>
              <a:rPr lang="en-US" dirty="0" err="1"/>
              <a:t>Theotokos</a:t>
            </a:r>
            <a:r>
              <a:rPr lang="en-US" dirty="0"/>
              <a:t> ("Bringer-forth of God") for Mary, the mother of Jesus. Nestorius and his teachings were eventually condemned as heretical at the Council of Ephesus in 431 and the Council of Chalcedon in 451, which led to the Nestorian Schism; churches supporting Nestorius broke with the rest of the Christian Church.</a:t>
            </a:r>
          </a:p>
          <a:p>
            <a:endParaRPr lang="tr-TR" dirty="0"/>
          </a:p>
        </p:txBody>
      </p:sp>
      <p:sp>
        <p:nvSpPr>
          <p:cNvPr id="4" name="Slayt Numarası Yer Tutucusu 3"/>
          <p:cNvSpPr>
            <a:spLocks noGrp="1"/>
          </p:cNvSpPr>
          <p:nvPr>
            <p:ph type="sldNum" sz="quarter" idx="12"/>
          </p:nvPr>
        </p:nvSpPr>
        <p:spPr/>
        <p:txBody>
          <a:bodyPr/>
          <a:lstStyle/>
          <a:p>
            <a:fld id="{663F5F2A-07F8-924E-B40A-1548314B1682}" type="slidenum">
              <a:rPr lang="en-US" smtClean="0"/>
              <a:pPr/>
              <a:t>6</a:t>
            </a:fld>
            <a:endParaRPr lang="en-US" dirty="0"/>
          </a:p>
        </p:txBody>
      </p:sp>
    </p:spTree>
    <p:extLst>
      <p:ext uri="{BB962C8B-B14F-4D97-AF65-F5344CB8AC3E}">
        <p14:creationId xmlns:p14="http://schemas.microsoft.com/office/powerpoint/2010/main" val="1377240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en-US" dirty="0"/>
              <a:t>Following that, many of Nestorius's supporters relocated to the Sasanian Empire, where they affiliated with the local Christian community, known as the Church of the East. Over the next decades the Church of the East became increasingly Nestorian in doctrine, leading to it becoming known alternatively as the Nestorian Church.</a:t>
            </a:r>
          </a:p>
          <a:p>
            <a:r>
              <a:rPr lang="en-US" sz="3400" dirty="0">
                <a:solidFill>
                  <a:schemeClr val="accent1">
                    <a:lumMod val="40000"/>
                    <a:lumOff val="60000"/>
                  </a:schemeClr>
                </a:solidFill>
              </a:rPr>
              <a:t>Teachings</a:t>
            </a:r>
          </a:p>
          <a:p>
            <a:r>
              <a:rPr lang="en-US" dirty="0"/>
              <a:t>Nestorius developed his Christological views as an attempt rationally to explain and understand the incarnation of the divine Logos, the Second Person of the Holy Trinity as the man Jesus. He had studied at the School of Antioch</a:t>
            </a:r>
          </a:p>
          <a:p>
            <a:r>
              <a:rPr lang="en-US" dirty="0"/>
              <a:t>Antioch theologians had long taught a literalist interpretation of the Bible and stressed the distinctiveness of the human and divine natures of Jesus.</a:t>
            </a:r>
          </a:p>
          <a:p>
            <a:endParaRPr lang="tr-TR" dirty="0"/>
          </a:p>
        </p:txBody>
      </p:sp>
      <p:sp>
        <p:nvSpPr>
          <p:cNvPr id="4" name="Slayt Numarası Yer Tutucusu 3"/>
          <p:cNvSpPr>
            <a:spLocks noGrp="1"/>
          </p:cNvSpPr>
          <p:nvPr>
            <p:ph type="sldNum" sz="quarter" idx="12"/>
          </p:nvPr>
        </p:nvSpPr>
        <p:spPr/>
        <p:txBody>
          <a:bodyPr/>
          <a:lstStyle/>
          <a:p>
            <a:fld id="{663F5F2A-07F8-924E-B40A-1548314B1682}" type="slidenum">
              <a:rPr lang="en-US" smtClean="0"/>
              <a:pPr/>
              <a:t>7</a:t>
            </a:fld>
            <a:endParaRPr lang="en-US" dirty="0"/>
          </a:p>
        </p:txBody>
      </p:sp>
    </p:spTree>
    <p:extLst>
      <p:ext uri="{BB962C8B-B14F-4D97-AF65-F5344CB8AC3E}">
        <p14:creationId xmlns:p14="http://schemas.microsoft.com/office/powerpoint/2010/main" val="2804167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06287"/>
            <a:ext cx="8229600" cy="5750063"/>
          </a:xfrm>
        </p:spPr>
        <p:txBody>
          <a:bodyPr>
            <a:normAutofit fontScale="55000" lnSpcReduction="20000"/>
          </a:bodyPr>
          <a:lstStyle/>
          <a:p>
            <a:pPr algn="just"/>
            <a:r>
              <a:rPr lang="en-US" sz="3600" dirty="0"/>
              <a:t>Nestorius's teachings became the root of controversy when he publicly challenged the long-used title </a:t>
            </a:r>
            <a:r>
              <a:rPr lang="en-US" sz="3600" dirty="0" err="1"/>
              <a:t>Theotokos</a:t>
            </a:r>
            <a:r>
              <a:rPr lang="en-US" sz="3600" dirty="0"/>
              <a:t>[5] (Bringer forth of God) for Mary. He suggested that the title denied Christ's full humanity, arguing instead that Jesus had two persons, the divine Logos and the human Jesus. As a result of this duality, he proposed </a:t>
            </a:r>
            <a:r>
              <a:rPr lang="en-US" sz="3600" dirty="0" err="1"/>
              <a:t>Christotokos</a:t>
            </a:r>
            <a:r>
              <a:rPr lang="en-US" sz="3600" dirty="0"/>
              <a:t> (Bringer forth of Christ) as a more suitable title for Mary.</a:t>
            </a:r>
          </a:p>
          <a:p>
            <a:pPr algn="just"/>
            <a:r>
              <a:rPr lang="en-US" sz="3600" dirty="0"/>
              <a:t>Nestorius' opponents found his teaching too close to the heresy of </a:t>
            </a:r>
            <a:r>
              <a:rPr lang="en-US" sz="3600" dirty="0" err="1"/>
              <a:t>adoptionism</a:t>
            </a:r>
            <a:r>
              <a:rPr lang="en-US" sz="3600" dirty="0"/>
              <a:t> – the idea that Christ had been born a man who had later been "adopted" as God's son. Nestorius was especially criticized by Cyril of Alexandria, Patriarch of Alexandria, who argued that Nestorius's teachings undermined the unity of Christ's divine and human natures at the Incarnation. Some of Nestorius's opponents argued that he put too much emphasis on the human nature of Christ, and others debated that the difference that Nestorius implied between the human nature and the divine nature created a fracture in the singularity of Christ, thus creating two Christ figures</a:t>
            </a:r>
            <a:r>
              <a:rPr lang="en-US" sz="3600" dirty="0" smtClean="0"/>
              <a:t>. </a:t>
            </a:r>
            <a:r>
              <a:rPr lang="en-US" sz="3600" dirty="0"/>
              <a:t>Nestorius himself always insisted that his views were orthodox, though they were deemed heretical at the Council of Ephesus in 431, leading to the Nestorian Schism, when churches supportive of Nestorius and the rest of the Christian Church separated.</a:t>
            </a:r>
          </a:p>
          <a:p>
            <a:pPr algn="just"/>
            <a:endParaRPr lang="tr-TR" dirty="0"/>
          </a:p>
        </p:txBody>
      </p:sp>
      <p:sp>
        <p:nvSpPr>
          <p:cNvPr id="4" name="Slayt Numarası Yer Tutucusu 3"/>
          <p:cNvSpPr>
            <a:spLocks noGrp="1"/>
          </p:cNvSpPr>
          <p:nvPr>
            <p:ph type="sldNum" sz="quarter" idx="12"/>
          </p:nvPr>
        </p:nvSpPr>
        <p:spPr/>
        <p:txBody>
          <a:bodyPr/>
          <a:lstStyle/>
          <a:p>
            <a:pPr algn="just"/>
            <a:fld id="{663F5F2A-07F8-924E-B40A-1548314B1682}" type="slidenum">
              <a:rPr lang="en-US" smtClean="0"/>
              <a:pPr algn="just"/>
              <a:t>8</a:t>
            </a:fld>
            <a:endParaRPr lang="en-US" dirty="0"/>
          </a:p>
        </p:txBody>
      </p:sp>
    </p:spTree>
    <p:extLst>
      <p:ext uri="{BB962C8B-B14F-4D97-AF65-F5344CB8AC3E}">
        <p14:creationId xmlns:p14="http://schemas.microsoft.com/office/powerpoint/2010/main" val="2266258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Rectangle 57"/>
          <p:cNvSpPr/>
          <p:nvPr/>
        </p:nvSpPr>
        <p:spPr>
          <a:xfrm>
            <a:off x="-112054" y="-112064"/>
            <a:ext cx="9375110" cy="952533"/>
          </a:xfrm>
          <a:prstGeom prst="rect">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2962A2"/>
              </a:solidFill>
            </a:endParaRPr>
          </a:p>
        </p:txBody>
      </p:sp>
      <p:sp>
        <p:nvSpPr>
          <p:cNvPr id="3" name="TextBox 2"/>
          <p:cNvSpPr txBox="1"/>
          <p:nvPr/>
        </p:nvSpPr>
        <p:spPr>
          <a:xfrm>
            <a:off x="280142" y="4485044"/>
            <a:ext cx="2635270" cy="369332"/>
          </a:xfrm>
          <a:prstGeom prst="rect">
            <a:avLst/>
          </a:prstGeom>
          <a:noFill/>
        </p:spPr>
        <p:txBody>
          <a:bodyPr wrap="square" rtlCol="0">
            <a:spAutoFit/>
          </a:bodyPr>
          <a:lstStyle/>
          <a:p>
            <a:r>
              <a:rPr lang="en-US" dirty="0" smtClean="0">
                <a:solidFill>
                  <a:srgbClr val="7F7F7F"/>
                </a:solidFill>
              </a:rPr>
              <a:t>Saint Cyril </a:t>
            </a:r>
            <a:endParaRPr lang="en-US" dirty="0">
              <a:solidFill>
                <a:srgbClr val="7F7F7F"/>
              </a:solidFill>
            </a:endParaRPr>
          </a:p>
        </p:txBody>
      </p:sp>
      <p:sp>
        <p:nvSpPr>
          <p:cNvPr id="2" name="TextBox 1"/>
          <p:cNvSpPr txBox="1"/>
          <p:nvPr/>
        </p:nvSpPr>
        <p:spPr>
          <a:xfrm>
            <a:off x="2983525" y="1006171"/>
            <a:ext cx="5925533" cy="3477875"/>
          </a:xfrm>
          <a:prstGeom prst="rect">
            <a:avLst/>
          </a:prstGeom>
          <a:noFill/>
        </p:spPr>
        <p:txBody>
          <a:bodyPr wrap="square" rtlCol="0">
            <a:spAutoFit/>
          </a:bodyPr>
          <a:lstStyle/>
          <a:p>
            <a:pPr marL="285750" indent="-285750">
              <a:buFont typeface="Arial"/>
              <a:buChar char="•"/>
            </a:pPr>
            <a:r>
              <a:rPr lang="en-US" sz="2200" dirty="0" smtClean="0">
                <a:solidFill>
                  <a:schemeClr val="bg1">
                    <a:lumMod val="50000"/>
                  </a:schemeClr>
                </a:solidFill>
              </a:rPr>
              <a:t>The  24 </a:t>
            </a:r>
            <a:r>
              <a:rPr lang="en-US" sz="2200" dirty="0" err="1" smtClean="0">
                <a:solidFill>
                  <a:schemeClr val="bg1">
                    <a:lumMod val="50000"/>
                  </a:schemeClr>
                </a:solidFill>
              </a:rPr>
              <a:t>th</a:t>
            </a:r>
            <a:r>
              <a:rPr lang="en-US" sz="2200" dirty="0" smtClean="0">
                <a:solidFill>
                  <a:schemeClr val="bg1">
                    <a:lumMod val="50000"/>
                  </a:schemeClr>
                </a:solidFill>
              </a:rPr>
              <a:t> Patriarch of Alexandria since 412</a:t>
            </a:r>
            <a:br>
              <a:rPr lang="en-US" sz="2200" dirty="0" smtClean="0">
                <a:solidFill>
                  <a:schemeClr val="bg1">
                    <a:lumMod val="50000"/>
                  </a:schemeClr>
                </a:solidFill>
              </a:rPr>
            </a:br>
            <a:endParaRPr lang="en-US" sz="2200" dirty="0" smtClean="0">
              <a:solidFill>
                <a:schemeClr val="bg1">
                  <a:lumMod val="50000"/>
                </a:schemeClr>
              </a:solidFill>
            </a:endParaRPr>
          </a:p>
          <a:p>
            <a:pPr marL="285750" indent="-285750">
              <a:buFont typeface="Arial"/>
              <a:buChar char="•"/>
            </a:pPr>
            <a:r>
              <a:rPr lang="en-US" sz="2200" dirty="0" smtClean="0">
                <a:solidFill>
                  <a:schemeClr val="bg1">
                    <a:lumMod val="50000"/>
                  </a:schemeClr>
                </a:solidFill>
              </a:rPr>
              <a:t>Strongly refuted Arianism and </a:t>
            </a:r>
            <a:r>
              <a:rPr lang="en-US" sz="2200" dirty="0" err="1" smtClean="0">
                <a:solidFill>
                  <a:schemeClr val="bg1">
                    <a:lumMod val="50000"/>
                  </a:schemeClr>
                </a:solidFill>
              </a:rPr>
              <a:t>Nestorianism</a:t>
            </a:r>
            <a:r>
              <a:rPr lang="en-US" sz="2200" dirty="0" smtClean="0">
                <a:solidFill>
                  <a:schemeClr val="bg1">
                    <a:lumMod val="50000"/>
                  </a:schemeClr>
                </a:solidFill>
              </a:rPr>
              <a:t> </a:t>
            </a:r>
            <a:br>
              <a:rPr lang="en-US" sz="2200" dirty="0" smtClean="0">
                <a:solidFill>
                  <a:schemeClr val="bg1">
                    <a:lumMod val="50000"/>
                  </a:schemeClr>
                </a:solidFill>
              </a:rPr>
            </a:br>
            <a:r>
              <a:rPr lang="en-US" sz="2200" dirty="0" smtClean="0">
                <a:solidFill>
                  <a:schemeClr val="bg1">
                    <a:lumMod val="50000"/>
                  </a:schemeClr>
                </a:solidFill>
              </a:rPr>
              <a:t>in his writings</a:t>
            </a:r>
          </a:p>
          <a:p>
            <a:pPr marL="285750" indent="-285750">
              <a:buFont typeface="Arial"/>
              <a:buChar char="•"/>
            </a:pPr>
            <a:endParaRPr lang="en-US" sz="2200" dirty="0" smtClean="0">
              <a:solidFill>
                <a:schemeClr val="bg1">
                  <a:lumMod val="50000"/>
                </a:schemeClr>
              </a:solidFill>
            </a:endParaRPr>
          </a:p>
          <a:p>
            <a:pPr marL="285750" indent="-285750">
              <a:buFont typeface="Arial"/>
              <a:buChar char="•"/>
            </a:pPr>
            <a:endParaRPr lang="en-US" sz="2200" dirty="0" smtClean="0">
              <a:solidFill>
                <a:schemeClr val="bg1">
                  <a:lumMod val="50000"/>
                </a:schemeClr>
              </a:solidFill>
            </a:endParaRPr>
          </a:p>
          <a:p>
            <a:pPr marL="285750" indent="-285750">
              <a:buFont typeface="Arial"/>
              <a:buChar char="•"/>
            </a:pPr>
            <a:r>
              <a:rPr lang="en-US" sz="2200" dirty="0" smtClean="0">
                <a:solidFill>
                  <a:schemeClr val="bg1">
                    <a:lumMod val="50000"/>
                  </a:schemeClr>
                </a:solidFill>
              </a:rPr>
              <a:t>Major writings also include a defense of Christianity against pagan attacks. </a:t>
            </a:r>
            <a:endParaRPr lang="en-US" sz="2200" dirty="0">
              <a:solidFill>
                <a:schemeClr val="bg1">
                  <a:lumMod val="50000"/>
                </a:schemeClr>
              </a:solidFill>
            </a:endParaRPr>
          </a:p>
          <a:p>
            <a:pPr marL="285750" indent="-285750">
              <a:buFont typeface="Arial"/>
              <a:buChar char="•"/>
            </a:pPr>
            <a:endParaRPr lang="en-US" sz="2200" dirty="0" smtClean="0">
              <a:solidFill>
                <a:schemeClr val="bg1">
                  <a:lumMod val="50000"/>
                </a:schemeClr>
              </a:solidFill>
            </a:endParaRPr>
          </a:p>
          <a:p>
            <a:endParaRPr lang="en-US" sz="2200" dirty="0"/>
          </a:p>
        </p:txBody>
      </p:sp>
      <p:sp>
        <p:nvSpPr>
          <p:cNvPr id="8" name="Rectangle 7"/>
          <p:cNvSpPr/>
          <p:nvPr/>
        </p:nvSpPr>
        <p:spPr>
          <a:xfrm>
            <a:off x="417693" y="227130"/>
            <a:ext cx="8460009" cy="461665"/>
          </a:xfrm>
          <a:prstGeom prst="rect">
            <a:avLst/>
          </a:prstGeom>
        </p:spPr>
        <p:txBody>
          <a:bodyPr wrap="square">
            <a:spAutoFit/>
          </a:bodyPr>
          <a:lstStyle/>
          <a:p>
            <a:pPr algn="r"/>
            <a:r>
              <a:rPr lang="en-US" sz="2400" dirty="0" smtClean="0">
                <a:solidFill>
                  <a:schemeClr val="accent3">
                    <a:lumMod val="40000"/>
                    <a:lumOff val="60000"/>
                  </a:schemeClr>
                </a:solidFill>
                <a:latin typeface="Century Gothic"/>
                <a:cs typeface="Century Gothic"/>
              </a:rPr>
              <a:t>COUNCIL OF EPHESUS: KEY FIGURE</a:t>
            </a:r>
            <a:endParaRPr lang="en-US" sz="2400" dirty="0">
              <a:solidFill>
                <a:schemeClr val="accent3">
                  <a:lumMod val="40000"/>
                  <a:lumOff val="60000"/>
                </a:schemeClr>
              </a:solidFill>
              <a:latin typeface="Century Gothic"/>
              <a:cs typeface="Century Gothic"/>
            </a:endParaRPr>
          </a:p>
        </p:txBody>
      </p:sp>
      <p:pic>
        <p:nvPicPr>
          <p:cNvPr id="4" name="Picture 3" descr="Icon_St._Cyril_of_Alexandria.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0142" y="1285752"/>
            <a:ext cx="2273103" cy="3026223"/>
          </a:xfrm>
          <a:prstGeom prst="rect">
            <a:avLst/>
          </a:prstGeom>
        </p:spPr>
      </p:pic>
    </p:spTree>
    <p:extLst>
      <p:ext uri="{BB962C8B-B14F-4D97-AF65-F5344CB8AC3E}">
        <p14:creationId xmlns:p14="http://schemas.microsoft.com/office/powerpoint/2010/main" val="37721024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odex">
      <a:dk1>
        <a:sysClr val="windowText" lastClr="000000"/>
      </a:dk1>
      <a:lt1>
        <a:sysClr val="window" lastClr="FFFFFF"/>
      </a:lt1>
      <a:dk2>
        <a:srgbClr val="59564B"/>
      </a:dk2>
      <a:lt2>
        <a:srgbClr val="DFDAC7"/>
      </a:lt2>
      <a:accent1>
        <a:srgbClr val="990000"/>
      </a:accent1>
      <a:accent2>
        <a:srgbClr val="EFAB16"/>
      </a:accent2>
      <a:accent3>
        <a:srgbClr val="78AC35"/>
      </a:accent3>
      <a:accent4>
        <a:srgbClr val="35ACA2"/>
      </a:accent4>
      <a:accent5>
        <a:srgbClr val="4083CF"/>
      </a:accent5>
      <a:accent6>
        <a:srgbClr val="0D335E"/>
      </a:accent6>
      <a:hlink>
        <a:srgbClr val="EF8E1C"/>
      </a:hlink>
      <a:folHlink>
        <a:srgbClr val="FEC60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4441</TotalTime>
  <Words>2122</Words>
  <Application>Microsoft Office PowerPoint</Application>
  <PresentationFormat>Ekran Gösterisi (4:3)</PresentationFormat>
  <Paragraphs>134</Paragraphs>
  <Slides>19</Slides>
  <Notes>8</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19</vt:i4>
      </vt:variant>
    </vt:vector>
  </HeadingPairs>
  <TitlesOfParts>
    <vt:vector size="24" baseType="lpstr">
      <vt:lpstr>Arial</vt:lpstr>
      <vt:lpstr>Calibri</vt:lpstr>
      <vt:lpstr>Century Gothic</vt:lpstr>
      <vt:lpstr>Wingdings</vt:lpstr>
      <vt:lpstr>Office Theme</vt:lpstr>
      <vt:lpstr>PowerPoint Sunusu</vt:lpstr>
      <vt:lpstr>PowerPoint Sunusu</vt:lpstr>
      <vt:lpstr>PowerPoint Sunusu</vt:lpstr>
      <vt:lpstr>PowerPoint Sunusu</vt:lpstr>
      <vt:lpstr>PowerPoint Sunusu</vt:lpstr>
      <vt:lpstr>Nestorianism</vt:lpstr>
      <vt:lpstr>PowerPoint Sunusu</vt:lpstr>
      <vt:lpstr>PowerPoint Sunusu</vt:lpstr>
      <vt:lpstr>PowerPoint Sunusu</vt:lpstr>
      <vt:lpstr>PowerPoint Sunusu</vt:lpstr>
      <vt:lpstr>background</vt:lpstr>
      <vt:lpstr>PowerPoint Sunusu</vt:lpstr>
      <vt:lpstr>PowerPoint Sunusu</vt:lpstr>
      <vt:lpstr>PowerPoint Sunusu</vt:lpstr>
      <vt:lpstr>PowerPoint Sunusu</vt:lpstr>
      <vt:lpstr>PowerPoint Sunusu</vt:lpstr>
      <vt:lpstr>The Syriac Orthodox Church</vt:lpstr>
      <vt:lpstr>PowerPoint Sunusu</vt:lpstr>
      <vt:lpstr>Faith and Doctrine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cemil</cp:lastModifiedBy>
  <cp:revision>378</cp:revision>
  <dcterms:created xsi:type="dcterms:W3CDTF">2011-12-05T03:00:38Z</dcterms:created>
  <dcterms:modified xsi:type="dcterms:W3CDTF">2017-03-07T12:16:14Z</dcterms:modified>
</cp:coreProperties>
</file>