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8288000" cy="10287000"/>
  <p:notesSz cx="6858000" cy="9144000"/>
  <p:embeddedFontLst>
    <p:embeddedFont>
      <p:font typeface="Bryndan Write" panose="020B0604020202020204" charset="0"/>
      <p:regular r:id="rId22"/>
    </p:embeddedFont>
    <p:embeddedFont>
      <p:font typeface="Quicksand" panose="020B0604020202020204" charset="-94"/>
      <p:regular r:id="rId23"/>
    </p:embeddedFont>
    <p:embeddedFont>
      <p:font typeface="Montserrat Medium" panose="020B0604020202020204" charset="-94"/>
      <p:regular r:id="rId24"/>
      <p:italic r:id="rId25"/>
    </p:embeddedFont>
    <p:embeddedFont>
      <p:font typeface="Roboto" panose="020B060402020202020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Montserrat Bold" panose="020B0604020202020204" charset="-94"/>
      <p:regular r:id="rId34"/>
    </p:embeddedFont>
    <p:embeddedFont>
      <p:font typeface="Quicksand Bold" panose="020B0604020202020204" charset="-94"/>
      <p:regular r:id="rId35"/>
    </p:embeddedFont>
    <p:embeddedFont>
      <p:font typeface="Open Sans Extra Bold" panose="020B0604020202020204" charset="0"/>
      <p:regular r:id="rId36"/>
    </p:embeddedFont>
    <p:embeddedFont>
      <p:font typeface="Arial Rounded MT Bold" panose="020F0704030504030204" pitchFamily="3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7.png"/><Relationship Id="rId4" Type="http://schemas.openxmlformats.org/officeDocument/2006/relationships/image" Target="../media/image1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19.png"/><Relationship Id="rId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21.png"/><Relationship Id="rId10" Type="http://schemas.openxmlformats.org/officeDocument/2006/relationships/image" Target="../media/image15.svg"/><Relationship Id="rId4" Type="http://schemas.openxmlformats.org/officeDocument/2006/relationships/image" Target="../media/image34.sv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30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46.sv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7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6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1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2.png"/><Relationship Id="rId5" Type="http://schemas.openxmlformats.org/officeDocument/2006/relationships/image" Target="../media/image71.svg"/><Relationship Id="rId10" Type="http://schemas.openxmlformats.org/officeDocument/2006/relationships/image" Target="../media/image75.sv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5.svg"/><Relationship Id="rId4" Type="http://schemas.openxmlformats.org/officeDocument/2006/relationships/image" Target="../media/image15.png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7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18328" b="-183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54240" y="2389068"/>
            <a:ext cx="13579520" cy="6042886"/>
          </a:xfrm>
          <a:custGeom>
            <a:avLst/>
            <a:gdLst/>
            <a:ahLst/>
            <a:cxnLst/>
            <a:rect l="l" t="t" r="r" b="b"/>
            <a:pathLst>
              <a:path w="13579520" h="6042886">
                <a:moveTo>
                  <a:pt x="0" y="0"/>
                </a:moveTo>
                <a:lnTo>
                  <a:pt x="13579520" y="0"/>
                </a:lnTo>
                <a:lnTo>
                  <a:pt x="13579520" y="6042886"/>
                </a:lnTo>
                <a:lnTo>
                  <a:pt x="0" y="60428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838892">
            <a:off x="2937506" y="2154944"/>
            <a:ext cx="1043254" cy="982556"/>
          </a:xfrm>
          <a:custGeom>
            <a:avLst/>
            <a:gdLst/>
            <a:ahLst/>
            <a:cxnLst/>
            <a:rect l="l" t="t" r="r" b="b"/>
            <a:pathLst>
              <a:path w="1043254" h="982556">
                <a:moveTo>
                  <a:pt x="0" y="0"/>
                </a:moveTo>
                <a:lnTo>
                  <a:pt x="1043255" y="0"/>
                </a:lnTo>
                <a:lnTo>
                  <a:pt x="1043255" y="982556"/>
                </a:lnTo>
                <a:lnTo>
                  <a:pt x="0" y="9825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35176" y="6964460"/>
            <a:ext cx="3671472" cy="901179"/>
          </a:xfrm>
          <a:custGeom>
            <a:avLst/>
            <a:gdLst/>
            <a:ahLst/>
            <a:cxnLst/>
            <a:rect l="l" t="t" r="r" b="b"/>
            <a:pathLst>
              <a:path w="3671472" h="901179">
                <a:moveTo>
                  <a:pt x="0" y="0"/>
                </a:moveTo>
                <a:lnTo>
                  <a:pt x="3671472" y="0"/>
                </a:lnTo>
                <a:lnTo>
                  <a:pt x="3671472" y="901180"/>
                </a:lnTo>
                <a:lnTo>
                  <a:pt x="0" y="9011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04911">
            <a:off x="13370625" y="2371241"/>
            <a:ext cx="1800574" cy="1143364"/>
          </a:xfrm>
          <a:custGeom>
            <a:avLst/>
            <a:gdLst/>
            <a:ahLst/>
            <a:cxnLst/>
            <a:rect l="l" t="t" r="r" b="b"/>
            <a:pathLst>
              <a:path w="1800574" h="1143364">
                <a:moveTo>
                  <a:pt x="0" y="0"/>
                </a:moveTo>
                <a:lnTo>
                  <a:pt x="1800574" y="0"/>
                </a:lnTo>
                <a:lnTo>
                  <a:pt x="1800574" y="1143364"/>
                </a:lnTo>
                <a:lnTo>
                  <a:pt x="0" y="11433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100000">
            <a:off x="2900487" y="6716817"/>
            <a:ext cx="1800574" cy="1143364"/>
          </a:xfrm>
          <a:custGeom>
            <a:avLst/>
            <a:gdLst/>
            <a:ahLst/>
            <a:cxnLst/>
            <a:rect l="l" t="t" r="r" b="b"/>
            <a:pathLst>
              <a:path w="1800574" h="1143364">
                <a:moveTo>
                  <a:pt x="0" y="0"/>
                </a:moveTo>
                <a:lnTo>
                  <a:pt x="1800573" y="0"/>
                </a:lnTo>
                <a:lnTo>
                  <a:pt x="1800573" y="1143365"/>
                </a:lnTo>
                <a:lnTo>
                  <a:pt x="0" y="11433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043118" y="4218634"/>
            <a:ext cx="9855988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0"/>
              </a:lnSpc>
            </a:pPr>
            <a:r>
              <a:rPr lang="en-US" sz="4611" dirty="0">
                <a:solidFill>
                  <a:srgbClr val="000000"/>
                </a:solidFill>
                <a:latin typeface="Quicksand Bold"/>
              </a:rPr>
              <a:t>SERBEST ECZANELERDE YENİ İLAÇ HİZMETİ İÇİN VİDEO İLETİŞİMİNE YÖNELİK TUTUMLAR</a:t>
            </a:r>
            <a:endParaRPr lang="tr-TR" sz="4611" dirty="0">
              <a:solidFill>
                <a:srgbClr val="000000"/>
              </a:solidFill>
              <a:latin typeface="Quicksand Bold"/>
            </a:endParaRPr>
          </a:p>
          <a:p>
            <a:pPr algn="ctr">
              <a:lnSpc>
                <a:spcPts val="4750"/>
              </a:lnSpc>
            </a:pPr>
            <a:endParaRPr lang="tr-TR" sz="4611" dirty="0">
              <a:solidFill>
                <a:srgbClr val="000000"/>
              </a:solidFill>
              <a:latin typeface="Quicksand Bold"/>
            </a:endParaRPr>
          </a:p>
          <a:p>
            <a:pPr algn="ctr">
              <a:lnSpc>
                <a:spcPts val="4750"/>
              </a:lnSpc>
            </a:pPr>
            <a:endParaRPr lang="tr-TR" sz="4611" dirty="0">
              <a:solidFill>
                <a:srgbClr val="000000"/>
              </a:solidFill>
              <a:latin typeface="Quicksand Bold"/>
            </a:endParaRPr>
          </a:p>
          <a:p>
            <a:pPr algn="ctr">
              <a:lnSpc>
                <a:spcPts val="4750"/>
              </a:lnSpc>
            </a:pPr>
            <a:endParaRPr lang="tr-TR" sz="4611" dirty="0">
              <a:solidFill>
                <a:srgbClr val="000000"/>
              </a:solidFill>
              <a:latin typeface="Quicksand Bold"/>
            </a:endParaRPr>
          </a:p>
          <a:p>
            <a:pPr algn="ctr">
              <a:lnSpc>
                <a:spcPts val="4750"/>
              </a:lnSpc>
            </a:pPr>
            <a:endParaRPr lang="tr-TR" sz="4611" dirty="0">
              <a:solidFill>
                <a:srgbClr val="000000"/>
              </a:solidFill>
              <a:latin typeface="Quicksand Bold"/>
            </a:endParaRPr>
          </a:p>
          <a:p>
            <a:pPr algn="ctr">
              <a:lnSpc>
                <a:spcPts val="4750"/>
              </a:lnSpc>
            </a:pPr>
            <a:r>
              <a:rPr lang="tr-TR" sz="2400" dirty="0">
                <a:solidFill>
                  <a:srgbClr val="000000"/>
                </a:solidFill>
                <a:latin typeface="Quicksand Bold"/>
              </a:rPr>
              <a:t>Fatma Zehra UZUH-19030172</a:t>
            </a:r>
            <a:endParaRPr lang="en-US" sz="2400" dirty="0">
              <a:solidFill>
                <a:srgbClr val="000000"/>
              </a:solidFill>
              <a:latin typeface="Quicksand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18328" b="-18328"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4" name="TextBox 4"/>
          <p:cNvSpPr txBox="1"/>
          <p:nvPr/>
        </p:nvSpPr>
        <p:spPr>
          <a:xfrm>
            <a:off x="1745001" y="3726530"/>
            <a:ext cx="7398999" cy="3205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tr-TR" sz="2800" dirty="0">
                <a:solidFill>
                  <a:srgbClr val="000000"/>
                </a:solidFill>
                <a:latin typeface="Montserrat Medium"/>
              </a:rPr>
              <a:t>  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Eczacıların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tamamı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da video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tabanlı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NMS'i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tercih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etti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Eczacılar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, video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tabanlı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NMS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sırasında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daha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profesyonel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göründüklerine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inanıyorlardı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çünkü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,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hastanın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önündeki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bilgisayarda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verilere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bakma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sandalye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bulma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masayı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temizleme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gibi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hastanın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önünde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hazırlık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yapma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gibi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yönleri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ortadan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kaldırıyordu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.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endParaRPr lang="en-US" sz="2000" dirty="0">
              <a:solidFill>
                <a:srgbClr val="000000"/>
              </a:solidFill>
              <a:latin typeface="Montserrat Medium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877129" y="1626115"/>
            <a:ext cx="2365435" cy="954711"/>
            <a:chOff x="0" y="0"/>
            <a:chExt cx="611499" cy="2580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1499" cy="258007"/>
            </a:xfrm>
            <a:custGeom>
              <a:avLst/>
              <a:gdLst/>
              <a:ahLst/>
              <a:cxnLst/>
              <a:rect l="l" t="t" r="r" b="b"/>
              <a:pathLst>
                <a:path w="611499" h="258007">
                  <a:moveTo>
                    <a:pt x="73338" y="0"/>
                  </a:moveTo>
                  <a:lnTo>
                    <a:pt x="538160" y="0"/>
                  </a:lnTo>
                  <a:cubicBezTo>
                    <a:pt x="557611" y="0"/>
                    <a:pt x="576265" y="7727"/>
                    <a:pt x="590018" y="21480"/>
                  </a:cubicBezTo>
                  <a:cubicBezTo>
                    <a:pt x="603772" y="35234"/>
                    <a:pt x="611499" y="53888"/>
                    <a:pt x="611499" y="73338"/>
                  </a:cubicBezTo>
                  <a:lnTo>
                    <a:pt x="611499" y="184669"/>
                  </a:lnTo>
                  <a:cubicBezTo>
                    <a:pt x="611499" y="225172"/>
                    <a:pt x="578664" y="258007"/>
                    <a:pt x="538160" y="258007"/>
                  </a:cubicBezTo>
                  <a:lnTo>
                    <a:pt x="73338" y="258007"/>
                  </a:lnTo>
                  <a:cubicBezTo>
                    <a:pt x="53888" y="258007"/>
                    <a:pt x="35234" y="250280"/>
                    <a:pt x="21480" y="236527"/>
                  </a:cubicBezTo>
                  <a:cubicBezTo>
                    <a:pt x="7727" y="222773"/>
                    <a:pt x="0" y="204119"/>
                    <a:pt x="0" y="184669"/>
                  </a:cubicBezTo>
                  <a:lnTo>
                    <a:pt x="0" y="73338"/>
                  </a:lnTo>
                  <a:cubicBezTo>
                    <a:pt x="0" y="32835"/>
                    <a:pt x="32835" y="0"/>
                    <a:pt x="73338" y="0"/>
                  </a:cubicBezTo>
                  <a:close/>
                </a:path>
              </a:pathLst>
            </a:custGeom>
            <a:solidFill>
              <a:srgbClr val="FFD961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611499" cy="2389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877130" y="1791664"/>
            <a:ext cx="2441378" cy="661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5"/>
              </a:lnSpc>
            </a:pPr>
            <a:r>
              <a:rPr lang="en-US" sz="4000" dirty="0" err="1">
                <a:solidFill>
                  <a:srgbClr val="000000"/>
                </a:solidFill>
                <a:latin typeface="Bryndan Write"/>
              </a:rPr>
              <a:t>EczacıA</a:t>
            </a:r>
            <a:endParaRPr lang="en-US" sz="4000" dirty="0">
              <a:solidFill>
                <a:srgbClr val="000000"/>
              </a:solidFill>
              <a:latin typeface="Bryndan Write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0953073" y="2944213"/>
            <a:ext cx="5218978" cy="1893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  <a:spcBef>
                <a:spcPct val="0"/>
              </a:spcBef>
            </a:pPr>
            <a:r>
              <a:rPr lang="tr-TR" sz="2400" dirty="0">
                <a:solidFill>
                  <a:srgbClr val="000000"/>
                </a:solidFill>
                <a:latin typeface="Montserrat Medium"/>
              </a:rPr>
              <a:t>‘’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İster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fiziksel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ister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online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olsun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, hasta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ilaç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hakkında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aynı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derecede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bilgi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sahibi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oluyor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Sadece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internette daha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az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zaman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alıyor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çünkü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havadan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sudan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konuşulmuyor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.</a:t>
            </a:r>
            <a:r>
              <a:rPr lang="tr-TR" sz="2400" dirty="0">
                <a:solidFill>
                  <a:srgbClr val="000000"/>
                </a:solidFill>
                <a:latin typeface="Montserrat Medium"/>
              </a:rPr>
              <a:t>’’</a:t>
            </a:r>
          </a:p>
          <a:p>
            <a:pPr>
              <a:lnSpc>
                <a:spcPts val="2100"/>
              </a:lnSpc>
              <a:spcBef>
                <a:spcPct val="0"/>
              </a:spcBef>
            </a:pPr>
            <a:endParaRPr lang="en-US" sz="2400" dirty="0">
              <a:solidFill>
                <a:srgbClr val="000000"/>
              </a:solidFill>
              <a:latin typeface="Montserrat Medium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990916" y="5280457"/>
            <a:ext cx="2533546" cy="1068968"/>
            <a:chOff x="0" y="0"/>
            <a:chExt cx="611499" cy="2580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1499" cy="258007"/>
            </a:xfrm>
            <a:custGeom>
              <a:avLst/>
              <a:gdLst/>
              <a:ahLst/>
              <a:cxnLst/>
              <a:rect l="l" t="t" r="r" b="b"/>
              <a:pathLst>
                <a:path w="611499" h="258007">
                  <a:moveTo>
                    <a:pt x="73338" y="0"/>
                  </a:moveTo>
                  <a:lnTo>
                    <a:pt x="538160" y="0"/>
                  </a:lnTo>
                  <a:cubicBezTo>
                    <a:pt x="557611" y="0"/>
                    <a:pt x="576265" y="7727"/>
                    <a:pt x="590018" y="21480"/>
                  </a:cubicBezTo>
                  <a:cubicBezTo>
                    <a:pt x="603772" y="35234"/>
                    <a:pt x="611499" y="53888"/>
                    <a:pt x="611499" y="73338"/>
                  </a:cubicBezTo>
                  <a:lnTo>
                    <a:pt x="611499" y="184669"/>
                  </a:lnTo>
                  <a:cubicBezTo>
                    <a:pt x="611499" y="225172"/>
                    <a:pt x="578664" y="258007"/>
                    <a:pt x="538160" y="258007"/>
                  </a:cubicBezTo>
                  <a:lnTo>
                    <a:pt x="73338" y="258007"/>
                  </a:lnTo>
                  <a:cubicBezTo>
                    <a:pt x="53888" y="258007"/>
                    <a:pt x="35234" y="250280"/>
                    <a:pt x="21480" y="236527"/>
                  </a:cubicBezTo>
                  <a:cubicBezTo>
                    <a:pt x="7727" y="222773"/>
                    <a:pt x="0" y="204119"/>
                    <a:pt x="0" y="184669"/>
                  </a:cubicBezTo>
                  <a:lnTo>
                    <a:pt x="0" y="73338"/>
                  </a:lnTo>
                  <a:cubicBezTo>
                    <a:pt x="0" y="32835"/>
                    <a:pt x="32835" y="0"/>
                    <a:pt x="73338" y="0"/>
                  </a:cubicBezTo>
                  <a:close/>
                </a:path>
              </a:pathLst>
            </a:custGeom>
            <a:solidFill>
              <a:srgbClr val="FFD961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19050"/>
              <a:ext cx="611499" cy="2389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924498" y="5357710"/>
            <a:ext cx="2911393" cy="661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5"/>
              </a:lnSpc>
            </a:pPr>
            <a:r>
              <a:rPr lang="en-US" sz="4000" dirty="0" err="1">
                <a:solidFill>
                  <a:srgbClr val="000000"/>
                </a:solidFill>
                <a:latin typeface="Bryndan Write"/>
              </a:rPr>
              <a:t>Eczacı</a:t>
            </a:r>
            <a:r>
              <a:rPr lang="en-US" sz="4000" dirty="0">
                <a:solidFill>
                  <a:srgbClr val="000000"/>
                </a:solidFill>
                <a:latin typeface="Bryndan Write"/>
              </a:rPr>
              <a:t> C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990916" y="6895782"/>
            <a:ext cx="5218978" cy="186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dirty="0">
                <a:solidFill>
                  <a:srgbClr val="000000"/>
                </a:solidFill>
                <a:latin typeface="Montserrat Medium"/>
              </a:rPr>
              <a:t>‘’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Yüz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yüze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yapmaktansa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bilgisayar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başında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yapmak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daha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iyi,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çünkü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hem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hastaya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bakıp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hem de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internetten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şeyler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araştırabiliyorum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daha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profesyonel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görünüyor</a:t>
            </a:r>
            <a:r>
              <a:rPr lang="en-US" sz="1500" dirty="0">
                <a:solidFill>
                  <a:srgbClr val="000000"/>
                </a:solidFill>
                <a:latin typeface="Montserrat Medium"/>
              </a:rPr>
              <a:t>.</a:t>
            </a:r>
            <a:r>
              <a:rPr lang="tr-TR" sz="1500" dirty="0">
                <a:solidFill>
                  <a:srgbClr val="000000"/>
                </a:solidFill>
                <a:latin typeface="Montserrat Medium"/>
              </a:rPr>
              <a:t>’’</a:t>
            </a:r>
            <a:endParaRPr lang="en-US" sz="1500" dirty="0">
              <a:solidFill>
                <a:srgbClr val="000000"/>
              </a:solidFill>
              <a:latin typeface="Montserrat Medium"/>
            </a:endParaRPr>
          </a:p>
          <a:p>
            <a:pPr>
              <a:lnSpc>
                <a:spcPts val="2100"/>
              </a:lnSpc>
              <a:spcBef>
                <a:spcPct val="0"/>
              </a:spcBef>
            </a:pPr>
            <a:endParaRPr lang="en-US" sz="1500" dirty="0">
              <a:solidFill>
                <a:srgbClr val="000000"/>
              </a:solidFill>
              <a:latin typeface="Montserrat Medium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981774" y="8019186"/>
            <a:ext cx="3532195" cy="3613499"/>
          </a:xfrm>
          <a:custGeom>
            <a:avLst/>
            <a:gdLst/>
            <a:ahLst/>
            <a:cxnLst/>
            <a:rect l="l" t="t" r="r" b="b"/>
            <a:pathLst>
              <a:path w="3532195" h="3613499">
                <a:moveTo>
                  <a:pt x="0" y="0"/>
                </a:moveTo>
                <a:lnTo>
                  <a:pt x="3532195" y="0"/>
                </a:lnTo>
                <a:lnTo>
                  <a:pt x="3532195" y="3613499"/>
                </a:lnTo>
                <a:lnTo>
                  <a:pt x="0" y="361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682523" flipH="1">
            <a:off x="6978045" y="1650486"/>
            <a:ext cx="2471106" cy="1410777"/>
          </a:xfrm>
          <a:custGeom>
            <a:avLst/>
            <a:gdLst/>
            <a:ahLst/>
            <a:cxnLst/>
            <a:rect l="l" t="t" r="r" b="b"/>
            <a:pathLst>
              <a:path w="2471106" h="1410777">
                <a:moveTo>
                  <a:pt x="2471106" y="0"/>
                </a:moveTo>
                <a:lnTo>
                  <a:pt x="0" y="0"/>
                </a:lnTo>
                <a:lnTo>
                  <a:pt x="0" y="1410776"/>
                </a:lnTo>
                <a:lnTo>
                  <a:pt x="2471106" y="1410776"/>
                </a:lnTo>
                <a:lnTo>
                  <a:pt x="24711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18328" b="-18328"/>
            </a:stretch>
          </a:blipFill>
        </p:spPr>
      </p:sp>
      <p:sp>
        <p:nvSpPr>
          <p:cNvPr id="3" name="Freeform 3"/>
          <p:cNvSpPr/>
          <p:nvPr/>
        </p:nvSpPr>
        <p:spPr>
          <a:xfrm rot="135782">
            <a:off x="14295353" y="1990731"/>
            <a:ext cx="1307816" cy="1451114"/>
          </a:xfrm>
          <a:custGeom>
            <a:avLst/>
            <a:gdLst/>
            <a:ahLst/>
            <a:cxnLst/>
            <a:rect l="l" t="t" r="r" b="b"/>
            <a:pathLst>
              <a:path w="1307816" h="1451114">
                <a:moveTo>
                  <a:pt x="0" y="0"/>
                </a:moveTo>
                <a:lnTo>
                  <a:pt x="1307817" y="0"/>
                </a:lnTo>
                <a:lnTo>
                  <a:pt x="1307817" y="1451114"/>
                </a:lnTo>
                <a:lnTo>
                  <a:pt x="0" y="1451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324902">
            <a:off x="1201332" y="6963333"/>
            <a:ext cx="2743691" cy="1566398"/>
          </a:xfrm>
          <a:custGeom>
            <a:avLst/>
            <a:gdLst/>
            <a:ahLst/>
            <a:cxnLst/>
            <a:rect l="l" t="t" r="r" b="b"/>
            <a:pathLst>
              <a:path w="2743691" h="1566398">
                <a:moveTo>
                  <a:pt x="0" y="0"/>
                </a:moveTo>
                <a:lnTo>
                  <a:pt x="2743691" y="0"/>
                </a:lnTo>
                <a:lnTo>
                  <a:pt x="2743691" y="1566398"/>
                </a:lnTo>
                <a:lnTo>
                  <a:pt x="0" y="1566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29000" y="3467100"/>
            <a:ext cx="10838213" cy="4968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0"/>
              </a:lnSpc>
            </a:pPr>
            <a:r>
              <a:rPr lang="tr-TR" sz="2400" dirty="0">
                <a:solidFill>
                  <a:srgbClr val="000000"/>
                </a:solidFill>
                <a:latin typeface="Montserrat Medium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Tüm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hastalar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NMS'nin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video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tabanlı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olmasının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görüşmenin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içeriğini</a:t>
            </a:r>
            <a:r>
              <a:rPr lang="tr-TR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etkilemediğini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bildirmiştir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Hiçbir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hasta, NMS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yüz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yüze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olsaydı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farklı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veya daha fazla veya daha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az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soru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soracaklarını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ifade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etmemişlerdir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.</a:t>
            </a:r>
            <a:endParaRPr lang="tr-TR" sz="2400" dirty="0">
              <a:solidFill>
                <a:srgbClr val="000000"/>
              </a:solidFill>
              <a:latin typeface="Montserrat Medium"/>
            </a:endParaRPr>
          </a:p>
          <a:p>
            <a:pPr algn="ctr">
              <a:lnSpc>
                <a:spcPts val="3040"/>
              </a:lnSpc>
            </a:pP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endParaRPr lang="tr-TR" sz="2400" dirty="0">
              <a:solidFill>
                <a:srgbClr val="000000"/>
              </a:solidFill>
              <a:latin typeface="Montserrat Medium"/>
            </a:endParaRPr>
          </a:p>
          <a:p>
            <a:pPr algn="ctr">
              <a:lnSpc>
                <a:spcPts val="3040"/>
              </a:lnSpc>
            </a:pPr>
            <a:r>
              <a:rPr lang="tr-TR" sz="2400" dirty="0">
                <a:solidFill>
                  <a:srgbClr val="000000"/>
                </a:solidFill>
                <a:latin typeface="Montserrat Medium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Eczacılar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, toplam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konsültasyon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süresinin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kısalmasına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rağmen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tıbbi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konularla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ilgili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içeriğin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geleneksel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yüz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yüze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NMS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ile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aynı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olduğunu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bildirmişlerdir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. </a:t>
            </a:r>
            <a:endParaRPr lang="tr-TR" sz="2400" dirty="0">
              <a:solidFill>
                <a:srgbClr val="000000"/>
              </a:solidFill>
              <a:latin typeface="Montserrat Medium"/>
            </a:endParaRPr>
          </a:p>
          <a:p>
            <a:pPr algn="ctr">
              <a:lnSpc>
                <a:spcPts val="3040"/>
              </a:lnSpc>
            </a:pPr>
            <a:r>
              <a:rPr lang="tr-TR" sz="2400" dirty="0">
                <a:solidFill>
                  <a:srgbClr val="000000"/>
                </a:solidFill>
                <a:latin typeface="Montserrat Medium"/>
              </a:rPr>
              <a:t>  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Ayrıca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katılımcının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yaşı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ve video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iletişimine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aşinalık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düzeyi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(Tablo 1), video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tabanlı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NMS'ye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verilen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yanıtı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etkilememiş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görünmektedir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. Bu da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yaşın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video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tabanlı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NMS,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konsültasyonlar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ve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diğer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sağlık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hizmetlerine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engel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teşkil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etmediğini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göstermektedir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.</a:t>
            </a:r>
          </a:p>
          <a:p>
            <a:pPr algn="ctr">
              <a:lnSpc>
                <a:spcPts val="3040"/>
              </a:lnSpc>
            </a:pPr>
            <a:endParaRPr lang="en-US" sz="2400" dirty="0">
              <a:solidFill>
                <a:srgbClr val="000000"/>
              </a:solidFill>
              <a:latin typeface="Montserrat Medium"/>
            </a:endParaRPr>
          </a:p>
          <a:p>
            <a:pPr algn="ctr">
              <a:lnSpc>
                <a:spcPts val="3040"/>
              </a:lnSpc>
            </a:pPr>
            <a:endParaRPr lang="en-US" sz="2000" dirty="0">
              <a:solidFill>
                <a:srgbClr val="000000"/>
              </a:solidFill>
              <a:latin typeface="Montserrat Medium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18328" b="-183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43787" y="6841221"/>
            <a:ext cx="4610356" cy="3738579"/>
          </a:xfrm>
          <a:custGeom>
            <a:avLst/>
            <a:gdLst/>
            <a:ahLst/>
            <a:cxnLst/>
            <a:rect l="l" t="t" r="r" b="b"/>
            <a:pathLst>
              <a:path w="4610356" h="3738579">
                <a:moveTo>
                  <a:pt x="0" y="0"/>
                </a:moveTo>
                <a:lnTo>
                  <a:pt x="4610356" y="0"/>
                </a:lnTo>
                <a:lnTo>
                  <a:pt x="4610356" y="3738579"/>
                </a:lnTo>
                <a:lnTo>
                  <a:pt x="0" y="3738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24798" y="6841221"/>
            <a:ext cx="3385114" cy="3738579"/>
          </a:xfrm>
          <a:custGeom>
            <a:avLst/>
            <a:gdLst/>
            <a:ahLst/>
            <a:cxnLst/>
            <a:rect l="l" t="t" r="r" b="b"/>
            <a:pathLst>
              <a:path w="3385114" h="3738579">
                <a:moveTo>
                  <a:pt x="0" y="0"/>
                </a:moveTo>
                <a:lnTo>
                  <a:pt x="3385113" y="0"/>
                </a:lnTo>
                <a:lnTo>
                  <a:pt x="3385113" y="3738579"/>
                </a:lnTo>
                <a:lnTo>
                  <a:pt x="0" y="37385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33857" y="6998926"/>
            <a:ext cx="5153430" cy="3738579"/>
          </a:xfrm>
          <a:custGeom>
            <a:avLst/>
            <a:gdLst/>
            <a:ahLst/>
            <a:cxnLst/>
            <a:rect l="l" t="t" r="r" b="b"/>
            <a:pathLst>
              <a:path w="5153430" h="3738579">
                <a:moveTo>
                  <a:pt x="0" y="0"/>
                </a:moveTo>
                <a:lnTo>
                  <a:pt x="5153430" y="0"/>
                </a:lnTo>
                <a:lnTo>
                  <a:pt x="5153430" y="3738580"/>
                </a:lnTo>
                <a:lnTo>
                  <a:pt x="0" y="37385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545895" y="-1340081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724894" y="2500630"/>
            <a:ext cx="10838213" cy="3057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0"/>
              </a:lnSpc>
            </a:pPr>
            <a:r>
              <a:rPr lang="tr-TR" sz="2400" dirty="0">
                <a:solidFill>
                  <a:srgbClr val="000000"/>
                </a:solidFill>
                <a:latin typeface="Montserrat Medium"/>
              </a:rPr>
              <a:t>   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NMS'nin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görüntülü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iletişim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yoluyla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sunulması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olasılığı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eczacılık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hizmetlerinin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eczane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dışındaki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hastalara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örneğin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evlerinde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veya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bakım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evlerinde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hastalara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ulaştırılması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fırsatını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yaratmaktadır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. Bu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coğrafi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engelleri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ortadan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kaldırabilir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eczacılık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hizmetlerine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eşit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erişim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sağlayabilir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Ayrıca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üçüncü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tarafın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ekran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paylaşımı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yoluyla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eczanede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bulunmada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NMS’ye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katılma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olanağı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sağlar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örneğin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akraba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başka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sağlık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uzmanı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veya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göçmen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kişiler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için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tercüman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görüntülü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iletişim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yoluyla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eczacılık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hizmetlerinde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yardımcı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olabilirler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18328" b="-183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73777" y="2421628"/>
            <a:ext cx="11540446" cy="5135498"/>
          </a:xfrm>
          <a:custGeom>
            <a:avLst/>
            <a:gdLst/>
            <a:ahLst/>
            <a:cxnLst/>
            <a:rect l="l" t="t" r="r" b="b"/>
            <a:pathLst>
              <a:path w="11540446" h="5135498">
                <a:moveTo>
                  <a:pt x="0" y="0"/>
                </a:moveTo>
                <a:lnTo>
                  <a:pt x="11540446" y="0"/>
                </a:lnTo>
                <a:lnTo>
                  <a:pt x="11540446" y="5135498"/>
                </a:lnTo>
                <a:lnTo>
                  <a:pt x="0" y="51354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35782">
            <a:off x="14942363" y="1696071"/>
            <a:ext cx="1307816" cy="1451114"/>
          </a:xfrm>
          <a:custGeom>
            <a:avLst/>
            <a:gdLst/>
            <a:ahLst/>
            <a:cxnLst/>
            <a:rect l="l" t="t" r="r" b="b"/>
            <a:pathLst>
              <a:path w="1307816" h="1451114">
                <a:moveTo>
                  <a:pt x="0" y="0"/>
                </a:moveTo>
                <a:lnTo>
                  <a:pt x="1307816" y="0"/>
                </a:lnTo>
                <a:lnTo>
                  <a:pt x="1307816" y="1451114"/>
                </a:lnTo>
                <a:lnTo>
                  <a:pt x="0" y="1451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324902">
            <a:off x="2001932" y="6368623"/>
            <a:ext cx="2743691" cy="1566398"/>
          </a:xfrm>
          <a:custGeom>
            <a:avLst/>
            <a:gdLst/>
            <a:ahLst/>
            <a:cxnLst/>
            <a:rect l="l" t="t" r="r" b="b"/>
            <a:pathLst>
              <a:path w="2743691" h="1566398">
                <a:moveTo>
                  <a:pt x="0" y="0"/>
                </a:moveTo>
                <a:lnTo>
                  <a:pt x="2743691" y="0"/>
                </a:lnTo>
                <a:lnTo>
                  <a:pt x="2743691" y="1566398"/>
                </a:lnTo>
                <a:lnTo>
                  <a:pt x="0" y="15663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724893" y="3695700"/>
            <a:ext cx="10838213" cy="226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40"/>
              </a:lnSpc>
            </a:pP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Eczacılar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tek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kulaklığın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sınırlılığından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ve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gelecekte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yakının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video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tabanlı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NMS’ye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katılabilmesi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için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fazladan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kulaklık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veya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hoparlöre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sahip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olmanın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faydasından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bahsettiler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. Bir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yakının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NMS'ye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katılma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olasılığı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, özellikle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demans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veya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diğer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bilişsel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bozuklukları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olan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ve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genellikle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yakınlarının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bakımına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ihtiyaç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duyan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hastalar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için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gerekli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olaca</a:t>
            </a:r>
            <a:r>
              <a:rPr lang="tr-TR" sz="2000" dirty="0" err="1">
                <a:solidFill>
                  <a:srgbClr val="000000"/>
                </a:solidFill>
                <a:latin typeface="Montserrat Medium"/>
              </a:rPr>
              <a:t>ğını</a:t>
            </a:r>
            <a:r>
              <a:rPr lang="tr-TR" sz="2000" dirty="0">
                <a:solidFill>
                  <a:srgbClr val="000000"/>
                </a:solidFill>
                <a:latin typeface="Montserrat Medium"/>
              </a:rPr>
              <a:t> ileri sürdüler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.</a:t>
            </a:r>
          </a:p>
          <a:p>
            <a:pPr algn="ctr">
              <a:lnSpc>
                <a:spcPts val="3040"/>
              </a:lnSpc>
            </a:pPr>
            <a:endParaRPr lang="en-US" sz="2000" dirty="0">
              <a:solidFill>
                <a:srgbClr val="000000"/>
              </a:solidFill>
              <a:latin typeface="Montserrat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7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6608" y="416100"/>
            <a:ext cx="7782992" cy="26127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6600" dirty="0">
                <a:solidFill>
                  <a:srgbClr val="000000"/>
                </a:solidFill>
                <a:latin typeface="Quicksand Bold"/>
              </a:rPr>
              <a:t>SONUÇ</a:t>
            </a:r>
            <a:r>
              <a:rPr lang="tr-TR" sz="6600" dirty="0">
                <a:solidFill>
                  <a:srgbClr val="000000"/>
                </a:solidFill>
                <a:latin typeface="Quicksand Bold"/>
              </a:rPr>
              <a:t> OLARAK</a:t>
            </a:r>
            <a:r>
              <a:rPr lang="en-US" sz="6600" dirty="0">
                <a:solidFill>
                  <a:srgbClr val="000000"/>
                </a:solidFill>
                <a:latin typeface="Quicksand Bold"/>
              </a:rPr>
              <a:t>:</a:t>
            </a:r>
          </a:p>
          <a:p>
            <a:pPr algn="ctr">
              <a:lnSpc>
                <a:spcPts val="10639"/>
              </a:lnSpc>
            </a:pPr>
            <a:endParaRPr lang="en-US" sz="7599" dirty="0">
              <a:solidFill>
                <a:srgbClr val="000000"/>
              </a:solidFill>
              <a:latin typeface="Quicksand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52400" y="2552700"/>
            <a:ext cx="17983200" cy="5493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tr-TR" sz="3399" dirty="0">
                <a:solidFill>
                  <a:srgbClr val="000000"/>
                </a:solidFill>
                <a:latin typeface="Montserrat Medium"/>
              </a:rPr>
              <a:t>          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Tüm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katılımcılar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;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hastalar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eczacılar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ve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sevk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eden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personel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video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tabanlı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NMS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hakkında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genel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olarak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olumlu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görüş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bildirmişlerdir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.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Hastalar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eczacılara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yönelttikleri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soruların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yüz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yüze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yapılmasıyla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aynı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olduğunu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bildirmişlerdir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.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Eczacılar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videoda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daha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profesyonel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göründüklerini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ve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tıbbi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olmayan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konuşmaların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yüz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yüze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NMS’ye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kıyasla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azaldığını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hissetmişlerdir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.</a:t>
            </a:r>
          </a:p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Yüz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yüze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NMS’ye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kıyasla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video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tabanlı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NMS’de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danışma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süresi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azalmıştır,ancak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bu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durum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NMS’nin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tıbbi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içeriğini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etkil</a:t>
            </a:r>
            <a:r>
              <a:rPr lang="tr-TR" sz="3399" dirty="0">
                <a:solidFill>
                  <a:srgbClr val="000000"/>
                </a:solidFill>
                <a:latin typeface="Montserrat Medium"/>
              </a:rPr>
              <a:t>e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memiştir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;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bu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da video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tabanlı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NMS’nin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sağlıkla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ilgili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içerikten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ödün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vermeden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mümkün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 olduğunu </a:t>
            </a:r>
            <a:r>
              <a:rPr lang="en-US" sz="3399" dirty="0" err="1">
                <a:solidFill>
                  <a:srgbClr val="000000"/>
                </a:solidFill>
                <a:latin typeface="Montserrat Medium"/>
              </a:rPr>
              <a:t>göstermektedir</a:t>
            </a:r>
            <a:r>
              <a:rPr lang="en-US" sz="3399" dirty="0">
                <a:solidFill>
                  <a:srgbClr val="000000"/>
                </a:solidFill>
                <a:latin typeface="Montserrat Medium"/>
              </a:rPr>
              <a:t>.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000000"/>
              </a:solidFill>
              <a:latin typeface="Montserrat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3508" y="2986456"/>
            <a:ext cx="19110882" cy="12543688"/>
          </a:xfrm>
          <a:custGeom>
            <a:avLst/>
            <a:gdLst/>
            <a:ahLst/>
            <a:cxnLst/>
            <a:rect l="l" t="t" r="r" b="b"/>
            <a:pathLst>
              <a:path w="19110882" h="12543688">
                <a:moveTo>
                  <a:pt x="0" y="0"/>
                </a:moveTo>
                <a:lnTo>
                  <a:pt x="19110882" y="0"/>
                </a:lnTo>
                <a:lnTo>
                  <a:pt x="19110882" y="12543688"/>
                </a:lnTo>
                <a:lnTo>
                  <a:pt x="0" y="12543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82622" y="2741669"/>
            <a:ext cx="6718623" cy="4114800"/>
          </a:xfrm>
          <a:custGeom>
            <a:avLst/>
            <a:gdLst/>
            <a:ahLst/>
            <a:cxnLst/>
            <a:rect l="l" t="t" r="r" b="b"/>
            <a:pathLst>
              <a:path w="6718623" h="4114800">
                <a:moveTo>
                  <a:pt x="0" y="0"/>
                </a:moveTo>
                <a:lnTo>
                  <a:pt x="6718622" y="0"/>
                </a:lnTo>
                <a:lnTo>
                  <a:pt x="671862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45578" y="2401725"/>
            <a:ext cx="2263211" cy="2741775"/>
          </a:xfrm>
          <a:custGeom>
            <a:avLst/>
            <a:gdLst/>
            <a:ahLst/>
            <a:cxnLst/>
            <a:rect l="l" t="t" r="r" b="b"/>
            <a:pathLst>
              <a:path w="2263211" h="2741775">
                <a:moveTo>
                  <a:pt x="0" y="0"/>
                </a:moveTo>
                <a:lnTo>
                  <a:pt x="2263211" y="0"/>
                </a:lnTo>
                <a:lnTo>
                  <a:pt x="2263211" y="2741775"/>
                </a:lnTo>
                <a:lnTo>
                  <a:pt x="0" y="2741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272473" y="5143500"/>
            <a:ext cx="1864579" cy="2589694"/>
          </a:xfrm>
          <a:custGeom>
            <a:avLst/>
            <a:gdLst/>
            <a:ahLst/>
            <a:cxnLst/>
            <a:rect l="l" t="t" r="r" b="b"/>
            <a:pathLst>
              <a:path w="1864579" h="2589694">
                <a:moveTo>
                  <a:pt x="0" y="0"/>
                </a:moveTo>
                <a:lnTo>
                  <a:pt x="1864580" y="0"/>
                </a:lnTo>
                <a:lnTo>
                  <a:pt x="1864580" y="2589694"/>
                </a:lnTo>
                <a:lnTo>
                  <a:pt x="0" y="2589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04763" y="6856469"/>
            <a:ext cx="7990040" cy="7200900"/>
          </a:xfrm>
          <a:custGeom>
            <a:avLst/>
            <a:gdLst/>
            <a:ahLst/>
            <a:cxnLst/>
            <a:rect l="l" t="t" r="r" b="b"/>
            <a:pathLst>
              <a:path w="7990040" h="7200900">
                <a:moveTo>
                  <a:pt x="0" y="0"/>
                </a:moveTo>
                <a:lnTo>
                  <a:pt x="7990040" y="0"/>
                </a:lnTo>
                <a:lnTo>
                  <a:pt x="7990040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532578" y="-888991"/>
            <a:ext cx="7315200" cy="2469762"/>
          </a:xfrm>
          <a:custGeom>
            <a:avLst/>
            <a:gdLst/>
            <a:ahLst/>
            <a:cxnLst/>
            <a:rect l="l" t="t" r="r" b="b"/>
            <a:pathLst>
              <a:path w="7315200" h="2469762">
                <a:moveTo>
                  <a:pt x="0" y="0"/>
                </a:moveTo>
                <a:lnTo>
                  <a:pt x="7315200" y="0"/>
                </a:lnTo>
                <a:lnTo>
                  <a:pt x="7315200" y="2469762"/>
                </a:lnTo>
                <a:lnTo>
                  <a:pt x="0" y="246976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86028" y="345890"/>
            <a:ext cx="2687386" cy="2335582"/>
          </a:xfrm>
          <a:custGeom>
            <a:avLst/>
            <a:gdLst/>
            <a:ahLst/>
            <a:cxnLst/>
            <a:rect l="l" t="t" r="r" b="b"/>
            <a:pathLst>
              <a:path w="2687386" h="2335582">
                <a:moveTo>
                  <a:pt x="0" y="0"/>
                </a:moveTo>
                <a:lnTo>
                  <a:pt x="2687386" y="0"/>
                </a:lnTo>
                <a:lnTo>
                  <a:pt x="2687386" y="2335583"/>
                </a:lnTo>
                <a:lnTo>
                  <a:pt x="0" y="23355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649485" y="4333576"/>
            <a:ext cx="4989031" cy="101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0"/>
              </a:lnSpc>
            </a:pPr>
            <a:r>
              <a:rPr lang="en-US" sz="7755" b="1" dirty="0">
                <a:solidFill>
                  <a:srgbClr val="000000"/>
                </a:solidFill>
                <a:latin typeface="Arial Rounded MT Bold" panose="020F0704030504030204" pitchFamily="34" charset="0"/>
              </a:rPr>
              <a:t>SORULAR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726247"/>
            <a:ext cx="16230600" cy="7532053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274726" cy="2050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04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Video 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temelli</a:t>
              </a: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NMS</a:t>
              </a:r>
              <a:r>
                <a:rPr lang="tr-TR" sz="3600" dirty="0">
                  <a:solidFill>
                    <a:srgbClr val="FFFFFF"/>
                  </a:solidFill>
                  <a:latin typeface="Open Sans Extra Bold"/>
                </a:rPr>
                <a:t>(Yeni İlaç Hizmeti)</a:t>
              </a: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’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nin</a:t>
              </a: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sağladığı</a:t>
              </a: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avantajlar</a:t>
              </a: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arasında</a:t>
              </a: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sayılamaz</a:t>
              </a: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?</a:t>
              </a:r>
            </a:p>
            <a:p>
              <a:pPr>
                <a:lnSpc>
                  <a:spcPts val="504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                        A)Uygun 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maliyetli</a:t>
              </a:r>
              <a:endParaRPr lang="en-US" sz="3600" dirty="0">
                <a:solidFill>
                  <a:srgbClr val="FFFFFF"/>
                </a:solidFill>
                <a:latin typeface="Open Sans Extra Bold"/>
              </a:endParaRPr>
            </a:p>
            <a:p>
              <a:pPr>
                <a:lnSpc>
                  <a:spcPts val="504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                        B)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Erişimi</a:t>
              </a: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kolay</a:t>
              </a:r>
              <a:endParaRPr lang="en-US" sz="3600" dirty="0">
                <a:solidFill>
                  <a:srgbClr val="FFFFFF"/>
                </a:solidFill>
                <a:latin typeface="Open Sans Extra Bold"/>
              </a:endParaRPr>
            </a:p>
            <a:p>
              <a:pPr>
                <a:lnSpc>
                  <a:spcPts val="504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                        C)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Hastalar</a:t>
              </a: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için</a:t>
              </a: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tatmin</a:t>
              </a: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edici</a:t>
              </a:r>
              <a:endParaRPr lang="en-US" sz="3600" dirty="0">
                <a:solidFill>
                  <a:srgbClr val="FFFFFF"/>
                </a:solidFill>
                <a:latin typeface="Open Sans Extra Bold"/>
              </a:endParaRPr>
            </a:p>
            <a:p>
              <a:pPr>
                <a:lnSpc>
                  <a:spcPts val="504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                        </a:t>
              </a:r>
              <a:r>
                <a:rPr lang="en-US" sz="3600" dirty="0">
                  <a:solidFill>
                    <a:srgbClr val="EF5148"/>
                  </a:solidFill>
                  <a:latin typeface="Open Sans Extra Bold"/>
                </a:rPr>
                <a:t>D)</a:t>
              </a:r>
              <a:r>
                <a:rPr lang="en-US" sz="3600" dirty="0" err="1">
                  <a:solidFill>
                    <a:srgbClr val="EF5148"/>
                  </a:solidFill>
                  <a:latin typeface="Open Sans Extra Bold"/>
                </a:rPr>
                <a:t>Hastalar</a:t>
              </a:r>
              <a:r>
                <a:rPr lang="en-US" sz="3600" dirty="0">
                  <a:solidFill>
                    <a:srgbClr val="EF5148"/>
                  </a:solidFill>
                  <a:latin typeface="Open Sans Extra Bold"/>
                </a:rPr>
                <a:t> </a:t>
              </a:r>
              <a:r>
                <a:rPr lang="en-US" sz="3600" dirty="0" err="1">
                  <a:solidFill>
                    <a:srgbClr val="EF5148"/>
                  </a:solidFill>
                  <a:latin typeface="Open Sans Extra Bold"/>
                </a:rPr>
                <a:t>için</a:t>
              </a:r>
              <a:r>
                <a:rPr lang="en-US" sz="3600" dirty="0">
                  <a:solidFill>
                    <a:srgbClr val="EF5148"/>
                  </a:solidFill>
                  <a:latin typeface="Open Sans Extra Bold"/>
                </a:rPr>
                <a:t> </a:t>
              </a:r>
              <a:r>
                <a:rPr lang="en-US" sz="3600" dirty="0" err="1">
                  <a:solidFill>
                    <a:srgbClr val="EF5148"/>
                  </a:solidFill>
                  <a:latin typeface="Open Sans Extra Bold"/>
                </a:rPr>
                <a:t>kullanımı</a:t>
              </a:r>
              <a:r>
                <a:rPr lang="en-US" sz="3600" dirty="0">
                  <a:solidFill>
                    <a:srgbClr val="EF5148"/>
                  </a:solidFill>
                  <a:latin typeface="Open Sans Extra Bold"/>
                </a:rPr>
                <a:t> </a:t>
              </a:r>
              <a:r>
                <a:rPr lang="en-US" sz="3600" dirty="0" err="1">
                  <a:solidFill>
                    <a:srgbClr val="EF5148"/>
                  </a:solidFill>
                  <a:latin typeface="Open Sans Extra Bold"/>
                </a:rPr>
                <a:t>zor</a:t>
              </a:r>
              <a:endParaRPr lang="en-US" sz="3600" dirty="0">
                <a:solidFill>
                  <a:srgbClr val="EF5148"/>
                </a:solidFill>
                <a:latin typeface="Open Sans Extra Bold"/>
              </a:endParaRPr>
            </a:p>
            <a:p>
              <a:pPr>
                <a:lnSpc>
                  <a:spcPts val="5040"/>
                </a:lnSpc>
              </a:pP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                        E)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Eczane</a:t>
              </a: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hizmetlerine</a:t>
              </a: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ulaşmada</a:t>
              </a: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eşitlik</a:t>
              </a:r>
              <a:r>
                <a:rPr lang="en-US" sz="3600" dirty="0">
                  <a:solidFill>
                    <a:srgbClr val="FFFFFF"/>
                  </a:solidFill>
                  <a:latin typeface="Open Sans Extra Bold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Open Sans Extra Bold"/>
                </a:rPr>
                <a:t>sağlayıcı</a:t>
              </a:r>
              <a:endParaRPr lang="en-US" sz="3600" dirty="0">
                <a:solidFill>
                  <a:srgbClr val="FFFFFF"/>
                </a:solidFill>
                <a:latin typeface="Open Sans Extra Bold"/>
              </a:endParaRPr>
            </a:p>
            <a:p>
              <a:pPr algn="ctr">
                <a:lnSpc>
                  <a:spcPts val="5040"/>
                </a:lnSpc>
              </a:pPr>
              <a:endParaRPr lang="en-US" sz="3600" dirty="0">
                <a:solidFill>
                  <a:srgbClr val="FFFFFF"/>
                </a:solidFill>
                <a:latin typeface="Open Sans Extra Bold"/>
              </a:endParaRPr>
            </a:p>
            <a:p>
              <a:pPr algn="ctr">
                <a:lnSpc>
                  <a:spcPts val="2659"/>
                </a:lnSpc>
              </a:pPr>
              <a:endParaRPr lang="en-US" sz="3600" dirty="0">
                <a:solidFill>
                  <a:srgbClr val="FFFFFF"/>
                </a:solidFill>
                <a:latin typeface="Open Sans Extra Bold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78359" y="993541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087707" y="548274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00000">
            <a:off x="13519898" y="548274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5260992" y="715126"/>
            <a:ext cx="2625452" cy="2057400"/>
          </a:xfrm>
          <a:custGeom>
            <a:avLst/>
            <a:gdLst/>
            <a:ahLst/>
            <a:cxnLst/>
            <a:rect l="l" t="t" r="r" b="b"/>
            <a:pathLst>
              <a:path w="2625452" h="2057400">
                <a:moveTo>
                  <a:pt x="0" y="0"/>
                </a:moveTo>
                <a:lnTo>
                  <a:pt x="2625452" y="0"/>
                </a:lnTo>
                <a:lnTo>
                  <a:pt x="262545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957002" y="6716739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707800" y="857250"/>
            <a:ext cx="685080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SORU</a:t>
            </a:r>
            <a:r>
              <a:rPr lang="en-US" sz="9200" dirty="0">
                <a:solidFill>
                  <a:srgbClr val="FFFFFF"/>
                </a:solidFill>
                <a:latin typeface="Paytone One Bold"/>
              </a:rPr>
              <a:t> 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726247"/>
            <a:ext cx="16230600" cy="7532053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13372" y="102870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087707" y="548274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00000">
            <a:off x="13519898" y="548274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5260992" y="715126"/>
            <a:ext cx="2625452" cy="2057400"/>
          </a:xfrm>
          <a:custGeom>
            <a:avLst/>
            <a:gdLst/>
            <a:ahLst/>
            <a:cxnLst/>
            <a:rect l="l" t="t" r="r" b="b"/>
            <a:pathLst>
              <a:path w="2625452" h="2057400">
                <a:moveTo>
                  <a:pt x="0" y="0"/>
                </a:moveTo>
                <a:lnTo>
                  <a:pt x="2625452" y="0"/>
                </a:lnTo>
                <a:lnTo>
                  <a:pt x="262545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957002" y="6716739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707800" y="857250"/>
            <a:ext cx="685080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SORU</a:t>
            </a:r>
            <a:r>
              <a:rPr lang="en-US" sz="9200" dirty="0">
                <a:solidFill>
                  <a:srgbClr val="FFFFFF"/>
                </a:solidFill>
                <a:latin typeface="Paytone One Bold"/>
              </a:rPr>
              <a:t> 2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91766" y="2798001"/>
            <a:ext cx="14082870" cy="5464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2"/>
              </a:lnSpc>
            </a:pPr>
            <a:r>
              <a:rPr lang="en-US" sz="3865" dirty="0">
                <a:solidFill>
                  <a:srgbClr val="000000"/>
                </a:solidFill>
                <a:latin typeface="Quicksand Bold"/>
              </a:rPr>
              <a:t>Video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temelli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NMS</a:t>
            </a:r>
            <a:r>
              <a:rPr lang="tr-TR" sz="3865" dirty="0">
                <a:solidFill>
                  <a:srgbClr val="000000"/>
                </a:solidFill>
                <a:latin typeface="Quicksand Bold"/>
              </a:rPr>
              <a:t>(Yeni İlaç Hizmeti)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’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nin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en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çok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avantaj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sağladığı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hasta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gruplarında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biri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değildir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?</a:t>
            </a:r>
          </a:p>
          <a:p>
            <a:pPr algn="ctr">
              <a:lnSpc>
                <a:spcPts val="5412"/>
              </a:lnSpc>
            </a:pPr>
            <a:r>
              <a:rPr lang="en-US" sz="3865" dirty="0">
                <a:solidFill>
                  <a:srgbClr val="000000"/>
                </a:solidFill>
                <a:latin typeface="Quicksand Bold"/>
              </a:rPr>
              <a:t>A)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Yakını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tarafından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bakıma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muhtaç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hastalar</a:t>
            </a:r>
            <a:endParaRPr lang="en-US" sz="3865" dirty="0">
              <a:solidFill>
                <a:srgbClr val="000000"/>
              </a:solidFill>
              <a:latin typeface="Quicksand Bold"/>
            </a:endParaRPr>
          </a:p>
          <a:p>
            <a:pPr>
              <a:lnSpc>
                <a:spcPts val="5412"/>
              </a:lnSpc>
            </a:pPr>
            <a:r>
              <a:rPr lang="en-US" sz="3865" dirty="0">
                <a:solidFill>
                  <a:srgbClr val="000000"/>
                </a:solidFill>
                <a:latin typeface="Quicksand Bold"/>
              </a:rPr>
              <a:t>             B)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Bakımevlerinde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bulunan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hastalar</a:t>
            </a:r>
            <a:endParaRPr lang="en-US" sz="3865" dirty="0">
              <a:solidFill>
                <a:srgbClr val="000000"/>
              </a:solidFill>
              <a:latin typeface="Quicksand Bold"/>
            </a:endParaRPr>
          </a:p>
          <a:p>
            <a:pPr>
              <a:lnSpc>
                <a:spcPts val="5412"/>
              </a:lnSpc>
            </a:pPr>
            <a:r>
              <a:rPr lang="en-US" sz="3865" dirty="0">
                <a:solidFill>
                  <a:srgbClr val="000000"/>
                </a:solidFill>
                <a:latin typeface="Quicksand"/>
              </a:rPr>
              <a:t>             </a:t>
            </a:r>
            <a:r>
              <a:rPr lang="en-US" sz="3865" dirty="0">
                <a:solidFill>
                  <a:srgbClr val="EF5148"/>
                </a:solidFill>
                <a:latin typeface="Quicksand Bold"/>
              </a:rPr>
              <a:t>C)</a:t>
            </a:r>
            <a:r>
              <a:rPr lang="en-US" sz="3865" dirty="0" err="1">
                <a:solidFill>
                  <a:srgbClr val="EF5148"/>
                </a:solidFill>
                <a:latin typeface="Quicksand Bold"/>
              </a:rPr>
              <a:t>Sağlıklı</a:t>
            </a:r>
            <a:r>
              <a:rPr lang="en-US" sz="3865" dirty="0">
                <a:solidFill>
                  <a:srgbClr val="EF5148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EF5148"/>
                </a:solidFill>
                <a:latin typeface="Quicksand Bold"/>
              </a:rPr>
              <a:t>ve</a:t>
            </a:r>
            <a:r>
              <a:rPr lang="en-US" sz="3865" dirty="0">
                <a:solidFill>
                  <a:srgbClr val="EF5148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EF5148"/>
                </a:solidFill>
                <a:latin typeface="Quicksand Bold"/>
              </a:rPr>
              <a:t>genç</a:t>
            </a:r>
            <a:r>
              <a:rPr lang="en-US" sz="3865" dirty="0">
                <a:solidFill>
                  <a:srgbClr val="EF5148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EF5148"/>
                </a:solidFill>
                <a:latin typeface="Quicksand Bold"/>
              </a:rPr>
              <a:t>bireyler</a:t>
            </a:r>
            <a:endParaRPr lang="en-US" sz="3865" dirty="0">
              <a:solidFill>
                <a:srgbClr val="EF5148"/>
              </a:solidFill>
              <a:latin typeface="Quicksand Bold"/>
            </a:endParaRPr>
          </a:p>
          <a:p>
            <a:pPr>
              <a:lnSpc>
                <a:spcPts val="5412"/>
              </a:lnSpc>
            </a:pPr>
            <a:r>
              <a:rPr lang="en-US" sz="3865" dirty="0">
                <a:solidFill>
                  <a:srgbClr val="000000"/>
                </a:solidFill>
                <a:latin typeface="Quicksand"/>
              </a:rPr>
              <a:t>             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D)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Küresel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salgın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zamanı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hastalar</a:t>
            </a:r>
            <a:endParaRPr lang="en-US" sz="3865" dirty="0">
              <a:solidFill>
                <a:srgbClr val="000000"/>
              </a:solidFill>
              <a:latin typeface="Quicksand Bold"/>
            </a:endParaRPr>
          </a:p>
          <a:p>
            <a:pPr>
              <a:lnSpc>
                <a:spcPts val="5412"/>
              </a:lnSpc>
            </a:pPr>
            <a:r>
              <a:rPr lang="en-US" sz="3865" dirty="0">
                <a:solidFill>
                  <a:srgbClr val="000000"/>
                </a:solidFill>
                <a:latin typeface="Quicksand"/>
              </a:rPr>
              <a:t>             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E)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Yaşlı</a:t>
            </a:r>
            <a:r>
              <a:rPr lang="en-US" sz="386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3865" dirty="0" err="1">
                <a:solidFill>
                  <a:srgbClr val="000000"/>
                </a:solidFill>
                <a:latin typeface="Quicksand Bold"/>
              </a:rPr>
              <a:t>hastalar</a:t>
            </a:r>
            <a:endParaRPr lang="en-US" sz="3865" dirty="0">
              <a:solidFill>
                <a:srgbClr val="000000"/>
              </a:solidFill>
              <a:latin typeface="Quicksand Bold"/>
            </a:endParaRPr>
          </a:p>
          <a:p>
            <a:pPr algn="ctr">
              <a:lnSpc>
                <a:spcPts val="5412"/>
              </a:lnSpc>
            </a:pPr>
            <a:endParaRPr lang="en-US" sz="3865" dirty="0">
              <a:solidFill>
                <a:srgbClr val="000000"/>
              </a:solidFill>
              <a:latin typeface="Quicksand Bol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2046" y="1726247"/>
            <a:ext cx="16230600" cy="7532053"/>
            <a:chOff x="0" y="0"/>
            <a:chExt cx="4274726" cy="19837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1983751"/>
            </a:xfrm>
            <a:custGeom>
              <a:avLst/>
              <a:gdLst/>
              <a:ahLst/>
              <a:cxnLst/>
              <a:rect l="l" t="t" r="r" b="b"/>
              <a:pathLst>
                <a:path w="4274726" h="1983751">
                  <a:moveTo>
                    <a:pt x="0" y="0"/>
                  </a:moveTo>
                  <a:lnTo>
                    <a:pt x="4274726" y="0"/>
                  </a:lnTo>
                  <a:lnTo>
                    <a:pt x="4274726" y="1983751"/>
                  </a:lnTo>
                  <a:lnTo>
                    <a:pt x="0" y="1983751"/>
                  </a:lnTo>
                  <a:close/>
                </a:path>
              </a:pathLst>
            </a:custGeom>
            <a:solidFill>
              <a:srgbClr val="DCC3A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0218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13372" y="1028700"/>
            <a:ext cx="8261255" cy="1430253"/>
            <a:chOff x="0" y="0"/>
            <a:chExt cx="2175804" cy="3766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75804" cy="376692"/>
            </a:xfrm>
            <a:custGeom>
              <a:avLst/>
              <a:gdLst/>
              <a:ahLst/>
              <a:cxnLst/>
              <a:rect l="l" t="t" r="r" b="b"/>
              <a:pathLst>
                <a:path w="2175804" h="376692">
                  <a:moveTo>
                    <a:pt x="47794" y="0"/>
                  </a:moveTo>
                  <a:lnTo>
                    <a:pt x="2128010" y="0"/>
                  </a:lnTo>
                  <a:cubicBezTo>
                    <a:pt x="2140686" y="0"/>
                    <a:pt x="2152842" y="5035"/>
                    <a:pt x="2161805" y="13999"/>
                  </a:cubicBezTo>
                  <a:cubicBezTo>
                    <a:pt x="2170768" y="22962"/>
                    <a:pt x="2175804" y="35118"/>
                    <a:pt x="2175804" y="47794"/>
                  </a:cubicBezTo>
                  <a:lnTo>
                    <a:pt x="2175804" y="328898"/>
                  </a:lnTo>
                  <a:cubicBezTo>
                    <a:pt x="2175804" y="341574"/>
                    <a:pt x="2170768" y="353730"/>
                    <a:pt x="2161805" y="362694"/>
                  </a:cubicBezTo>
                  <a:cubicBezTo>
                    <a:pt x="2152842" y="371657"/>
                    <a:pt x="2140686" y="376692"/>
                    <a:pt x="2128010" y="376692"/>
                  </a:cubicBezTo>
                  <a:lnTo>
                    <a:pt x="47794" y="376692"/>
                  </a:lnTo>
                  <a:cubicBezTo>
                    <a:pt x="35118" y="376692"/>
                    <a:pt x="22962" y="371657"/>
                    <a:pt x="13999" y="362694"/>
                  </a:cubicBezTo>
                  <a:cubicBezTo>
                    <a:pt x="5035" y="353730"/>
                    <a:pt x="0" y="341574"/>
                    <a:pt x="0" y="328898"/>
                  </a:cubicBezTo>
                  <a:lnTo>
                    <a:pt x="0" y="47794"/>
                  </a:lnTo>
                  <a:cubicBezTo>
                    <a:pt x="0" y="35118"/>
                    <a:pt x="5035" y="22962"/>
                    <a:pt x="13999" y="13999"/>
                  </a:cubicBezTo>
                  <a:cubicBezTo>
                    <a:pt x="22962" y="5035"/>
                    <a:pt x="35118" y="0"/>
                    <a:pt x="47794" y="0"/>
                  </a:cubicBezTo>
                  <a:close/>
                </a:path>
              </a:pathLst>
            </a:custGeom>
            <a:solidFill>
              <a:srgbClr val="AD554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75804" cy="4147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rot="-5400000">
            <a:off x="-2087707" y="548274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rot="-5400000">
            <a:off x="13519898" y="5482749"/>
            <a:ext cx="6834211" cy="0"/>
          </a:xfrm>
          <a:prstGeom prst="line">
            <a:avLst/>
          </a:prstGeom>
          <a:ln w="19050" cap="flat">
            <a:solidFill>
              <a:srgbClr val="000000"/>
            </a:solidFill>
            <a:prstDash val="lgDash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5260992" y="715126"/>
            <a:ext cx="2625452" cy="2057400"/>
          </a:xfrm>
          <a:custGeom>
            <a:avLst/>
            <a:gdLst/>
            <a:ahLst/>
            <a:cxnLst/>
            <a:rect l="l" t="t" r="r" b="b"/>
            <a:pathLst>
              <a:path w="2625452" h="2057400">
                <a:moveTo>
                  <a:pt x="0" y="0"/>
                </a:moveTo>
                <a:lnTo>
                  <a:pt x="2625452" y="0"/>
                </a:lnTo>
                <a:lnTo>
                  <a:pt x="2625452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957002" y="6716739"/>
            <a:ext cx="1169118" cy="5083122"/>
          </a:xfrm>
          <a:custGeom>
            <a:avLst/>
            <a:gdLst/>
            <a:ahLst/>
            <a:cxnLst/>
            <a:rect l="l" t="t" r="r" b="b"/>
            <a:pathLst>
              <a:path w="1169118" h="5083122">
                <a:moveTo>
                  <a:pt x="0" y="0"/>
                </a:moveTo>
                <a:lnTo>
                  <a:pt x="1169118" y="0"/>
                </a:lnTo>
                <a:lnTo>
                  <a:pt x="1169118" y="5083122"/>
                </a:lnTo>
                <a:lnTo>
                  <a:pt x="0" y="5083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707800" y="857250"/>
            <a:ext cx="6850802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SORU</a:t>
            </a:r>
            <a:r>
              <a:rPr lang="en-US" sz="9200" dirty="0">
                <a:solidFill>
                  <a:srgbClr val="FFFFFF"/>
                </a:solidFill>
                <a:latin typeface="Paytone One Bold"/>
              </a:rPr>
              <a:t> 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71896" y="2679679"/>
            <a:ext cx="14701822" cy="568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0"/>
              </a:lnSpc>
            </a:pP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Görüntülü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eczacılık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hizmetinden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memnun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kalanlar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arasında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aşağıdakilerden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hangisi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yoktur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?</a:t>
            </a:r>
          </a:p>
          <a:p>
            <a:pPr>
              <a:lnSpc>
                <a:spcPts val="5650"/>
              </a:lnSpc>
            </a:pPr>
            <a:r>
              <a:rPr lang="en-US" sz="4035" dirty="0">
                <a:solidFill>
                  <a:srgbClr val="000000"/>
                </a:solidFill>
                <a:latin typeface="Quicksand Bold"/>
              </a:rPr>
              <a:t>                      A)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Eczacılar</a:t>
            </a:r>
            <a:endParaRPr lang="en-US" sz="4035" dirty="0">
              <a:solidFill>
                <a:srgbClr val="000000"/>
              </a:solidFill>
              <a:latin typeface="Quicksand Bold"/>
            </a:endParaRPr>
          </a:p>
          <a:p>
            <a:pPr>
              <a:lnSpc>
                <a:spcPts val="5650"/>
              </a:lnSpc>
            </a:pPr>
            <a:r>
              <a:rPr lang="en-US" sz="4035" dirty="0">
                <a:solidFill>
                  <a:srgbClr val="000000"/>
                </a:solidFill>
                <a:latin typeface="Quicksand"/>
              </a:rPr>
              <a:t>                      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B)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Eczane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teknisyenleri</a:t>
            </a:r>
            <a:endParaRPr lang="en-US" sz="4035" dirty="0">
              <a:solidFill>
                <a:srgbClr val="000000"/>
              </a:solidFill>
              <a:latin typeface="Quicksand Bold"/>
            </a:endParaRPr>
          </a:p>
          <a:p>
            <a:pPr algn="ctr">
              <a:lnSpc>
                <a:spcPts val="5650"/>
              </a:lnSpc>
            </a:pPr>
            <a:r>
              <a:rPr lang="en-US" sz="4035" dirty="0">
                <a:solidFill>
                  <a:srgbClr val="000000"/>
                </a:solidFill>
                <a:latin typeface="Quicksand"/>
              </a:rPr>
              <a:t>     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C)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Uygulamaya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katılan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kadın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hastalar</a:t>
            </a:r>
            <a:endParaRPr lang="en-US" sz="4035" dirty="0">
              <a:solidFill>
                <a:srgbClr val="000000"/>
              </a:solidFill>
              <a:latin typeface="Quicksand Bold"/>
            </a:endParaRPr>
          </a:p>
          <a:p>
            <a:pPr algn="ctr">
              <a:lnSpc>
                <a:spcPts val="5650"/>
              </a:lnSpc>
            </a:pPr>
            <a:r>
              <a:rPr lang="en-US" sz="4035" dirty="0">
                <a:solidFill>
                  <a:srgbClr val="000000"/>
                </a:solidFill>
                <a:latin typeface="Quicksand"/>
              </a:rPr>
              <a:t>      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D)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Uygulamaya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katılan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erkek</a:t>
            </a:r>
            <a:r>
              <a:rPr lang="en-US" sz="4035" dirty="0">
                <a:solidFill>
                  <a:srgbClr val="000000"/>
                </a:solidFill>
                <a:latin typeface="Quicksand Bold"/>
              </a:rPr>
              <a:t> </a:t>
            </a:r>
            <a:r>
              <a:rPr lang="en-US" sz="4035" dirty="0" err="1">
                <a:solidFill>
                  <a:srgbClr val="000000"/>
                </a:solidFill>
                <a:latin typeface="Quicksand Bold"/>
              </a:rPr>
              <a:t>hastalar</a:t>
            </a:r>
            <a:endParaRPr lang="en-US" sz="4035" dirty="0">
              <a:solidFill>
                <a:srgbClr val="000000"/>
              </a:solidFill>
              <a:latin typeface="Quicksand Bold"/>
            </a:endParaRPr>
          </a:p>
          <a:p>
            <a:pPr>
              <a:lnSpc>
                <a:spcPts val="5650"/>
              </a:lnSpc>
            </a:pPr>
            <a:r>
              <a:rPr lang="en-US" sz="4035" dirty="0">
                <a:solidFill>
                  <a:srgbClr val="000000"/>
                </a:solidFill>
                <a:latin typeface="Quicksand Bold"/>
              </a:rPr>
              <a:t>                      </a:t>
            </a:r>
            <a:r>
              <a:rPr lang="en-US" sz="4035" dirty="0">
                <a:solidFill>
                  <a:srgbClr val="EF5148"/>
                </a:solidFill>
                <a:latin typeface="Quicksand Bold"/>
              </a:rPr>
              <a:t>E)</a:t>
            </a:r>
            <a:r>
              <a:rPr lang="en-US" sz="4035" dirty="0" err="1">
                <a:solidFill>
                  <a:srgbClr val="EF5148"/>
                </a:solidFill>
                <a:latin typeface="Quicksand Bold"/>
              </a:rPr>
              <a:t>Eczane</a:t>
            </a:r>
            <a:r>
              <a:rPr lang="en-US" sz="4035" dirty="0">
                <a:solidFill>
                  <a:srgbClr val="EF5148"/>
                </a:solidFill>
                <a:latin typeface="Quicksand Bold"/>
              </a:rPr>
              <a:t> </a:t>
            </a:r>
            <a:r>
              <a:rPr lang="en-US" sz="4035" dirty="0" err="1">
                <a:solidFill>
                  <a:srgbClr val="EF5148"/>
                </a:solidFill>
                <a:latin typeface="Quicksand Bold"/>
              </a:rPr>
              <a:t>muhasebecisi</a:t>
            </a:r>
            <a:endParaRPr lang="en-US" sz="4035" dirty="0">
              <a:solidFill>
                <a:srgbClr val="EF5148"/>
              </a:solidFill>
              <a:latin typeface="Quicksand Bold"/>
            </a:endParaRPr>
          </a:p>
          <a:p>
            <a:pPr algn="ctr">
              <a:lnSpc>
                <a:spcPts val="5650"/>
              </a:lnSpc>
            </a:pPr>
            <a:endParaRPr lang="en-US" sz="4035" dirty="0">
              <a:solidFill>
                <a:srgbClr val="EF5148"/>
              </a:solidFill>
              <a:latin typeface="Quicksand 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80789" y="0"/>
            <a:ext cx="4701724" cy="2222633"/>
          </a:xfrm>
          <a:custGeom>
            <a:avLst/>
            <a:gdLst/>
            <a:ahLst/>
            <a:cxnLst/>
            <a:rect l="l" t="t" r="r" b="b"/>
            <a:pathLst>
              <a:path w="4701724" h="2222633">
                <a:moveTo>
                  <a:pt x="0" y="0"/>
                </a:moveTo>
                <a:lnTo>
                  <a:pt x="4701724" y="0"/>
                </a:lnTo>
                <a:lnTo>
                  <a:pt x="4701724" y="2222633"/>
                </a:lnTo>
                <a:lnTo>
                  <a:pt x="0" y="2222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4423086">
            <a:off x="166746" y="-4626437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80"/>
                </a:lnTo>
                <a:lnTo>
                  <a:pt x="0" y="78577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24406" y="7950069"/>
            <a:ext cx="5614490" cy="4130953"/>
          </a:xfrm>
          <a:custGeom>
            <a:avLst/>
            <a:gdLst/>
            <a:ahLst/>
            <a:cxnLst/>
            <a:rect l="l" t="t" r="r" b="b"/>
            <a:pathLst>
              <a:path w="5614490" h="4130953">
                <a:moveTo>
                  <a:pt x="0" y="0"/>
                </a:moveTo>
                <a:lnTo>
                  <a:pt x="5614490" y="0"/>
                </a:lnTo>
                <a:lnTo>
                  <a:pt x="5614490" y="4130953"/>
                </a:lnTo>
                <a:lnTo>
                  <a:pt x="0" y="4130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897882">
            <a:off x="15681947" y="7636750"/>
            <a:ext cx="3154705" cy="2291105"/>
          </a:xfrm>
          <a:custGeom>
            <a:avLst/>
            <a:gdLst/>
            <a:ahLst/>
            <a:cxnLst/>
            <a:rect l="l" t="t" r="r" b="b"/>
            <a:pathLst>
              <a:path w="3154705" h="2291105">
                <a:moveTo>
                  <a:pt x="0" y="0"/>
                </a:moveTo>
                <a:lnTo>
                  <a:pt x="3154706" y="0"/>
                </a:lnTo>
                <a:lnTo>
                  <a:pt x="3154706" y="2291105"/>
                </a:lnTo>
                <a:lnTo>
                  <a:pt x="0" y="22911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689017" y="6978775"/>
            <a:ext cx="5181796" cy="5106425"/>
          </a:xfrm>
          <a:custGeom>
            <a:avLst/>
            <a:gdLst/>
            <a:ahLst/>
            <a:cxnLst/>
            <a:rect l="l" t="t" r="r" b="b"/>
            <a:pathLst>
              <a:path w="5181796" h="5106425">
                <a:moveTo>
                  <a:pt x="0" y="0"/>
                </a:moveTo>
                <a:lnTo>
                  <a:pt x="5181796" y="0"/>
                </a:lnTo>
                <a:lnTo>
                  <a:pt x="5181796" y="5106424"/>
                </a:lnTo>
                <a:lnTo>
                  <a:pt x="0" y="5106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142349" y="857250"/>
            <a:ext cx="10003302" cy="1498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000000"/>
                </a:solidFill>
                <a:latin typeface="Arial Rounded MT Bold" panose="020F0704030504030204" pitchFamily="34" charset="0"/>
              </a:rPr>
              <a:t>KAYNAKÇA</a:t>
            </a:r>
          </a:p>
        </p:txBody>
      </p:sp>
      <p:sp>
        <p:nvSpPr>
          <p:cNvPr id="8" name="Freeform 8"/>
          <p:cNvSpPr/>
          <p:nvPr/>
        </p:nvSpPr>
        <p:spPr>
          <a:xfrm rot="4423086">
            <a:off x="-24920" y="-4936755"/>
            <a:ext cx="5323671" cy="7857779"/>
          </a:xfrm>
          <a:custGeom>
            <a:avLst/>
            <a:gdLst/>
            <a:ahLst/>
            <a:cxnLst/>
            <a:rect l="l" t="t" r="r" b="b"/>
            <a:pathLst>
              <a:path w="5323671" h="7857779">
                <a:moveTo>
                  <a:pt x="0" y="0"/>
                </a:moveTo>
                <a:lnTo>
                  <a:pt x="5323671" y="0"/>
                </a:lnTo>
                <a:lnTo>
                  <a:pt x="5323671" y="7857779"/>
                </a:lnTo>
                <a:lnTo>
                  <a:pt x="0" y="78577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2021" y="3532234"/>
            <a:ext cx="18195979" cy="2825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4"/>
              </a:lnSpc>
              <a:spcBef>
                <a:spcPct val="0"/>
              </a:spcBef>
            </a:pPr>
            <a:r>
              <a:rPr lang="en-US" sz="4303" spc="150" dirty="0" err="1">
                <a:solidFill>
                  <a:srgbClr val="000000"/>
                </a:solidFill>
                <a:latin typeface="Roboto"/>
              </a:rPr>
              <a:t>Lynnerup</a:t>
            </a:r>
            <a:r>
              <a:rPr lang="en-US" sz="4303" spc="150" dirty="0">
                <a:solidFill>
                  <a:srgbClr val="000000"/>
                </a:solidFill>
                <a:latin typeface="Roboto"/>
              </a:rPr>
              <a:t> C., </a:t>
            </a:r>
            <a:r>
              <a:rPr lang="en-US" sz="4303" spc="150" dirty="0" err="1">
                <a:solidFill>
                  <a:srgbClr val="000000"/>
                </a:solidFill>
                <a:latin typeface="Roboto"/>
              </a:rPr>
              <a:t>Nørreslet</a:t>
            </a:r>
            <a:r>
              <a:rPr lang="en-US" sz="4303" spc="150" dirty="0">
                <a:solidFill>
                  <a:srgbClr val="000000"/>
                </a:solidFill>
                <a:latin typeface="Roboto"/>
              </a:rPr>
              <a:t> M. </a:t>
            </a:r>
            <a:r>
              <a:rPr lang="en-US" sz="4303" spc="150" dirty="0" err="1">
                <a:solidFill>
                  <a:srgbClr val="000000"/>
                </a:solidFill>
                <a:latin typeface="Roboto"/>
              </a:rPr>
              <a:t>ve</a:t>
            </a:r>
            <a:r>
              <a:rPr lang="en-US" sz="4303" spc="15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sz="4303" spc="150" dirty="0" err="1">
                <a:solidFill>
                  <a:srgbClr val="000000"/>
                </a:solidFill>
                <a:latin typeface="Roboto"/>
              </a:rPr>
              <a:t>Graabæk</a:t>
            </a:r>
            <a:r>
              <a:rPr lang="en-US" sz="4303" spc="150" dirty="0">
                <a:solidFill>
                  <a:srgbClr val="000000"/>
                </a:solidFill>
                <a:latin typeface="Roboto"/>
              </a:rPr>
              <a:t> T. (2022). Attitudes towards video communication for New Medicine Service at community pharmacies  a qualitative pilot study. Exploratory Research in Clinical and Social Pharmacy.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0" y="-3333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18328" b="-183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39524" y="-3558974"/>
            <a:ext cx="20767048" cy="5390780"/>
          </a:xfrm>
          <a:custGeom>
            <a:avLst/>
            <a:gdLst/>
            <a:ahLst/>
            <a:cxnLst/>
            <a:rect l="l" t="t" r="r" b="b"/>
            <a:pathLst>
              <a:path w="20767048" h="5390780">
                <a:moveTo>
                  <a:pt x="0" y="0"/>
                </a:moveTo>
                <a:lnTo>
                  <a:pt x="20767048" y="0"/>
                </a:lnTo>
                <a:lnTo>
                  <a:pt x="20767048" y="5390779"/>
                </a:lnTo>
                <a:lnTo>
                  <a:pt x="0" y="5390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629548" y="8455523"/>
            <a:ext cx="20767048" cy="5390780"/>
          </a:xfrm>
          <a:custGeom>
            <a:avLst/>
            <a:gdLst/>
            <a:ahLst/>
            <a:cxnLst/>
            <a:rect l="l" t="t" r="r" b="b"/>
            <a:pathLst>
              <a:path w="20767048" h="5390780">
                <a:moveTo>
                  <a:pt x="0" y="0"/>
                </a:moveTo>
                <a:lnTo>
                  <a:pt x="20767048" y="0"/>
                </a:lnTo>
                <a:lnTo>
                  <a:pt x="20767048" y="5390780"/>
                </a:lnTo>
                <a:lnTo>
                  <a:pt x="0" y="5390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144000" y="2645556"/>
            <a:ext cx="7941440" cy="4995888"/>
          </a:xfrm>
          <a:custGeom>
            <a:avLst/>
            <a:gdLst/>
            <a:ahLst/>
            <a:cxnLst/>
            <a:rect l="l" t="t" r="r" b="b"/>
            <a:pathLst>
              <a:path w="7941440" h="4995888">
                <a:moveTo>
                  <a:pt x="0" y="0"/>
                </a:moveTo>
                <a:lnTo>
                  <a:pt x="7941440" y="0"/>
                </a:lnTo>
                <a:lnTo>
                  <a:pt x="7941440" y="4995888"/>
                </a:lnTo>
                <a:lnTo>
                  <a:pt x="0" y="49958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83339" y="1306262"/>
            <a:ext cx="2229447" cy="1967487"/>
          </a:xfrm>
          <a:custGeom>
            <a:avLst/>
            <a:gdLst/>
            <a:ahLst/>
            <a:cxnLst/>
            <a:rect l="l" t="t" r="r" b="b"/>
            <a:pathLst>
              <a:path w="2229447" h="1967487">
                <a:moveTo>
                  <a:pt x="0" y="0"/>
                </a:moveTo>
                <a:lnTo>
                  <a:pt x="2229447" y="0"/>
                </a:lnTo>
                <a:lnTo>
                  <a:pt x="2229447" y="1967487"/>
                </a:lnTo>
                <a:lnTo>
                  <a:pt x="0" y="19674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306850" y="1982612"/>
            <a:ext cx="6856820" cy="1072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03"/>
              </a:lnSpc>
            </a:pPr>
            <a:endParaRPr lang="en-US" sz="7003" spc="245" dirty="0">
              <a:solidFill>
                <a:srgbClr val="000000"/>
              </a:solidFill>
              <a:latin typeface="Bryndan Writ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79636" y="3842653"/>
            <a:ext cx="7835368" cy="3251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51"/>
              </a:lnSpc>
            </a:pPr>
            <a:r>
              <a:rPr lang="tr-TR" sz="2251" dirty="0">
                <a:solidFill>
                  <a:srgbClr val="000000"/>
                </a:solidFill>
                <a:latin typeface="Montserrat Medium"/>
              </a:rPr>
              <a:t>   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Yeni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İlaç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Hizmeti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(NMS), yeni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tanı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konmuş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kronik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hastalığı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olan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hastaların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tedaviye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uyumunu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art</a:t>
            </a:r>
            <a:r>
              <a:rPr lang="tr-TR" sz="2251" dirty="0">
                <a:solidFill>
                  <a:srgbClr val="000000"/>
                </a:solidFill>
                <a:latin typeface="Montserrat Medium"/>
              </a:rPr>
              <a:t>t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ırabilen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 bir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serbest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eczane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hizmetidir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. </a:t>
            </a:r>
            <a:endParaRPr lang="tr-TR" sz="2251" dirty="0">
              <a:solidFill>
                <a:srgbClr val="000000"/>
              </a:solidFill>
              <a:latin typeface="Montserrat Medium"/>
            </a:endParaRPr>
          </a:p>
          <a:p>
            <a:pPr>
              <a:lnSpc>
                <a:spcPts val="3151"/>
              </a:lnSpc>
            </a:pPr>
            <a:r>
              <a:rPr lang="tr-TR" sz="2251" dirty="0">
                <a:solidFill>
                  <a:srgbClr val="000000"/>
                </a:solidFill>
                <a:latin typeface="Montserrat Medium"/>
              </a:rPr>
              <a:t>   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NMS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eczacı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tarafından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yürütülmelidir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,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bu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da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fiziksel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olarak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eczacının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bulunmadığı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bazı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eczane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birimleri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için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engeldir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.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Görüntülü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iletişimi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bu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engeli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aşmanın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yolu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251" dirty="0" err="1">
                <a:solidFill>
                  <a:srgbClr val="000000"/>
                </a:solidFill>
                <a:latin typeface="Montserrat Medium"/>
              </a:rPr>
              <a:t>olabilir</a:t>
            </a:r>
            <a:r>
              <a:rPr lang="en-US" sz="2251" dirty="0">
                <a:solidFill>
                  <a:srgbClr val="000000"/>
                </a:solidFill>
                <a:latin typeface="Montserrat Medium"/>
              </a:rPr>
              <a:t>.</a:t>
            </a:r>
          </a:p>
          <a:p>
            <a:pPr>
              <a:lnSpc>
                <a:spcPts val="3151"/>
              </a:lnSpc>
              <a:spcBef>
                <a:spcPct val="0"/>
              </a:spcBef>
            </a:pPr>
            <a:endParaRPr lang="en-US" sz="2251" dirty="0">
              <a:solidFill>
                <a:srgbClr val="000000"/>
              </a:solidFill>
              <a:latin typeface="Montserrat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16319" y="0"/>
            <a:ext cx="10602160" cy="10602160"/>
          </a:xfrm>
          <a:custGeom>
            <a:avLst/>
            <a:gdLst/>
            <a:ahLst/>
            <a:cxnLst/>
            <a:rect l="l" t="t" r="r" b="b"/>
            <a:pathLst>
              <a:path w="10602160" h="10602160">
                <a:moveTo>
                  <a:pt x="0" y="0"/>
                </a:moveTo>
                <a:lnTo>
                  <a:pt x="10602159" y="0"/>
                </a:lnTo>
                <a:lnTo>
                  <a:pt x="10602159" y="10602160"/>
                </a:lnTo>
                <a:lnTo>
                  <a:pt x="0" y="1060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86400" y="3400454"/>
            <a:ext cx="7315200" cy="2739875"/>
          </a:xfrm>
          <a:custGeom>
            <a:avLst/>
            <a:gdLst/>
            <a:ahLst/>
            <a:cxnLst/>
            <a:rect l="l" t="t" r="r" b="b"/>
            <a:pathLst>
              <a:path w="7315200" h="2739875">
                <a:moveTo>
                  <a:pt x="0" y="0"/>
                </a:moveTo>
                <a:lnTo>
                  <a:pt x="7315200" y="0"/>
                </a:lnTo>
                <a:lnTo>
                  <a:pt x="7315200" y="2739875"/>
                </a:lnTo>
                <a:lnTo>
                  <a:pt x="0" y="2739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475691">
            <a:off x="12020804" y="4829449"/>
            <a:ext cx="1932233" cy="1939285"/>
          </a:xfrm>
          <a:custGeom>
            <a:avLst/>
            <a:gdLst/>
            <a:ahLst/>
            <a:cxnLst/>
            <a:rect l="l" t="t" r="r" b="b"/>
            <a:pathLst>
              <a:path w="1932233" h="1939285">
                <a:moveTo>
                  <a:pt x="0" y="0"/>
                </a:moveTo>
                <a:lnTo>
                  <a:pt x="1932233" y="0"/>
                </a:lnTo>
                <a:lnTo>
                  <a:pt x="1932233" y="1939285"/>
                </a:lnTo>
                <a:lnTo>
                  <a:pt x="0" y="1939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6596" y="0"/>
            <a:ext cx="782104" cy="3400454"/>
          </a:xfrm>
          <a:custGeom>
            <a:avLst/>
            <a:gdLst/>
            <a:ahLst/>
            <a:cxnLst/>
            <a:rect l="l" t="t" r="r" b="b"/>
            <a:pathLst>
              <a:path w="782104" h="3400454">
                <a:moveTo>
                  <a:pt x="0" y="0"/>
                </a:moveTo>
                <a:lnTo>
                  <a:pt x="782104" y="0"/>
                </a:lnTo>
                <a:lnTo>
                  <a:pt x="782104" y="3400454"/>
                </a:lnTo>
                <a:lnTo>
                  <a:pt x="0" y="3400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85840" y="0"/>
            <a:ext cx="10602160" cy="10602160"/>
          </a:xfrm>
          <a:custGeom>
            <a:avLst/>
            <a:gdLst/>
            <a:ahLst/>
            <a:cxnLst/>
            <a:rect l="l" t="t" r="r" b="b"/>
            <a:pathLst>
              <a:path w="10602160" h="10602160">
                <a:moveTo>
                  <a:pt x="0" y="0"/>
                </a:moveTo>
                <a:lnTo>
                  <a:pt x="10602160" y="0"/>
                </a:lnTo>
                <a:lnTo>
                  <a:pt x="10602160" y="10602160"/>
                </a:lnTo>
                <a:lnTo>
                  <a:pt x="0" y="1060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00666" y="7574008"/>
            <a:ext cx="2658732" cy="2712992"/>
          </a:xfrm>
          <a:custGeom>
            <a:avLst/>
            <a:gdLst/>
            <a:ahLst/>
            <a:cxnLst/>
            <a:rect l="l" t="t" r="r" b="b"/>
            <a:pathLst>
              <a:path w="2658732" h="2712992">
                <a:moveTo>
                  <a:pt x="0" y="0"/>
                </a:moveTo>
                <a:lnTo>
                  <a:pt x="2658732" y="0"/>
                </a:lnTo>
                <a:lnTo>
                  <a:pt x="2658732" y="2712992"/>
                </a:lnTo>
                <a:lnTo>
                  <a:pt x="0" y="27129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5416962" y="-714612"/>
            <a:ext cx="3684676" cy="3486625"/>
          </a:xfrm>
          <a:custGeom>
            <a:avLst/>
            <a:gdLst/>
            <a:ahLst/>
            <a:cxnLst/>
            <a:rect l="l" t="t" r="r" b="b"/>
            <a:pathLst>
              <a:path w="3684676" h="3486625">
                <a:moveTo>
                  <a:pt x="3684676" y="0"/>
                </a:moveTo>
                <a:lnTo>
                  <a:pt x="0" y="0"/>
                </a:lnTo>
                <a:lnTo>
                  <a:pt x="0" y="3486624"/>
                </a:lnTo>
                <a:lnTo>
                  <a:pt x="3684676" y="3486624"/>
                </a:lnTo>
                <a:lnTo>
                  <a:pt x="3684676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7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6937" y="472824"/>
            <a:ext cx="2892623" cy="2645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4800" dirty="0">
                <a:solidFill>
                  <a:srgbClr val="000000"/>
                </a:solidFill>
                <a:latin typeface="Quicksand Bold"/>
              </a:rPr>
              <a:t>AMAÇ</a:t>
            </a:r>
            <a:r>
              <a:rPr lang="en-US" sz="7599" dirty="0">
                <a:solidFill>
                  <a:srgbClr val="000000"/>
                </a:solidFill>
                <a:latin typeface="Quicksand Bold"/>
              </a:rPr>
              <a:t>:</a:t>
            </a:r>
          </a:p>
          <a:p>
            <a:pPr algn="ctr">
              <a:lnSpc>
                <a:spcPts val="10639"/>
              </a:lnSpc>
            </a:pPr>
            <a:endParaRPr lang="en-US" sz="7599" dirty="0">
              <a:solidFill>
                <a:srgbClr val="000000"/>
              </a:solidFill>
              <a:latin typeface="Quicksand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19100" y="4000500"/>
            <a:ext cx="17449800" cy="14207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  <a:spcBef>
                <a:spcPct val="0"/>
              </a:spcBef>
            </a:pPr>
            <a:r>
              <a:rPr lang="en-US" sz="3600" spc="255" dirty="0">
                <a:solidFill>
                  <a:srgbClr val="000000"/>
                </a:solidFill>
                <a:latin typeface="Montserrat Bold"/>
              </a:rPr>
              <a:t> Bu </a:t>
            </a:r>
            <a:r>
              <a:rPr lang="en-US" sz="3600" spc="255" dirty="0" err="1">
                <a:solidFill>
                  <a:srgbClr val="000000"/>
                </a:solidFill>
                <a:latin typeface="Montserrat Bold"/>
              </a:rPr>
              <a:t>çalışma</a:t>
            </a:r>
            <a:r>
              <a:rPr lang="en-US" sz="3600" spc="255" dirty="0">
                <a:solidFill>
                  <a:srgbClr val="000000"/>
                </a:solidFill>
                <a:latin typeface="Montserrat Bold"/>
              </a:rPr>
              <a:t>, bir </a:t>
            </a:r>
            <a:r>
              <a:rPr lang="en-US" sz="3600" spc="255" dirty="0" err="1">
                <a:solidFill>
                  <a:srgbClr val="000000"/>
                </a:solidFill>
                <a:latin typeface="Montserrat Bold"/>
              </a:rPr>
              <a:t>toplum</a:t>
            </a:r>
            <a:r>
              <a:rPr lang="en-US" sz="3600" spc="255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0" spc="255" dirty="0" err="1">
                <a:solidFill>
                  <a:srgbClr val="000000"/>
                </a:solidFill>
                <a:latin typeface="Montserrat Bold"/>
              </a:rPr>
              <a:t>eczanesi</a:t>
            </a:r>
            <a:r>
              <a:rPr lang="en-US" sz="3600" spc="255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0" spc="255" dirty="0" err="1">
                <a:solidFill>
                  <a:srgbClr val="000000"/>
                </a:solidFill>
                <a:latin typeface="Montserrat Bold"/>
              </a:rPr>
              <a:t>ortamında</a:t>
            </a:r>
            <a:r>
              <a:rPr lang="en-US" sz="3600" spc="255" dirty="0">
                <a:solidFill>
                  <a:srgbClr val="000000"/>
                </a:solidFill>
                <a:latin typeface="Montserrat Bold"/>
              </a:rPr>
              <a:t> hem </a:t>
            </a:r>
            <a:r>
              <a:rPr lang="en-US" sz="3600" spc="255" dirty="0" err="1">
                <a:solidFill>
                  <a:srgbClr val="000000"/>
                </a:solidFill>
                <a:latin typeface="Montserrat Bold"/>
              </a:rPr>
              <a:t>hastaların</a:t>
            </a:r>
            <a:r>
              <a:rPr lang="en-US" sz="3600" spc="255" dirty="0">
                <a:solidFill>
                  <a:srgbClr val="000000"/>
                </a:solidFill>
                <a:latin typeface="Montserrat Bold"/>
              </a:rPr>
              <a:t> hem de </a:t>
            </a:r>
            <a:r>
              <a:rPr lang="en-US" sz="3600" spc="255" dirty="0" err="1">
                <a:solidFill>
                  <a:srgbClr val="000000"/>
                </a:solidFill>
                <a:latin typeface="Montserrat Bold"/>
              </a:rPr>
              <a:t>serbest</a:t>
            </a:r>
            <a:r>
              <a:rPr lang="en-US" sz="3600" spc="255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0" spc="255" dirty="0" err="1">
                <a:solidFill>
                  <a:srgbClr val="000000"/>
                </a:solidFill>
                <a:latin typeface="Montserrat Bold"/>
              </a:rPr>
              <a:t>eczane</a:t>
            </a:r>
            <a:r>
              <a:rPr lang="en-US" sz="3600" spc="255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0" spc="255" dirty="0" err="1">
                <a:solidFill>
                  <a:srgbClr val="000000"/>
                </a:solidFill>
                <a:latin typeface="Montserrat Bold"/>
              </a:rPr>
              <a:t>personelinin</a:t>
            </a:r>
            <a:r>
              <a:rPr lang="en-US" sz="3600" spc="255" dirty="0">
                <a:solidFill>
                  <a:srgbClr val="000000"/>
                </a:solidFill>
                <a:latin typeface="Montserrat Bold"/>
              </a:rPr>
              <a:t> video </a:t>
            </a:r>
            <a:r>
              <a:rPr lang="en-US" sz="3600" spc="255" dirty="0" err="1">
                <a:solidFill>
                  <a:srgbClr val="000000"/>
                </a:solidFill>
                <a:latin typeface="Montserrat Bold"/>
              </a:rPr>
              <a:t>tabanlı</a:t>
            </a:r>
            <a:r>
              <a:rPr lang="en-US" sz="3600" spc="255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0" spc="255" dirty="0" err="1">
                <a:solidFill>
                  <a:srgbClr val="000000"/>
                </a:solidFill>
                <a:latin typeface="Montserrat Bold"/>
              </a:rPr>
              <a:t>NMS'ye</a:t>
            </a:r>
            <a:r>
              <a:rPr lang="en-US" sz="3600" spc="255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0" spc="255" dirty="0" err="1">
                <a:solidFill>
                  <a:srgbClr val="000000"/>
                </a:solidFill>
                <a:latin typeface="Montserrat Bold"/>
              </a:rPr>
              <a:t>yönelik</a:t>
            </a:r>
            <a:r>
              <a:rPr lang="en-US" sz="3600" spc="255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0" spc="255" dirty="0" err="1">
                <a:solidFill>
                  <a:srgbClr val="000000"/>
                </a:solidFill>
                <a:latin typeface="Montserrat Bold"/>
              </a:rPr>
              <a:t>tutumlarını</a:t>
            </a:r>
            <a:r>
              <a:rPr lang="en-US" sz="3600" spc="255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0" spc="255" dirty="0" err="1">
                <a:solidFill>
                  <a:srgbClr val="000000"/>
                </a:solidFill>
                <a:latin typeface="Montserrat Bold"/>
              </a:rPr>
              <a:t>araştırmayı</a:t>
            </a:r>
            <a:r>
              <a:rPr lang="en-US" sz="3600" spc="255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00" spc="255" dirty="0" err="1">
                <a:solidFill>
                  <a:srgbClr val="000000"/>
                </a:solidFill>
                <a:latin typeface="Montserrat Bold"/>
              </a:rPr>
              <a:t>amaçlamaktadır</a:t>
            </a:r>
            <a:r>
              <a:rPr lang="en-US" sz="3600" spc="255" dirty="0">
                <a:solidFill>
                  <a:srgbClr val="000000"/>
                </a:solidFill>
                <a:latin typeface="Montserrat Bold"/>
              </a:rPr>
              <a:t>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7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59193" y="757939"/>
            <a:ext cx="2630317" cy="16464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0"/>
              </a:lnSpc>
            </a:pPr>
            <a:r>
              <a:rPr lang="en-US" sz="4728" dirty="0">
                <a:solidFill>
                  <a:srgbClr val="000000"/>
                </a:solidFill>
                <a:latin typeface="Quicksand Bold"/>
              </a:rPr>
              <a:t>YÖNTEM:</a:t>
            </a:r>
          </a:p>
          <a:p>
            <a:pPr algn="ctr">
              <a:lnSpc>
                <a:spcPts val="6620"/>
              </a:lnSpc>
            </a:pPr>
            <a:endParaRPr lang="en-US" sz="4728" dirty="0">
              <a:solidFill>
                <a:srgbClr val="000000"/>
              </a:solidFill>
              <a:latin typeface="Quicksand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828800" y="3009900"/>
            <a:ext cx="15228191" cy="4618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6"/>
              </a:lnSpc>
            </a:pPr>
            <a:r>
              <a:rPr lang="tr-TR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Video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tabanlı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NMS’ye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katılmış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olan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hastalarla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yarı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yapılandırılmış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 </a:t>
            </a:r>
            <a:r>
              <a:rPr lang="tr-TR" sz="3690" b="1" dirty="0">
                <a:solidFill>
                  <a:srgbClr val="000000"/>
                </a:solidFill>
                <a:latin typeface="Montserrat Medium"/>
              </a:rPr>
              <a:t>video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görüşmeleri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yapılmıştır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. Video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tabanlı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NMS’yi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uygulayan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eczacılar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ve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hastaları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video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tabanlı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NMS’ye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yönlendiren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personel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ile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odak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grupları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serbest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eczanelerde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gerçekleştirilmiştir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.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Görüşmeleri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ve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odak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gruplarını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analiz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etmek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için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tematik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tümevarım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analizi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690" b="1" dirty="0" err="1">
                <a:solidFill>
                  <a:srgbClr val="000000"/>
                </a:solidFill>
                <a:latin typeface="Montserrat Medium"/>
              </a:rPr>
              <a:t>kullanılmıştır</a:t>
            </a:r>
            <a:r>
              <a:rPr lang="en-US" sz="3690" b="1" dirty="0">
                <a:solidFill>
                  <a:srgbClr val="000000"/>
                </a:solidFill>
                <a:latin typeface="Montserrat Medium"/>
              </a:rPr>
              <a:t>.</a:t>
            </a:r>
          </a:p>
          <a:p>
            <a:pPr algn="ctr">
              <a:lnSpc>
                <a:spcPts val="5166"/>
              </a:lnSpc>
            </a:pPr>
            <a:endParaRPr lang="en-US" sz="3690" dirty="0">
              <a:solidFill>
                <a:srgbClr val="000000"/>
              </a:solidFill>
              <a:latin typeface="Montserrat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18328" b="-183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39524" y="-3558974"/>
            <a:ext cx="20767048" cy="5390780"/>
          </a:xfrm>
          <a:custGeom>
            <a:avLst/>
            <a:gdLst/>
            <a:ahLst/>
            <a:cxnLst/>
            <a:rect l="l" t="t" r="r" b="b"/>
            <a:pathLst>
              <a:path w="20767048" h="5390780">
                <a:moveTo>
                  <a:pt x="0" y="0"/>
                </a:moveTo>
                <a:lnTo>
                  <a:pt x="20767048" y="0"/>
                </a:lnTo>
                <a:lnTo>
                  <a:pt x="20767048" y="5390779"/>
                </a:lnTo>
                <a:lnTo>
                  <a:pt x="0" y="5390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629548" y="8455523"/>
            <a:ext cx="20767048" cy="5390780"/>
          </a:xfrm>
          <a:custGeom>
            <a:avLst/>
            <a:gdLst/>
            <a:ahLst/>
            <a:cxnLst/>
            <a:rect l="l" t="t" r="r" b="b"/>
            <a:pathLst>
              <a:path w="20767048" h="5390780">
                <a:moveTo>
                  <a:pt x="0" y="0"/>
                </a:moveTo>
                <a:lnTo>
                  <a:pt x="20767048" y="0"/>
                </a:lnTo>
                <a:lnTo>
                  <a:pt x="20767048" y="5390780"/>
                </a:lnTo>
                <a:lnTo>
                  <a:pt x="0" y="5390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985254" y="72009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02633" y="1346646"/>
            <a:ext cx="1741367" cy="2183532"/>
          </a:xfrm>
          <a:custGeom>
            <a:avLst/>
            <a:gdLst/>
            <a:ahLst/>
            <a:cxnLst/>
            <a:rect l="l" t="t" r="r" b="b"/>
            <a:pathLst>
              <a:path w="1741367" h="2183532">
                <a:moveTo>
                  <a:pt x="0" y="0"/>
                </a:moveTo>
                <a:lnTo>
                  <a:pt x="1741367" y="0"/>
                </a:lnTo>
                <a:lnTo>
                  <a:pt x="1741367" y="2183532"/>
                </a:lnTo>
                <a:lnTo>
                  <a:pt x="0" y="21835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43318" y="2623686"/>
            <a:ext cx="6631089" cy="5039628"/>
          </a:xfrm>
          <a:custGeom>
            <a:avLst/>
            <a:gdLst/>
            <a:ahLst/>
            <a:cxnLst/>
            <a:rect l="l" t="t" r="r" b="b"/>
            <a:pathLst>
              <a:path w="6631089" h="5039628">
                <a:moveTo>
                  <a:pt x="0" y="0"/>
                </a:moveTo>
                <a:lnTo>
                  <a:pt x="6631090" y="0"/>
                </a:lnTo>
                <a:lnTo>
                  <a:pt x="6631090" y="5039628"/>
                </a:lnTo>
                <a:lnTo>
                  <a:pt x="0" y="50396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8700" y="3068099"/>
            <a:ext cx="7956298" cy="51996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77"/>
              </a:lnSpc>
            </a:pPr>
            <a:r>
              <a:rPr lang="tr-TR" sz="2412" dirty="0">
                <a:solidFill>
                  <a:srgbClr val="000000"/>
                </a:solidFill>
                <a:latin typeface="Montserrat Medium"/>
              </a:rPr>
              <a:t>   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Telefarmasi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,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telefon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veya video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konferans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gibi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teknik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çözümlerle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coğrafi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mesafeleri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yönetmek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için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kullanılan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bir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araçtır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ve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eczacının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fiziksel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varlığı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olmadan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kırsal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alanlarda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eczacılık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hizmeti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sunmada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etkili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bir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yöntemdir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.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Ayrıca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eczane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birimlerinde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eczacının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bulunmaması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yeni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tanı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konmuş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kronik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hastalığı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olan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hastaların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tedaviye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uyumunu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arttırmanın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önünde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engeldir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. </a:t>
            </a:r>
            <a:r>
              <a:rPr lang="tr-TR" sz="2412" dirty="0">
                <a:solidFill>
                  <a:srgbClr val="000000"/>
                </a:solidFill>
                <a:latin typeface="Montserrat Medium"/>
              </a:rPr>
              <a:t>    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Görüntülü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iletişim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bu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engelleri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aşmada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tr-TR" sz="2412" dirty="0">
                <a:solidFill>
                  <a:srgbClr val="000000"/>
                </a:solidFill>
                <a:latin typeface="Montserrat Medium"/>
              </a:rPr>
              <a:t>yardımcı </a:t>
            </a:r>
            <a:r>
              <a:rPr lang="en-US" sz="2412" dirty="0" err="1">
                <a:solidFill>
                  <a:srgbClr val="000000"/>
                </a:solidFill>
                <a:latin typeface="Montserrat Medium"/>
              </a:rPr>
              <a:t>olabilir</a:t>
            </a:r>
            <a:r>
              <a:rPr lang="en-US" sz="2412" dirty="0">
                <a:solidFill>
                  <a:srgbClr val="000000"/>
                </a:solidFill>
                <a:latin typeface="Montserrat Medium"/>
              </a:rPr>
              <a:t>.</a:t>
            </a:r>
          </a:p>
          <a:p>
            <a:pPr>
              <a:lnSpc>
                <a:spcPts val="3377"/>
              </a:lnSpc>
            </a:pPr>
            <a:endParaRPr lang="en-US" sz="2412" dirty="0">
              <a:solidFill>
                <a:srgbClr val="000000"/>
              </a:solidFill>
              <a:latin typeface="Montserrat Medium"/>
            </a:endParaRPr>
          </a:p>
          <a:p>
            <a:pPr>
              <a:lnSpc>
                <a:spcPts val="3377"/>
              </a:lnSpc>
              <a:spcBef>
                <a:spcPct val="0"/>
              </a:spcBef>
            </a:pPr>
            <a:endParaRPr lang="en-US" sz="2412" dirty="0">
              <a:solidFill>
                <a:srgbClr val="000000"/>
              </a:solidFill>
              <a:latin typeface="Montserrat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18328" b="-183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39524" y="-3558974"/>
            <a:ext cx="20767048" cy="5390780"/>
          </a:xfrm>
          <a:custGeom>
            <a:avLst/>
            <a:gdLst/>
            <a:ahLst/>
            <a:cxnLst/>
            <a:rect l="l" t="t" r="r" b="b"/>
            <a:pathLst>
              <a:path w="20767048" h="5390780">
                <a:moveTo>
                  <a:pt x="0" y="0"/>
                </a:moveTo>
                <a:lnTo>
                  <a:pt x="20767048" y="0"/>
                </a:lnTo>
                <a:lnTo>
                  <a:pt x="20767048" y="5390779"/>
                </a:lnTo>
                <a:lnTo>
                  <a:pt x="0" y="5390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629548" y="8455523"/>
            <a:ext cx="20767048" cy="5390780"/>
          </a:xfrm>
          <a:custGeom>
            <a:avLst/>
            <a:gdLst/>
            <a:ahLst/>
            <a:cxnLst/>
            <a:rect l="l" t="t" r="r" b="b"/>
            <a:pathLst>
              <a:path w="20767048" h="5390780">
                <a:moveTo>
                  <a:pt x="0" y="0"/>
                </a:moveTo>
                <a:lnTo>
                  <a:pt x="20767048" y="0"/>
                </a:lnTo>
                <a:lnTo>
                  <a:pt x="20767048" y="5390780"/>
                </a:lnTo>
                <a:lnTo>
                  <a:pt x="0" y="5390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426916" y="2415800"/>
            <a:ext cx="7568493" cy="4939703"/>
            <a:chOff x="0" y="0"/>
            <a:chExt cx="19050000" cy="12433300"/>
          </a:xfrm>
        </p:grpSpPr>
        <p:sp>
          <p:nvSpPr>
            <p:cNvPr id="6" name="Freeform 6"/>
            <p:cNvSpPr/>
            <p:nvPr/>
          </p:nvSpPr>
          <p:spPr>
            <a:xfrm>
              <a:off x="1452880" y="587121"/>
              <a:ext cx="16166846" cy="10116185"/>
            </a:xfrm>
            <a:custGeom>
              <a:avLst/>
              <a:gdLst/>
              <a:ahLst/>
              <a:cxnLst/>
              <a:rect l="l" t="t" r="r" b="b"/>
              <a:pathLst>
                <a:path w="16166846" h="10116185">
                  <a:moveTo>
                    <a:pt x="16166846" y="0"/>
                  </a:moveTo>
                  <a:lnTo>
                    <a:pt x="16166846" y="10116185"/>
                  </a:lnTo>
                  <a:lnTo>
                    <a:pt x="0" y="10116185"/>
                  </a:lnTo>
                  <a:lnTo>
                    <a:pt x="0" y="0"/>
                  </a:lnTo>
                  <a:lnTo>
                    <a:pt x="16166846" y="0"/>
                  </a:lnTo>
                  <a:close/>
                </a:path>
              </a:pathLst>
            </a:custGeom>
            <a:blipFill>
              <a:blip r:embed="rId4"/>
              <a:stretch>
                <a:fillRect t="-3237" b="-3237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19050000" cy="12433300"/>
            </a:xfrm>
            <a:custGeom>
              <a:avLst/>
              <a:gdLst/>
              <a:ahLst/>
              <a:cxnLst/>
              <a:rect l="l" t="t" r="r" b="b"/>
              <a:pathLst>
                <a:path w="19050000" h="12433300">
                  <a:moveTo>
                    <a:pt x="19050000" y="0"/>
                  </a:moveTo>
                  <a:lnTo>
                    <a:pt x="19050000" y="12433300"/>
                  </a:lnTo>
                  <a:lnTo>
                    <a:pt x="0" y="124333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5"/>
              <a:stretch>
                <a:fillRect l="-301" r="-301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8572633" y="2786678"/>
            <a:ext cx="7915890" cy="46415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tr-TR" sz="2400" dirty="0">
                <a:solidFill>
                  <a:srgbClr val="000000"/>
                </a:solidFill>
                <a:latin typeface="Montserrat Medium"/>
              </a:rPr>
              <a:t>  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Yapılan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çalışma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Danimarka’da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ana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eczane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ve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iki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eczane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biriminden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oluşan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serbest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eczanede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uygulanmıştır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Tüm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eczane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personeli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görüntülü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iletişim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platformunu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kullanmak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üzere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eğitilmiştir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.</a:t>
            </a:r>
            <a:endParaRPr lang="tr-TR" sz="2400" dirty="0">
              <a:solidFill>
                <a:srgbClr val="000000"/>
              </a:solidFill>
              <a:latin typeface="Montserrat Medium"/>
            </a:endParaRP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tr-TR" sz="2400" dirty="0">
                <a:solidFill>
                  <a:srgbClr val="000000"/>
                </a:solidFill>
                <a:latin typeface="Montserrat Medium"/>
              </a:rPr>
              <a:t> 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Personel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iki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odak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grubuna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ayrılmıştır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: Bir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grup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hastaları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video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tabanlı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NMS’ye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yönlendiren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personelden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;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grup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ise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video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tabanlı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NMS’yi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uygulayan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eczacılardan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oluşmuştur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Yapılan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görüşmeler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çalışmaya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katılan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hastaların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yazılı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ve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bilgilendirilmiş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onamı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alınarak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kayıt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altına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alınmış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ve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tüm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ses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kayıtları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anonimleştirilerek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kelimesi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kelimesine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yazıya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Montserrat Medium"/>
              </a:rPr>
              <a:t>dökülmüştür</a:t>
            </a:r>
            <a:r>
              <a:rPr lang="en-US" sz="2400" dirty="0">
                <a:solidFill>
                  <a:srgbClr val="000000"/>
                </a:solidFill>
                <a:latin typeface="Montserrat Medium"/>
              </a:rPr>
              <a:t>.</a:t>
            </a:r>
          </a:p>
          <a:p>
            <a:pPr>
              <a:lnSpc>
                <a:spcPts val="2800"/>
              </a:lnSpc>
              <a:spcBef>
                <a:spcPct val="0"/>
              </a:spcBef>
            </a:pPr>
            <a:endParaRPr lang="en-US" sz="2000" dirty="0">
              <a:solidFill>
                <a:srgbClr val="000000"/>
              </a:solidFill>
              <a:latin typeface="Montserrat Medium"/>
            </a:endParaRPr>
          </a:p>
        </p:txBody>
      </p:sp>
      <p:sp>
        <p:nvSpPr>
          <p:cNvPr id="10" name="Freeform 10"/>
          <p:cNvSpPr/>
          <p:nvPr/>
        </p:nvSpPr>
        <p:spPr>
          <a:xfrm rot="2546313">
            <a:off x="15277900" y="-374178"/>
            <a:ext cx="4188155" cy="2619500"/>
          </a:xfrm>
          <a:custGeom>
            <a:avLst/>
            <a:gdLst/>
            <a:ahLst/>
            <a:cxnLst/>
            <a:rect l="l" t="t" r="r" b="b"/>
            <a:pathLst>
              <a:path w="4188155" h="2619500">
                <a:moveTo>
                  <a:pt x="0" y="0"/>
                </a:moveTo>
                <a:lnTo>
                  <a:pt x="4188155" y="0"/>
                </a:lnTo>
                <a:lnTo>
                  <a:pt x="4188155" y="2619500"/>
                </a:lnTo>
                <a:lnTo>
                  <a:pt x="0" y="2619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546313">
            <a:off x="-1065377" y="8172453"/>
            <a:ext cx="4188155" cy="2619500"/>
          </a:xfrm>
          <a:custGeom>
            <a:avLst/>
            <a:gdLst/>
            <a:ahLst/>
            <a:cxnLst/>
            <a:rect l="l" t="t" r="r" b="b"/>
            <a:pathLst>
              <a:path w="4188155" h="2619500">
                <a:moveTo>
                  <a:pt x="0" y="0"/>
                </a:moveTo>
                <a:lnTo>
                  <a:pt x="4188154" y="0"/>
                </a:lnTo>
                <a:lnTo>
                  <a:pt x="4188154" y="2619500"/>
                </a:lnTo>
                <a:lnTo>
                  <a:pt x="0" y="2619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635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18328" b="-1832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239524" y="-3558974"/>
            <a:ext cx="20767048" cy="5390780"/>
          </a:xfrm>
          <a:custGeom>
            <a:avLst/>
            <a:gdLst/>
            <a:ahLst/>
            <a:cxnLst/>
            <a:rect l="l" t="t" r="r" b="b"/>
            <a:pathLst>
              <a:path w="20767048" h="5390780">
                <a:moveTo>
                  <a:pt x="0" y="0"/>
                </a:moveTo>
                <a:lnTo>
                  <a:pt x="20767048" y="0"/>
                </a:lnTo>
                <a:lnTo>
                  <a:pt x="20767048" y="5390779"/>
                </a:lnTo>
                <a:lnTo>
                  <a:pt x="0" y="5390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-1629548" y="8455523"/>
            <a:ext cx="20767048" cy="5390780"/>
          </a:xfrm>
          <a:custGeom>
            <a:avLst/>
            <a:gdLst/>
            <a:ahLst/>
            <a:cxnLst/>
            <a:rect l="l" t="t" r="r" b="b"/>
            <a:pathLst>
              <a:path w="20767048" h="5390780">
                <a:moveTo>
                  <a:pt x="0" y="0"/>
                </a:moveTo>
                <a:lnTo>
                  <a:pt x="20767048" y="0"/>
                </a:lnTo>
                <a:lnTo>
                  <a:pt x="20767048" y="5390780"/>
                </a:lnTo>
                <a:lnTo>
                  <a:pt x="0" y="5390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34800" y="2190967"/>
            <a:ext cx="5470179" cy="5410504"/>
          </a:xfrm>
          <a:custGeom>
            <a:avLst/>
            <a:gdLst/>
            <a:ahLst/>
            <a:cxnLst/>
            <a:rect l="l" t="t" r="r" b="b"/>
            <a:pathLst>
              <a:path w="5470179" h="5410504">
                <a:moveTo>
                  <a:pt x="0" y="0"/>
                </a:moveTo>
                <a:lnTo>
                  <a:pt x="5470179" y="0"/>
                </a:lnTo>
                <a:lnTo>
                  <a:pt x="5470179" y="5410504"/>
                </a:lnTo>
                <a:lnTo>
                  <a:pt x="0" y="5410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85254" y="7200900"/>
            <a:ext cx="4022217" cy="4114800"/>
          </a:xfrm>
          <a:custGeom>
            <a:avLst/>
            <a:gdLst/>
            <a:ahLst/>
            <a:cxnLst/>
            <a:rect l="l" t="t" r="r" b="b"/>
            <a:pathLst>
              <a:path w="4022217" h="4114800">
                <a:moveTo>
                  <a:pt x="0" y="0"/>
                </a:moveTo>
                <a:lnTo>
                  <a:pt x="4022217" y="0"/>
                </a:lnTo>
                <a:lnTo>
                  <a:pt x="40222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02633" y="1346646"/>
            <a:ext cx="1741367" cy="2183532"/>
          </a:xfrm>
          <a:custGeom>
            <a:avLst/>
            <a:gdLst/>
            <a:ahLst/>
            <a:cxnLst/>
            <a:rect l="l" t="t" r="r" b="b"/>
            <a:pathLst>
              <a:path w="1741367" h="2183532">
                <a:moveTo>
                  <a:pt x="0" y="0"/>
                </a:moveTo>
                <a:lnTo>
                  <a:pt x="1741367" y="0"/>
                </a:lnTo>
                <a:lnTo>
                  <a:pt x="1741367" y="2183532"/>
                </a:lnTo>
                <a:lnTo>
                  <a:pt x="0" y="21835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21924" y="3426382"/>
            <a:ext cx="10036282" cy="4369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60"/>
              </a:lnSpc>
              <a:spcBef>
                <a:spcPct val="0"/>
              </a:spcBef>
            </a:pPr>
            <a:r>
              <a:rPr lang="tr-TR" sz="3042" dirty="0">
                <a:solidFill>
                  <a:srgbClr val="000000"/>
                </a:solidFill>
                <a:latin typeface="Montserrat Medium"/>
              </a:rPr>
              <a:t>   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Hasta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görüşmeleri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Mart ve Nisan 2018'de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toplamda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10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kez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yarı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yapılandırılmış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görüşmeler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şeklinde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gerçekleştirilmiştir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. </a:t>
            </a:r>
            <a:endParaRPr lang="tr-TR" sz="3042" dirty="0">
              <a:solidFill>
                <a:srgbClr val="000000"/>
              </a:solidFill>
              <a:latin typeface="Montserrat Medium"/>
            </a:endParaRPr>
          </a:p>
          <a:p>
            <a:pPr>
              <a:lnSpc>
                <a:spcPts val="4260"/>
              </a:lnSpc>
              <a:spcBef>
                <a:spcPct val="0"/>
              </a:spcBef>
            </a:pPr>
            <a:r>
              <a:rPr lang="tr-TR" sz="3042" dirty="0">
                <a:solidFill>
                  <a:srgbClr val="000000"/>
                </a:solidFill>
                <a:latin typeface="Montserrat Medium"/>
              </a:rPr>
              <a:t>   D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ört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eczacı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ve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üç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eczane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teknisyeninden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oluşan</a:t>
            </a:r>
            <a:r>
              <a:rPr lang="tr-TR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tr-TR" sz="3042" dirty="0" err="1">
                <a:solidFill>
                  <a:srgbClr val="000000"/>
                </a:solidFill>
                <a:latin typeface="Montserrat Medium"/>
              </a:rPr>
              <a:t>NMS’ye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sevk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eden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personel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ile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bir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odak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grup</a:t>
            </a:r>
            <a:r>
              <a:rPr lang="tr-TR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(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odak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grup</a:t>
            </a:r>
            <a:r>
              <a:rPr lang="tr-TR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1) ve video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tabanlı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NMS’yi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yürüten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dört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eczacı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ile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bir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odak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grup</a:t>
            </a:r>
            <a:r>
              <a:rPr lang="tr-TR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(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odak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grup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2)</a:t>
            </a:r>
            <a:r>
              <a:rPr lang="tr-TR" sz="3042" dirty="0">
                <a:solidFill>
                  <a:srgbClr val="000000"/>
                </a:solidFill>
                <a:latin typeface="Montserrat Medium"/>
              </a:rPr>
              <a:t> tarafından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3042" dirty="0" err="1">
                <a:solidFill>
                  <a:srgbClr val="000000"/>
                </a:solidFill>
                <a:latin typeface="Montserrat Medium"/>
              </a:rPr>
              <a:t>gerçekleştirilmiştir</a:t>
            </a:r>
            <a:r>
              <a:rPr lang="en-US" sz="3042" dirty="0">
                <a:solidFill>
                  <a:srgbClr val="000000"/>
                </a:solidFill>
                <a:latin typeface="Montserrat Medium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50C1DFF-D330-4852-8F8C-6F77248B6A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3" y="0"/>
            <a:ext cx="18292763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10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18328" b="-1832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638176" y="3597442"/>
            <a:ext cx="7398999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  <a:spcBef>
                <a:spcPct val="0"/>
              </a:spcBef>
            </a:pPr>
            <a:r>
              <a:rPr lang="tr-TR" sz="2800" dirty="0">
                <a:solidFill>
                  <a:srgbClr val="000000"/>
                </a:solidFill>
                <a:latin typeface="Montserrat Medium"/>
              </a:rPr>
              <a:t>  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Bazı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hastalar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insanlarla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yüz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yüze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konuşmayı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tercih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etse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görüntülü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iletişimi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iyi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alternatif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olarak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görmüşler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ve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tüm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hastalar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NMS’nin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bilgisayar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aracılığıyla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gerçekleştirileceği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söylendiğinde,video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tabanlı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iletişim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formuna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olumlu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tepki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Montserrat Medium"/>
              </a:rPr>
              <a:t>vermiştir</a:t>
            </a:r>
            <a:r>
              <a:rPr lang="en-US" sz="2800" dirty="0">
                <a:solidFill>
                  <a:srgbClr val="000000"/>
                </a:solidFill>
                <a:latin typeface="Montserrat Medium"/>
              </a:rPr>
              <a:t>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709019" y="95022"/>
            <a:ext cx="1940181" cy="732226"/>
            <a:chOff x="0" y="0"/>
            <a:chExt cx="611499" cy="2580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1499" cy="258007"/>
            </a:xfrm>
            <a:custGeom>
              <a:avLst/>
              <a:gdLst/>
              <a:ahLst/>
              <a:cxnLst/>
              <a:rect l="l" t="t" r="r" b="b"/>
              <a:pathLst>
                <a:path w="611499" h="258007">
                  <a:moveTo>
                    <a:pt x="73338" y="0"/>
                  </a:moveTo>
                  <a:lnTo>
                    <a:pt x="538160" y="0"/>
                  </a:lnTo>
                  <a:cubicBezTo>
                    <a:pt x="557611" y="0"/>
                    <a:pt x="576265" y="7727"/>
                    <a:pt x="590018" y="21480"/>
                  </a:cubicBezTo>
                  <a:cubicBezTo>
                    <a:pt x="603772" y="35234"/>
                    <a:pt x="611499" y="53888"/>
                    <a:pt x="611499" y="73338"/>
                  </a:cubicBezTo>
                  <a:lnTo>
                    <a:pt x="611499" y="184669"/>
                  </a:lnTo>
                  <a:cubicBezTo>
                    <a:pt x="611499" y="225172"/>
                    <a:pt x="578664" y="258007"/>
                    <a:pt x="538160" y="258007"/>
                  </a:cubicBezTo>
                  <a:lnTo>
                    <a:pt x="73338" y="258007"/>
                  </a:lnTo>
                  <a:cubicBezTo>
                    <a:pt x="53888" y="258007"/>
                    <a:pt x="35234" y="250280"/>
                    <a:pt x="21480" y="236527"/>
                  </a:cubicBezTo>
                  <a:cubicBezTo>
                    <a:pt x="7727" y="222773"/>
                    <a:pt x="0" y="204119"/>
                    <a:pt x="0" y="184669"/>
                  </a:cubicBezTo>
                  <a:lnTo>
                    <a:pt x="0" y="73338"/>
                  </a:lnTo>
                  <a:cubicBezTo>
                    <a:pt x="0" y="32835"/>
                    <a:pt x="32835" y="0"/>
                    <a:pt x="73338" y="0"/>
                  </a:cubicBezTo>
                  <a:close/>
                </a:path>
              </a:pathLst>
            </a:custGeom>
            <a:solidFill>
              <a:srgbClr val="FFD961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19050"/>
              <a:ext cx="611499" cy="2389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671047" y="177390"/>
            <a:ext cx="1978153" cy="649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5"/>
              </a:lnSpc>
            </a:pPr>
            <a:r>
              <a:rPr lang="en-US" sz="3600" dirty="0">
                <a:solidFill>
                  <a:srgbClr val="000000"/>
                </a:solidFill>
                <a:latin typeface="Bryndan Write"/>
              </a:rPr>
              <a:t>Hasta 6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71729" y="1141573"/>
            <a:ext cx="6455467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  <a:spcBef>
                <a:spcPct val="0"/>
              </a:spcBef>
            </a:pPr>
            <a:r>
              <a:rPr lang="en-US" sz="1500" dirty="0">
                <a:solidFill>
                  <a:srgbClr val="000000"/>
                </a:solidFill>
                <a:latin typeface="Montserrat Medium"/>
              </a:rPr>
              <a:t>“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Eczacının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zamanı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olduğunu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hissettim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Ve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bence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siz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burada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ilaçlarla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yepyeni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dünyaya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başlamak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üzereyken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bunun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önemi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var.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Eğer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eczanede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bankonun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başında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olsaydınız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ve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sırada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10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müşteri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olsaydı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sizin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için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bütün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günü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ayırdıkları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hissine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kapılmazdınız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.</a:t>
            </a:r>
            <a:r>
              <a:rPr lang="tr-TR" sz="2000" dirty="0">
                <a:solidFill>
                  <a:srgbClr val="000000"/>
                </a:solidFill>
                <a:latin typeface="Montserrat Medium"/>
              </a:rPr>
              <a:t>’’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0665916" y="2932531"/>
            <a:ext cx="2288084" cy="679158"/>
            <a:chOff x="0" y="0"/>
            <a:chExt cx="611499" cy="2580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11499" cy="258007"/>
            </a:xfrm>
            <a:custGeom>
              <a:avLst/>
              <a:gdLst/>
              <a:ahLst/>
              <a:cxnLst/>
              <a:rect l="l" t="t" r="r" b="b"/>
              <a:pathLst>
                <a:path w="611499" h="258007">
                  <a:moveTo>
                    <a:pt x="73338" y="0"/>
                  </a:moveTo>
                  <a:lnTo>
                    <a:pt x="538160" y="0"/>
                  </a:lnTo>
                  <a:cubicBezTo>
                    <a:pt x="557611" y="0"/>
                    <a:pt x="576265" y="7727"/>
                    <a:pt x="590018" y="21480"/>
                  </a:cubicBezTo>
                  <a:cubicBezTo>
                    <a:pt x="603772" y="35234"/>
                    <a:pt x="611499" y="53888"/>
                    <a:pt x="611499" y="73338"/>
                  </a:cubicBezTo>
                  <a:lnTo>
                    <a:pt x="611499" y="184669"/>
                  </a:lnTo>
                  <a:cubicBezTo>
                    <a:pt x="611499" y="225172"/>
                    <a:pt x="578664" y="258007"/>
                    <a:pt x="538160" y="258007"/>
                  </a:cubicBezTo>
                  <a:lnTo>
                    <a:pt x="73338" y="258007"/>
                  </a:lnTo>
                  <a:cubicBezTo>
                    <a:pt x="53888" y="258007"/>
                    <a:pt x="35234" y="250280"/>
                    <a:pt x="21480" y="236527"/>
                  </a:cubicBezTo>
                  <a:cubicBezTo>
                    <a:pt x="7727" y="222773"/>
                    <a:pt x="0" y="204119"/>
                    <a:pt x="0" y="184669"/>
                  </a:cubicBezTo>
                  <a:lnTo>
                    <a:pt x="0" y="73338"/>
                  </a:lnTo>
                  <a:cubicBezTo>
                    <a:pt x="0" y="32835"/>
                    <a:pt x="32835" y="0"/>
                    <a:pt x="73338" y="0"/>
                  </a:cubicBezTo>
                  <a:close/>
                </a:path>
              </a:pathLst>
            </a:custGeom>
            <a:solidFill>
              <a:srgbClr val="FFD961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19050"/>
              <a:ext cx="611499" cy="2389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0581285" y="2875208"/>
            <a:ext cx="2533546" cy="649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9"/>
              </a:lnSpc>
            </a:pPr>
            <a:r>
              <a:rPr lang="en-US" sz="3600" dirty="0">
                <a:solidFill>
                  <a:srgbClr val="000000"/>
                </a:solidFill>
                <a:latin typeface="Bryndan Write"/>
              </a:rPr>
              <a:t>Hasta 8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34600" y="4047309"/>
            <a:ext cx="5218978" cy="1596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tr-TR" sz="2000" dirty="0">
                <a:solidFill>
                  <a:srgbClr val="000000"/>
                </a:solidFill>
                <a:latin typeface="Montserrat Medium"/>
              </a:rPr>
              <a:t>‘’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Görüntülü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iletişim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neredeyse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aynı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odada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oturmak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gibidir.Görüntülü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iletişim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kullanıyorsanız,konuştuğunuz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kişinin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tam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karşısındaymışsınız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gibi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hissediyorsunuz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.</a:t>
            </a:r>
            <a:r>
              <a:rPr lang="tr-TR" sz="2000" dirty="0">
                <a:solidFill>
                  <a:srgbClr val="000000"/>
                </a:solidFill>
                <a:latin typeface="Montserrat Medium"/>
              </a:rPr>
              <a:t>’’</a:t>
            </a:r>
            <a:endParaRPr lang="en-US" sz="2000" dirty="0">
              <a:solidFill>
                <a:srgbClr val="000000"/>
              </a:solidFill>
              <a:latin typeface="Montserrat Medium"/>
            </a:endParaRPr>
          </a:p>
          <a:p>
            <a:pPr>
              <a:lnSpc>
                <a:spcPts val="2100"/>
              </a:lnSpc>
              <a:spcBef>
                <a:spcPct val="0"/>
              </a:spcBef>
            </a:pPr>
            <a:endParaRPr lang="en-US" sz="1500" dirty="0">
              <a:solidFill>
                <a:srgbClr val="000000"/>
              </a:solidFill>
              <a:latin typeface="Montserrat Medium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869850" y="5883324"/>
            <a:ext cx="2244981" cy="649858"/>
            <a:chOff x="0" y="0"/>
            <a:chExt cx="611499" cy="2580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1499" cy="258007"/>
            </a:xfrm>
            <a:custGeom>
              <a:avLst/>
              <a:gdLst/>
              <a:ahLst/>
              <a:cxnLst/>
              <a:rect l="l" t="t" r="r" b="b"/>
              <a:pathLst>
                <a:path w="611499" h="258007">
                  <a:moveTo>
                    <a:pt x="73338" y="0"/>
                  </a:moveTo>
                  <a:lnTo>
                    <a:pt x="538160" y="0"/>
                  </a:lnTo>
                  <a:cubicBezTo>
                    <a:pt x="557611" y="0"/>
                    <a:pt x="576265" y="7727"/>
                    <a:pt x="590018" y="21480"/>
                  </a:cubicBezTo>
                  <a:cubicBezTo>
                    <a:pt x="603772" y="35234"/>
                    <a:pt x="611499" y="53888"/>
                    <a:pt x="611499" y="73338"/>
                  </a:cubicBezTo>
                  <a:lnTo>
                    <a:pt x="611499" y="184669"/>
                  </a:lnTo>
                  <a:cubicBezTo>
                    <a:pt x="611499" y="225172"/>
                    <a:pt x="578664" y="258007"/>
                    <a:pt x="538160" y="258007"/>
                  </a:cubicBezTo>
                  <a:lnTo>
                    <a:pt x="73338" y="258007"/>
                  </a:lnTo>
                  <a:cubicBezTo>
                    <a:pt x="53888" y="258007"/>
                    <a:pt x="35234" y="250280"/>
                    <a:pt x="21480" y="236527"/>
                  </a:cubicBezTo>
                  <a:cubicBezTo>
                    <a:pt x="7727" y="222773"/>
                    <a:pt x="0" y="204119"/>
                    <a:pt x="0" y="184669"/>
                  </a:cubicBezTo>
                  <a:lnTo>
                    <a:pt x="0" y="73338"/>
                  </a:lnTo>
                  <a:cubicBezTo>
                    <a:pt x="0" y="32835"/>
                    <a:pt x="32835" y="0"/>
                    <a:pt x="73338" y="0"/>
                  </a:cubicBezTo>
                  <a:close/>
                </a:path>
              </a:pathLst>
            </a:custGeom>
            <a:solidFill>
              <a:srgbClr val="FFD961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19050"/>
              <a:ext cx="611499" cy="2389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66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776332" y="5816631"/>
            <a:ext cx="2441378" cy="649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5"/>
              </a:lnSpc>
            </a:pPr>
            <a:r>
              <a:rPr lang="en-US" sz="3600" dirty="0">
                <a:solidFill>
                  <a:srgbClr val="000000"/>
                </a:solidFill>
                <a:latin typeface="Bryndan Write"/>
              </a:rPr>
              <a:t>Hasta 9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39711" y="6933232"/>
            <a:ext cx="5218978" cy="186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sz="1500" dirty="0">
                <a:solidFill>
                  <a:srgbClr val="000000"/>
                </a:solidFill>
                <a:latin typeface="Montserrat Medium"/>
              </a:rPr>
              <a:t>“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10-15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dakikalık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randevu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süresince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doktorunuz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size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biraz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ilaç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verilebilir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belki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ilaçla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ilgili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bir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şeyin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cevabını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alamayabilirsiniz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ve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sonra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ayrılırsınız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.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Yani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bu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NMS’nin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iyi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olduğunu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Montserrat Medium"/>
              </a:rPr>
              <a:t>düşünüyorum</a:t>
            </a:r>
            <a:r>
              <a:rPr lang="en-US" sz="2000" dirty="0">
                <a:solidFill>
                  <a:srgbClr val="000000"/>
                </a:solidFill>
                <a:latin typeface="Montserrat Medium"/>
              </a:rPr>
              <a:t>.”</a:t>
            </a:r>
          </a:p>
          <a:p>
            <a:pPr>
              <a:lnSpc>
                <a:spcPts val="2100"/>
              </a:lnSpc>
              <a:spcBef>
                <a:spcPct val="0"/>
              </a:spcBef>
            </a:pPr>
            <a:endParaRPr lang="en-US" sz="1500" dirty="0">
              <a:solidFill>
                <a:srgbClr val="000000"/>
              </a:solidFill>
              <a:latin typeface="Montserrat Medium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981774" y="8019186"/>
            <a:ext cx="3532195" cy="3613499"/>
          </a:xfrm>
          <a:custGeom>
            <a:avLst/>
            <a:gdLst/>
            <a:ahLst/>
            <a:cxnLst/>
            <a:rect l="l" t="t" r="r" b="b"/>
            <a:pathLst>
              <a:path w="3532195" h="3613499">
                <a:moveTo>
                  <a:pt x="0" y="0"/>
                </a:moveTo>
                <a:lnTo>
                  <a:pt x="3532195" y="0"/>
                </a:lnTo>
                <a:lnTo>
                  <a:pt x="3532195" y="3613499"/>
                </a:lnTo>
                <a:lnTo>
                  <a:pt x="0" y="361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682523" flipH="1">
            <a:off x="6978045" y="1650486"/>
            <a:ext cx="2471106" cy="1410777"/>
          </a:xfrm>
          <a:custGeom>
            <a:avLst/>
            <a:gdLst/>
            <a:ahLst/>
            <a:cxnLst/>
            <a:rect l="l" t="t" r="r" b="b"/>
            <a:pathLst>
              <a:path w="2471106" h="1410777">
                <a:moveTo>
                  <a:pt x="2471106" y="0"/>
                </a:moveTo>
                <a:lnTo>
                  <a:pt x="0" y="0"/>
                </a:lnTo>
                <a:lnTo>
                  <a:pt x="0" y="1410776"/>
                </a:lnTo>
                <a:lnTo>
                  <a:pt x="2471106" y="1410776"/>
                </a:lnTo>
                <a:lnTo>
                  <a:pt x="247110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1002</Words>
  <Application>Microsoft Office PowerPoint</Application>
  <PresentationFormat>Özel</PresentationFormat>
  <Paragraphs>62</Paragraphs>
  <Slides>20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20</vt:i4>
      </vt:variant>
    </vt:vector>
  </HeadingPairs>
  <TitlesOfParts>
    <vt:vector size="32" baseType="lpstr">
      <vt:lpstr>Bryndan Write</vt:lpstr>
      <vt:lpstr>Arial</vt:lpstr>
      <vt:lpstr>Quicksand</vt:lpstr>
      <vt:lpstr>Montserrat Medium</vt:lpstr>
      <vt:lpstr>Roboto</vt:lpstr>
      <vt:lpstr>Calibri</vt:lpstr>
      <vt:lpstr>Montserrat Bold</vt:lpstr>
      <vt:lpstr>Quicksand Bold</vt:lpstr>
      <vt:lpstr>Open Sans Extra Bold</vt:lpstr>
      <vt:lpstr>Arial Rounded MT Bold</vt:lpstr>
      <vt:lpstr>Paytone One Bold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Scrapbook Communication Presentation</dc:title>
  <dc:creator>exper</dc:creator>
  <cp:lastModifiedBy>gülbin özçelikay</cp:lastModifiedBy>
  <cp:revision>10</cp:revision>
  <dcterms:created xsi:type="dcterms:W3CDTF">2006-08-16T00:00:00Z</dcterms:created>
  <dcterms:modified xsi:type="dcterms:W3CDTF">2024-01-10T08:24:30Z</dcterms:modified>
  <dc:identifier>DAF2jtVmaE8</dc:identifier>
</cp:coreProperties>
</file>