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</p:sldIdLst>
  <p:sldSz cx="18288000" cy="10287000"/>
  <p:notesSz cx="6858000" cy="9144000"/>
  <p:embeddedFontLst>
    <p:embeddedFont>
      <p:font typeface="Bryndan Write" panose="020B0604020202020204" charset="0"/>
      <p:regular r:id="rId22"/>
    </p:embeddedFont>
    <p:embeddedFont>
      <p:font typeface="Quicksand" panose="020B0604020202020204" charset="-94"/>
      <p:regular r:id="rId23"/>
    </p:embeddedFont>
    <p:embeddedFont>
      <p:font typeface="Montserrat Medium" panose="020B0604020202020204" charset="-94"/>
      <p:regular r:id="rId24"/>
      <p:italic r:id="rId25"/>
    </p:embeddedFont>
    <p:embeddedFont>
      <p:font typeface="Roboto" panose="020B0604020202020204" charset="0"/>
      <p:regular r:id="rId26"/>
      <p:bold r:id="rId27"/>
      <p:italic r:id="rId28"/>
      <p:boldItalic r:id="rId29"/>
    </p:embeddedFont>
    <p:embeddedFont>
      <p:font typeface="Calibri" panose="020F0502020204030204" pitchFamily="34" charset="0"/>
      <p:regular r:id="rId30"/>
      <p:bold r:id="rId31"/>
      <p:italic r:id="rId32"/>
      <p:boldItalic r:id="rId33"/>
    </p:embeddedFont>
    <p:embeddedFont>
      <p:font typeface="Montserrat Bold" panose="020B0604020202020204" charset="-94"/>
      <p:regular r:id="rId34"/>
    </p:embeddedFont>
    <p:embeddedFont>
      <p:font typeface="Quicksand Bold" panose="020B0604020202020204" charset="-94"/>
      <p:regular r:id="rId35"/>
    </p:embeddedFont>
    <p:embeddedFont>
      <p:font typeface="Open Sans Extra Bold" panose="020B0604020202020204" charset="0"/>
      <p:regular r:id="rId36"/>
    </p:embeddedFont>
    <p:embeddedFont>
      <p:font typeface="Arial Rounded MT Bold" panose="020F0704030504030204" pitchFamily="34" charset="0"/>
      <p:regular r:id="rId3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58" d="100"/>
          <a:sy n="58" d="100"/>
        </p:scale>
        <p:origin x="684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5.fntdata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font" Target="fonts/font13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8.fntdata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3.fntdata"/><Relationship Id="rId32" Type="http://schemas.openxmlformats.org/officeDocument/2006/relationships/font" Target="fonts/font11.fntdata"/><Relationship Id="rId37" Type="http://schemas.openxmlformats.org/officeDocument/2006/relationships/font" Target="fonts/font16.fntdata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2.fntdata"/><Relationship Id="rId28" Type="http://schemas.openxmlformats.org/officeDocument/2006/relationships/font" Target="fonts/font7.fntdata"/><Relationship Id="rId36" Type="http://schemas.openxmlformats.org/officeDocument/2006/relationships/font" Target="fonts/font15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0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1.fntdata"/><Relationship Id="rId27" Type="http://schemas.openxmlformats.org/officeDocument/2006/relationships/font" Target="fonts/font6.fntdata"/><Relationship Id="rId30" Type="http://schemas.openxmlformats.org/officeDocument/2006/relationships/font" Target="fonts/font9.fntdata"/><Relationship Id="rId35" Type="http://schemas.openxmlformats.org/officeDocument/2006/relationships/font" Target="fonts/font14.fntdata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4.fntdata"/><Relationship Id="rId33" Type="http://schemas.openxmlformats.org/officeDocument/2006/relationships/font" Target="fonts/font12.fntdata"/><Relationship Id="rId38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1/10/2024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1/10/2024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1/10/2024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.pn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svg"/><Relationship Id="rId5" Type="http://schemas.openxmlformats.org/officeDocument/2006/relationships/image" Target="../media/image17.png"/><Relationship Id="rId4" Type="http://schemas.openxmlformats.org/officeDocument/2006/relationships/image" Target="../media/image15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svg"/><Relationship Id="rId5" Type="http://schemas.openxmlformats.org/officeDocument/2006/relationships/image" Target="../media/image19.png"/><Relationship Id="rId4" Type="http://schemas.openxmlformats.org/officeDocument/2006/relationships/image" Target="../media/image30.sv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svg"/><Relationship Id="rId3" Type="http://schemas.openxmlformats.org/officeDocument/2006/relationships/image" Target="../media/image20.png"/><Relationship Id="rId7" Type="http://schemas.openxmlformats.org/officeDocument/2006/relationships/image" Target="../media/image2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svg"/><Relationship Id="rId5" Type="http://schemas.openxmlformats.org/officeDocument/2006/relationships/image" Target="../media/image21.png"/><Relationship Id="rId10" Type="http://schemas.openxmlformats.org/officeDocument/2006/relationships/image" Target="../media/image15.svg"/><Relationship Id="rId4" Type="http://schemas.openxmlformats.org/officeDocument/2006/relationships/image" Target="../media/image34.svg"/><Relationship Id="rId9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3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30.svg"/><Relationship Id="rId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50.svg"/><Relationship Id="rId3" Type="http://schemas.openxmlformats.org/officeDocument/2006/relationships/image" Target="../media/image40.svg"/><Relationship Id="rId7" Type="http://schemas.openxmlformats.org/officeDocument/2006/relationships/image" Target="../media/image44.svg"/><Relationship Id="rId12" Type="http://schemas.openxmlformats.org/officeDocument/2006/relationships/image" Target="../media/image28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11" Type="http://schemas.openxmlformats.org/officeDocument/2006/relationships/image" Target="../media/image48.svg"/><Relationship Id="rId5" Type="http://schemas.openxmlformats.org/officeDocument/2006/relationships/image" Target="../media/image42.svg"/><Relationship Id="rId15" Type="http://schemas.openxmlformats.org/officeDocument/2006/relationships/image" Target="../media/image52.svg"/><Relationship Id="rId10" Type="http://schemas.openxmlformats.org/officeDocument/2006/relationships/image" Target="../media/image27.png"/><Relationship Id="rId4" Type="http://schemas.openxmlformats.org/officeDocument/2006/relationships/image" Target="../media/image24.png"/><Relationship Id="rId9" Type="http://schemas.openxmlformats.org/officeDocument/2006/relationships/image" Target="../media/image46.svg"/><Relationship Id="rId14" Type="http://schemas.openxmlformats.org/officeDocument/2006/relationships/image" Target="../media/image2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sv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sv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sv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13" Type="http://schemas.openxmlformats.org/officeDocument/2006/relationships/image" Target="../media/image67.svg"/><Relationship Id="rId3" Type="http://schemas.openxmlformats.org/officeDocument/2006/relationships/image" Target="../media/image57.svg"/><Relationship Id="rId7" Type="http://schemas.openxmlformats.org/officeDocument/2006/relationships/image" Target="../media/image61.svg"/><Relationship Id="rId12" Type="http://schemas.openxmlformats.org/officeDocument/2006/relationships/image" Target="../media/image37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png"/><Relationship Id="rId11" Type="http://schemas.openxmlformats.org/officeDocument/2006/relationships/image" Target="../media/image65.svg"/><Relationship Id="rId5" Type="http://schemas.openxmlformats.org/officeDocument/2006/relationships/image" Target="../media/image59.svg"/><Relationship Id="rId10" Type="http://schemas.openxmlformats.org/officeDocument/2006/relationships/image" Target="../media/image36.png"/><Relationship Id="rId4" Type="http://schemas.openxmlformats.org/officeDocument/2006/relationships/image" Target="../media/image33.png"/><Relationship Id="rId9" Type="http://schemas.openxmlformats.org/officeDocument/2006/relationships/image" Target="../media/image63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3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11.svg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69.svg"/><Relationship Id="rId7" Type="http://schemas.openxmlformats.org/officeDocument/2006/relationships/image" Target="../media/image73.sv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11" Type="http://schemas.openxmlformats.org/officeDocument/2006/relationships/image" Target="../media/image42.png"/><Relationship Id="rId5" Type="http://schemas.openxmlformats.org/officeDocument/2006/relationships/image" Target="../media/image71.svg"/><Relationship Id="rId10" Type="http://schemas.openxmlformats.org/officeDocument/2006/relationships/image" Target="../media/image75.svg"/><Relationship Id="rId4" Type="http://schemas.openxmlformats.org/officeDocument/2006/relationships/image" Target="../media/image39.png"/><Relationship Id="rId9" Type="http://schemas.openxmlformats.org/officeDocument/2006/relationships/image" Target="../media/image4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7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15.svg"/><Relationship Id="rId4" Type="http://schemas.openxmlformats.org/officeDocument/2006/relationships/image" Target="../media/image9.png"/><Relationship Id="rId9" Type="http://schemas.openxmlformats.org/officeDocument/2006/relationships/image" Target="../media/image19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3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6.png"/><Relationship Id="rId7" Type="http://schemas.openxmlformats.org/officeDocument/2006/relationships/image" Target="../media/image15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25.svg"/><Relationship Id="rId4" Type="http://schemas.openxmlformats.org/officeDocument/2006/relationships/image" Target="../media/image15.png"/><Relationship Id="rId9" Type="http://schemas.openxmlformats.org/officeDocument/2006/relationships/image" Target="../media/image17.sv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svg"/><Relationship Id="rId5" Type="http://schemas.openxmlformats.org/officeDocument/2006/relationships/image" Target="../media/image17.png"/><Relationship Id="rId4" Type="http://schemas.openxmlformats.org/officeDocument/2006/relationships/image" Target="../media/image15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60000"/>
            </a:blip>
            <a:stretch>
              <a:fillRect t="-18328" b="-18328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2354240" y="2389068"/>
            <a:ext cx="13579520" cy="6042886"/>
          </a:xfrm>
          <a:custGeom>
            <a:avLst/>
            <a:gdLst/>
            <a:ahLst/>
            <a:cxnLst/>
            <a:rect l="l" t="t" r="r" b="b"/>
            <a:pathLst>
              <a:path w="13579520" h="6042886">
                <a:moveTo>
                  <a:pt x="0" y="0"/>
                </a:moveTo>
                <a:lnTo>
                  <a:pt x="13579520" y="0"/>
                </a:lnTo>
                <a:lnTo>
                  <a:pt x="13579520" y="6042886"/>
                </a:lnTo>
                <a:lnTo>
                  <a:pt x="0" y="604288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1838892">
            <a:off x="2937506" y="2154944"/>
            <a:ext cx="1043254" cy="982556"/>
          </a:xfrm>
          <a:custGeom>
            <a:avLst/>
            <a:gdLst/>
            <a:ahLst/>
            <a:cxnLst/>
            <a:rect l="l" t="t" r="r" b="b"/>
            <a:pathLst>
              <a:path w="1043254" h="982556">
                <a:moveTo>
                  <a:pt x="0" y="0"/>
                </a:moveTo>
                <a:lnTo>
                  <a:pt x="1043255" y="0"/>
                </a:lnTo>
                <a:lnTo>
                  <a:pt x="1043255" y="982556"/>
                </a:lnTo>
                <a:lnTo>
                  <a:pt x="0" y="98255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2435176" y="6964460"/>
            <a:ext cx="3671472" cy="901179"/>
          </a:xfrm>
          <a:custGeom>
            <a:avLst/>
            <a:gdLst/>
            <a:ahLst/>
            <a:cxnLst/>
            <a:rect l="l" t="t" r="r" b="b"/>
            <a:pathLst>
              <a:path w="3671472" h="901179">
                <a:moveTo>
                  <a:pt x="0" y="0"/>
                </a:moveTo>
                <a:lnTo>
                  <a:pt x="3671472" y="0"/>
                </a:lnTo>
                <a:lnTo>
                  <a:pt x="3671472" y="901180"/>
                </a:lnTo>
                <a:lnTo>
                  <a:pt x="0" y="90118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rot="2104911">
            <a:off x="13370625" y="2371241"/>
            <a:ext cx="1800574" cy="1143364"/>
          </a:xfrm>
          <a:custGeom>
            <a:avLst/>
            <a:gdLst/>
            <a:ahLst/>
            <a:cxnLst/>
            <a:rect l="l" t="t" r="r" b="b"/>
            <a:pathLst>
              <a:path w="1800574" h="1143364">
                <a:moveTo>
                  <a:pt x="0" y="0"/>
                </a:moveTo>
                <a:lnTo>
                  <a:pt x="1800574" y="0"/>
                </a:lnTo>
                <a:lnTo>
                  <a:pt x="1800574" y="1143364"/>
                </a:lnTo>
                <a:lnTo>
                  <a:pt x="0" y="114336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rot="-8100000">
            <a:off x="2900487" y="6716817"/>
            <a:ext cx="1800574" cy="1143364"/>
          </a:xfrm>
          <a:custGeom>
            <a:avLst/>
            <a:gdLst/>
            <a:ahLst/>
            <a:cxnLst/>
            <a:rect l="l" t="t" r="r" b="b"/>
            <a:pathLst>
              <a:path w="1800574" h="1143364">
                <a:moveTo>
                  <a:pt x="0" y="0"/>
                </a:moveTo>
                <a:lnTo>
                  <a:pt x="1800573" y="0"/>
                </a:lnTo>
                <a:lnTo>
                  <a:pt x="1800573" y="1143365"/>
                </a:lnTo>
                <a:lnTo>
                  <a:pt x="0" y="114336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4043118" y="4218634"/>
            <a:ext cx="9855988" cy="4924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0"/>
              </a:lnSpc>
            </a:pPr>
            <a:r>
              <a:rPr lang="en-US" sz="4611" dirty="0">
                <a:solidFill>
                  <a:srgbClr val="000000"/>
                </a:solidFill>
                <a:latin typeface="Quicksand Bold"/>
              </a:rPr>
              <a:t>SERBEST ECZANELERDE YENİ İLAÇ HİZMETİ İÇİN VİDEO İLETİŞİMİNE YÖNELİK TUTUMLAR</a:t>
            </a:r>
            <a:endParaRPr lang="tr-TR" sz="4611" dirty="0">
              <a:solidFill>
                <a:srgbClr val="000000"/>
              </a:solidFill>
              <a:latin typeface="Quicksand Bold"/>
            </a:endParaRPr>
          </a:p>
          <a:p>
            <a:pPr algn="ctr">
              <a:lnSpc>
                <a:spcPts val="4750"/>
              </a:lnSpc>
            </a:pPr>
            <a:endParaRPr lang="tr-TR" sz="4611" dirty="0">
              <a:solidFill>
                <a:srgbClr val="000000"/>
              </a:solidFill>
              <a:latin typeface="Quicksand Bold"/>
            </a:endParaRPr>
          </a:p>
          <a:p>
            <a:pPr algn="ctr">
              <a:lnSpc>
                <a:spcPts val="4750"/>
              </a:lnSpc>
            </a:pPr>
            <a:endParaRPr lang="tr-TR" sz="4611" dirty="0">
              <a:solidFill>
                <a:srgbClr val="000000"/>
              </a:solidFill>
              <a:latin typeface="Quicksand Bold"/>
            </a:endParaRPr>
          </a:p>
          <a:p>
            <a:pPr algn="ctr">
              <a:lnSpc>
                <a:spcPts val="4750"/>
              </a:lnSpc>
            </a:pPr>
            <a:endParaRPr lang="tr-TR" sz="4611" dirty="0">
              <a:solidFill>
                <a:srgbClr val="000000"/>
              </a:solidFill>
              <a:latin typeface="Quicksand Bold"/>
            </a:endParaRPr>
          </a:p>
          <a:p>
            <a:pPr algn="ctr">
              <a:lnSpc>
                <a:spcPts val="4750"/>
              </a:lnSpc>
            </a:pPr>
            <a:endParaRPr lang="tr-TR" sz="4611" dirty="0">
              <a:solidFill>
                <a:srgbClr val="000000"/>
              </a:solidFill>
              <a:latin typeface="Quicksand Bold"/>
            </a:endParaRPr>
          </a:p>
          <a:p>
            <a:pPr algn="ctr">
              <a:lnSpc>
                <a:spcPts val="4750"/>
              </a:lnSpc>
            </a:pPr>
            <a:r>
              <a:rPr lang="tr-TR" sz="2400" dirty="0">
                <a:solidFill>
                  <a:srgbClr val="000000"/>
                </a:solidFill>
                <a:latin typeface="Quicksand Bold"/>
              </a:rPr>
              <a:t>Fatma Zehra UZUH-19030172</a:t>
            </a:r>
            <a:endParaRPr lang="en-US" sz="2400" dirty="0">
              <a:solidFill>
                <a:srgbClr val="000000"/>
              </a:solidFill>
              <a:latin typeface="Quicksand Bold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60000"/>
            </a:blip>
            <a:stretch>
              <a:fillRect t="-18328" b="-18328"/>
            </a:stretch>
          </a:blipFill>
        </p:spPr>
        <p:txBody>
          <a:bodyPr/>
          <a:lstStyle/>
          <a:p>
            <a:endParaRPr lang="tr-TR" dirty="0"/>
          </a:p>
        </p:txBody>
      </p:sp>
      <p:sp>
        <p:nvSpPr>
          <p:cNvPr id="4" name="TextBox 4"/>
          <p:cNvSpPr txBox="1"/>
          <p:nvPr/>
        </p:nvSpPr>
        <p:spPr>
          <a:xfrm>
            <a:off x="1745001" y="3726530"/>
            <a:ext cx="7398999" cy="32052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800"/>
              </a:lnSpc>
            </a:pPr>
            <a:r>
              <a:rPr lang="tr-TR" sz="2800" dirty="0">
                <a:solidFill>
                  <a:srgbClr val="000000"/>
                </a:solidFill>
                <a:latin typeface="Montserrat Medium"/>
              </a:rPr>
              <a:t>   </a:t>
            </a:r>
            <a:r>
              <a:rPr lang="en-US" sz="2800" dirty="0" err="1">
                <a:solidFill>
                  <a:srgbClr val="000000"/>
                </a:solidFill>
                <a:latin typeface="Montserrat Medium"/>
              </a:rPr>
              <a:t>Eczacıların</a:t>
            </a:r>
            <a:r>
              <a:rPr lang="en-US" sz="28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Montserrat Medium"/>
              </a:rPr>
              <a:t>tamamı</a:t>
            </a:r>
            <a:r>
              <a:rPr lang="en-US" sz="2800" dirty="0">
                <a:solidFill>
                  <a:srgbClr val="000000"/>
                </a:solidFill>
                <a:latin typeface="Montserrat Medium"/>
              </a:rPr>
              <a:t> da video </a:t>
            </a:r>
            <a:r>
              <a:rPr lang="en-US" sz="2800" dirty="0" err="1">
                <a:solidFill>
                  <a:srgbClr val="000000"/>
                </a:solidFill>
                <a:latin typeface="Montserrat Medium"/>
              </a:rPr>
              <a:t>tabanlı</a:t>
            </a:r>
            <a:r>
              <a:rPr lang="en-US" sz="28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Montserrat Medium"/>
              </a:rPr>
              <a:t>NMS'i</a:t>
            </a:r>
            <a:r>
              <a:rPr lang="en-US" sz="28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Montserrat Medium"/>
              </a:rPr>
              <a:t>tercih</a:t>
            </a:r>
            <a:r>
              <a:rPr lang="en-US" sz="28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Montserrat Medium"/>
              </a:rPr>
              <a:t>etti</a:t>
            </a:r>
            <a:r>
              <a:rPr lang="en-US" sz="2800" dirty="0">
                <a:solidFill>
                  <a:srgbClr val="000000"/>
                </a:solidFill>
                <a:latin typeface="Montserrat Medium"/>
              </a:rPr>
              <a:t>. </a:t>
            </a:r>
            <a:r>
              <a:rPr lang="en-US" sz="2800" dirty="0" err="1">
                <a:solidFill>
                  <a:srgbClr val="000000"/>
                </a:solidFill>
                <a:latin typeface="Montserrat Medium"/>
              </a:rPr>
              <a:t>Eczacılar</a:t>
            </a:r>
            <a:r>
              <a:rPr lang="en-US" sz="2800" dirty="0">
                <a:solidFill>
                  <a:srgbClr val="000000"/>
                </a:solidFill>
                <a:latin typeface="Montserrat Medium"/>
              </a:rPr>
              <a:t>, video </a:t>
            </a:r>
            <a:r>
              <a:rPr lang="en-US" sz="2800" dirty="0" err="1">
                <a:solidFill>
                  <a:srgbClr val="000000"/>
                </a:solidFill>
                <a:latin typeface="Montserrat Medium"/>
              </a:rPr>
              <a:t>tabanlı</a:t>
            </a:r>
            <a:r>
              <a:rPr lang="en-US" sz="2800" dirty="0">
                <a:solidFill>
                  <a:srgbClr val="000000"/>
                </a:solidFill>
                <a:latin typeface="Montserrat Medium"/>
              </a:rPr>
              <a:t> NMS </a:t>
            </a:r>
            <a:r>
              <a:rPr lang="en-US" sz="2800" dirty="0" err="1">
                <a:solidFill>
                  <a:srgbClr val="000000"/>
                </a:solidFill>
                <a:latin typeface="Montserrat Medium"/>
              </a:rPr>
              <a:t>sırasında</a:t>
            </a:r>
            <a:r>
              <a:rPr lang="en-US" sz="2800" dirty="0">
                <a:solidFill>
                  <a:srgbClr val="000000"/>
                </a:solidFill>
                <a:latin typeface="Montserrat Medium"/>
              </a:rPr>
              <a:t> daha </a:t>
            </a:r>
            <a:r>
              <a:rPr lang="en-US" sz="2800" dirty="0" err="1">
                <a:solidFill>
                  <a:srgbClr val="000000"/>
                </a:solidFill>
                <a:latin typeface="Montserrat Medium"/>
              </a:rPr>
              <a:t>profesyonel</a:t>
            </a:r>
            <a:r>
              <a:rPr lang="en-US" sz="28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Montserrat Medium"/>
              </a:rPr>
              <a:t>göründüklerine</a:t>
            </a:r>
            <a:r>
              <a:rPr lang="en-US" sz="28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Montserrat Medium"/>
              </a:rPr>
              <a:t>inanıyorlardı</a:t>
            </a:r>
            <a:r>
              <a:rPr lang="en-US" sz="2800" dirty="0">
                <a:solidFill>
                  <a:srgbClr val="000000"/>
                </a:solidFill>
                <a:latin typeface="Montserrat Medium"/>
              </a:rPr>
              <a:t>; </a:t>
            </a:r>
            <a:r>
              <a:rPr lang="en-US" sz="2800" dirty="0" err="1">
                <a:solidFill>
                  <a:srgbClr val="000000"/>
                </a:solidFill>
                <a:latin typeface="Montserrat Medium"/>
              </a:rPr>
              <a:t>çünkü</a:t>
            </a:r>
            <a:r>
              <a:rPr lang="en-US" sz="2800" dirty="0">
                <a:solidFill>
                  <a:srgbClr val="000000"/>
                </a:solidFill>
                <a:latin typeface="Montserrat Medium"/>
              </a:rPr>
              <a:t> , </a:t>
            </a:r>
            <a:r>
              <a:rPr lang="en-US" sz="2800" dirty="0" err="1">
                <a:solidFill>
                  <a:srgbClr val="000000"/>
                </a:solidFill>
                <a:latin typeface="Montserrat Medium"/>
              </a:rPr>
              <a:t>hastanın</a:t>
            </a:r>
            <a:r>
              <a:rPr lang="en-US" sz="28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Montserrat Medium"/>
              </a:rPr>
              <a:t>önündeki</a:t>
            </a:r>
            <a:r>
              <a:rPr lang="en-US" sz="28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Montserrat Medium"/>
              </a:rPr>
              <a:t>bilgisayarda</a:t>
            </a:r>
            <a:r>
              <a:rPr lang="en-US" sz="28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Montserrat Medium"/>
              </a:rPr>
              <a:t>verilere</a:t>
            </a:r>
            <a:r>
              <a:rPr lang="en-US" sz="28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Montserrat Medium"/>
              </a:rPr>
              <a:t>bakma</a:t>
            </a:r>
            <a:r>
              <a:rPr lang="en-US" sz="2800" dirty="0">
                <a:solidFill>
                  <a:srgbClr val="000000"/>
                </a:solidFill>
                <a:latin typeface="Montserrat Medium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Montserrat Medium"/>
              </a:rPr>
              <a:t>sandalye</a:t>
            </a:r>
            <a:r>
              <a:rPr lang="en-US" sz="28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Montserrat Medium"/>
              </a:rPr>
              <a:t>bulma</a:t>
            </a:r>
            <a:r>
              <a:rPr lang="en-US" sz="2800" dirty="0">
                <a:solidFill>
                  <a:srgbClr val="000000"/>
                </a:solidFill>
                <a:latin typeface="Montserrat Medium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Montserrat Medium"/>
              </a:rPr>
              <a:t>masayı</a:t>
            </a:r>
            <a:r>
              <a:rPr lang="en-US" sz="28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Montserrat Medium"/>
              </a:rPr>
              <a:t>temizleme</a:t>
            </a:r>
            <a:r>
              <a:rPr lang="en-US" sz="2800" dirty="0">
                <a:solidFill>
                  <a:srgbClr val="000000"/>
                </a:solidFill>
                <a:latin typeface="Montserrat Medium"/>
              </a:rPr>
              <a:t> gibi </a:t>
            </a:r>
            <a:r>
              <a:rPr lang="en-US" sz="2800" dirty="0" err="1">
                <a:solidFill>
                  <a:srgbClr val="000000"/>
                </a:solidFill>
                <a:latin typeface="Montserrat Medium"/>
              </a:rPr>
              <a:t>hastanın</a:t>
            </a:r>
            <a:r>
              <a:rPr lang="en-US" sz="28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Montserrat Medium"/>
              </a:rPr>
              <a:t>önünde</a:t>
            </a:r>
            <a:r>
              <a:rPr lang="en-US" sz="28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Montserrat Medium"/>
              </a:rPr>
              <a:t>hazırlık</a:t>
            </a:r>
            <a:r>
              <a:rPr lang="en-US" sz="28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Montserrat Medium"/>
              </a:rPr>
              <a:t>yapma</a:t>
            </a:r>
            <a:r>
              <a:rPr lang="en-US" sz="2800" dirty="0">
                <a:solidFill>
                  <a:srgbClr val="000000"/>
                </a:solidFill>
                <a:latin typeface="Montserrat Medium"/>
              </a:rPr>
              <a:t> gibi </a:t>
            </a:r>
            <a:r>
              <a:rPr lang="en-US" sz="2800" dirty="0" err="1">
                <a:solidFill>
                  <a:srgbClr val="000000"/>
                </a:solidFill>
                <a:latin typeface="Montserrat Medium"/>
              </a:rPr>
              <a:t>yönleri</a:t>
            </a:r>
            <a:r>
              <a:rPr lang="en-US" sz="28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Montserrat Medium"/>
              </a:rPr>
              <a:t>ortadan</a:t>
            </a:r>
            <a:r>
              <a:rPr lang="en-US" sz="28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Montserrat Medium"/>
              </a:rPr>
              <a:t>kaldırıyordu</a:t>
            </a:r>
            <a:r>
              <a:rPr lang="en-US" sz="2800" dirty="0">
                <a:solidFill>
                  <a:srgbClr val="000000"/>
                </a:solidFill>
                <a:latin typeface="Montserrat Medium"/>
              </a:rPr>
              <a:t>.</a:t>
            </a:r>
          </a:p>
          <a:p>
            <a:pPr>
              <a:lnSpc>
                <a:spcPts val="2800"/>
              </a:lnSpc>
              <a:spcBef>
                <a:spcPct val="0"/>
              </a:spcBef>
            </a:pPr>
            <a:endParaRPr lang="en-US" sz="2000" dirty="0">
              <a:solidFill>
                <a:srgbClr val="000000"/>
              </a:solidFill>
              <a:latin typeface="Montserrat Medium"/>
            </a:endParaRPr>
          </a:p>
        </p:txBody>
      </p:sp>
      <p:grpSp>
        <p:nvGrpSpPr>
          <p:cNvPr id="5" name="Group 5"/>
          <p:cNvGrpSpPr/>
          <p:nvPr/>
        </p:nvGrpSpPr>
        <p:grpSpPr>
          <a:xfrm>
            <a:off x="10877129" y="1626115"/>
            <a:ext cx="2365435" cy="954711"/>
            <a:chOff x="0" y="0"/>
            <a:chExt cx="611499" cy="258007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611499" cy="258007"/>
            </a:xfrm>
            <a:custGeom>
              <a:avLst/>
              <a:gdLst/>
              <a:ahLst/>
              <a:cxnLst/>
              <a:rect l="l" t="t" r="r" b="b"/>
              <a:pathLst>
                <a:path w="611499" h="258007">
                  <a:moveTo>
                    <a:pt x="73338" y="0"/>
                  </a:moveTo>
                  <a:lnTo>
                    <a:pt x="538160" y="0"/>
                  </a:lnTo>
                  <a:cubicBezTo>
                    <a:pt x="557611" y="0"/>
                    <a:pt x="576265" y="7727"/>
                    <a:pt x="590018" y="21480"/>
                  </a:cubicBezTo>
                  <a:cubicBezTo>
                    <a:pt x="603772" y="35234"/>
                    <a:pt x="611499" y="53888"/>
                    <a:pt x="611499" y="73338"/>
                  </a:cubicBezTo>
                  <a:lnTo>
                    <a:pt x="611499" y="184669"/>
                  </a:lnTo>
                  <a:cubicBezTo>
                    <a:pt x="611499" y="225172"/>
                    <a:pt x="578664" y="258007"/>
                    <a:pt x="538160" y="258007"/>
                  </a:cubicBezTo>
                  <a:lnTo>
                    <a:pt x="73338" y="258007"/>
                  </a:lnTo>
                  <a:cubicBezTo>
                    <a:pt x="53888" y="258007"/>
                    <a:pt x="35234" y="250280"/>
                    <a:pt x="21480" y="236527"/>
                  </a:cubicBezTo>
                  <a:cubicBezTo>
                    <a:pt x="7727" y="222773"/>
                    <a:pt x="0" y="204119"/>
                    <a:pt x="0" y="184669"/>
                  </a:cubicBezTo>
                  <a:lnTo>
                    <a:pt x="0" y="73338"/>
                  </a:lnTo>
                  <a:cubicBezTo>
                    <a:pt x="0" y="32835"/>
                    <a:pt x="32835" y="0"/>
                    <a:pt x="73338" y="0"/>
                  </a:cubicBezTo>
                  <a:close/>
                </a:path>
              </a:pathLst>
            </a:custGeom>
            <a:solidFill>
              <a:srgbClr val="FFD961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0" y="19050"/>
              <a:ext cx="611499" cy="23895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66"/>
                </a:lnSpc>
              </a:pPr>
              <a:endParaRPr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10877130" y="1791664"/>
            <a:ext cx="2441378" cy="6611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65"/>
              </a:lnSpc>
            </a:pPr>
            <a:r>
              <a:rPr lang="en-US" sz="4000" dirty="0" err="1">
                <a:solidFill>
                  <a:srgbClr val="000000"/>
                </a:solidFill>
                <a:latin typeface="Bryndan Write"/>
              </a:rPr>
              <a:t>EczacıA</a:t>
            </a:r>
            <a:endParaRPr lang="en-US" sz="4000" dirty="0">
              <a:solidFill>
                <a:srgbClr val="000000"/>
              </a:solidFill>
              <a:latin typeface="Bryndan Write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10953073" y="2944213"/>
            <a:ext cx="5218978" cy="18938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100"/>
              </a:lnSpc>
              <a:spcBef>
                <a:spcPct val="0"/>
              </a:spcBef>
            </a:pPr>
            <a:r>
              <a:rPr lang="tr-TR" sz="2400" dirty="0">
                <a:solidFill>
                  <a:srgbClr val="000000"/>
                </a:solidFill>
                <a:latin typeface="Montserrat Medium"/>
              </a:rPr>
              <a:t>‘’</a:t>
            </a:r>
            <a:r>
              <a:rPr lang="en-US" sz="2400" dirty="0" err="1">
                <a:solidFill>
                  <a:srgbClr val="000000"/>
                </a:solidFill>
                <a:latin typeface="Montserrat Medium"/>
              </a:rPr>
              <a:t>İster</a:t>
            </a:r>
            <a:r>
              <a:rPr lang="en-US" sz="24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Montserrat Medium"/>
              </a:rPr>
              <a:t>fiziksel</a:t>
            </a:r>
            <a:r>
              <a:rPr lang="en-US" sz="24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Montserrat Medium"/>
              </a:rPr>
              <a:t>ister</a:t>
            </a:r>
            <a:r>
              <a:rPr lang="en-US" sz="2400" dirty="0">
                <a:solidFill>
                  <a:srgbClr val="000000"/>
                </a:solidFill>
                <a:latin typeface="Montserrat Medium"/>
              </a:rPr>
              <a:t> online </a:t>
            </a:r>
            <a:r>
              <a:rPr lang="en-US" sz="2400" dirty="0" err="1">
                <a:solidFill>
                  <a:srgbClr val="000000"/>
                </a:solidFill>
                <a:latin typeface="Montserrat Medium"/>
              </a:rPr>
              <a:t>olsun</a:t>
            </a:r>
            <a:r>
              <a:rPr lang="en-US" sz="2400" dirty="0">
                <a:solidFill>
                  <a:srgbClr val="000000"/>
                </a:solidFill>
                <a:latin typeface="Montserrat Medium"/>
              </a:rPr>
              <a:t>, hasta </a:t>
            </a:r>
            <a:r>
              <a:rPr lang="en-US" sz="2400" dirty="0" err="1">
                <a:solidFill>
                  <a:srgbClr val="000000"/>
                </a:solidFill>
                <a:latin typeface="Montserrat Medium"/>
              </a:rPr>
              <a:t>ilaç</a:t>
            </a:r>
            <a:r>
              <a:rPr lang="en-US" sz="24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Montserrat Medium"/>
              </a:rPr>
              <a:t>hakkında</a:t>
            </a:r>
            <a:r>
              <a:rPr lang="en-US" sz="24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Montserrat Medium"/>
              </a:rPr>
              <a:t>aynı</a:t>
            </a:r>
            <a:r>
              <a:rPr lang="en-US" sz="24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Montserrat Medium"/>
              </a:rPr>
              <a:t>derecede</a:t>
            </a:r>
            <a:r>
              <a:rPr lang="en-US" sz="24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Montserrat Medium"/>
              </a:rPr>
              <a:t>bilgi</a:t>
            </a:r>
            <a:r>
              <a:rPr lang="en-US" sz="24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Montserrat Medium"/>
              </a:rPr>
              <a:t>sahibi</a:t>
            </a:r>
            <a:r>
              <a:rPr lang="en-US" sz="24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Montserrat Medium"/>
              </a:rPr>
              <a:t>oluyor</a:t>
            </a:r>
            <a:r>
              <a:rPr lang="en-US" sz="2400" dirty="0">
                <a:solidFill>
                  <a:srgbClr val="000000"/>
                </a:solidFill>
                <a:latin typeface="Montserrat Medium"/>
              </a:rPr>
              <a:t>. </a:t>
            </a:r>
            <a:r>
              <a:rPr lang="en-US" sz="2400" dirty="0" err="1">
                <a:solidFill>
                  <a:srgbClr val="000000"/>
                </a:solidFill>
                <a:latin typeface="Montserrat Medium"/>
              </a:rPr>
              <a:t>Sadece</a:t>
            </a:r>
            <a:r>
              <a:rPr lang="en-US" sz="2400" dirty="0">
                <a:solidFill>
                  <a:srgbClr val="000000"/>
                </a:solidFill>
                <a:latin typeface="Montserrat Medium"/>
              </a:rPr>
              <a:t> internette daha </a:t>
            </a:r>
            <a:r>
              <a:rPr lang="en-US" sz="2400" dirty="0" err="1">
                <a:solidFill>
                  <a:srgbClr val="000000"/>
                </a:solidFill>
                <a:latin typeface="Montserrat Medium"/>
              </a:rPr>
              <a:t>az</a:t>
            </a:r>
            <a:r>
              <a:rPr lang="en-US" sz="2400" dirty="0">
                <a:solidFill>
                  <a:srgbClr val="000000"/>
                </a:solidFill>
                <a:latin typeface="Montserrat Medium"/>
              </a:rPr>
              <a:t> zaman </a:t>
            </a:r>
            <a:r>
              <a:rPr lang="en-US" sz="2400" dirty="0" err="1">
                <a:solidFill>
                  <a:srgbClr val="000000"/>
                </a:solidFill>
                <a:latin typeface="Montserrat Medium"/>
              </a:rPr>
              <a:t>alıyor</a:t>
            </a:r>
            <a:r>
              <a:rPr lang="en-US" sz="24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Montserrat Medium"/>
              </a:rPr>
              <a:t>çünkü</a:t>
            </a:r>
            <a:r>
              <a:rPr lang="en-US" sz="24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Montserrat Medium"/>
              </a:rPr>
              <a:t>havadan</a:t>
            </a:r>
            <a:r>
              <a:rPr lang="en-US" sz="24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Montserrat Medium"/>
              </a:rPr>
              <a:t>sudan</a:t>
            </a:r>
            <a:r>
              <a:rPr lang="en-US" sz="24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Montserrat Medium"/>
              </a:rPr>
              <a:t>konuşulmuyor</a:t>
            </a:r>
            <a:r>
              <a:rPr lang="en-US" sz="2400" dirty="0">
                <a:solidFill>
                  <a:srgbClr val="000000"/>
                </a:solidFill>
                <a:latin typeface="Montserrat Medium"/>
              </a:rPr>
              <a:t>.</a:t>
            </a:r>
            <a:r>
              <a:rPr lang="tr-TR" sz="2400" dirty="0">
                <a:solidFill>
                  <a:srgbClr val="000000"/>
                </a:solidFill>
                <a:latin typeface="Montserrat Medium"/>
              </a:rPr>
              <a:t>’’</a:t>
            </a:r>
          </a:p>
          <a:p>
            <a:pPr>
              <a:lnSpc>
                <a:spcPts val="2100"/>
              </a:lnSpc>
              <a:spcBef>
                <a:spcPct val="0"/>
              </a:spcBef>
            </a:pPr>
            <a:endParaRPr lang="en-US" sz="2400" dirty="0">
              <a:solidFill>
                <a:srgbClr val="000000"/>
              </a:solidFill>
              <a:latin typeface="Montserrat Medium"/>
            </a:endParaRPr>
          </a:p>
        </p:txBody>
      </p:sp>
      <p:grpSp>
        <p:nvGrpSpPr>
          <p:cNvPr id="15" name="Group 15"/>
          <p:cNvGrpSpPr/>
          <p:nvPr/>
        </p:nvGrpSpPr>
        <p:grpSpPr>
          <a:xfrm>
            <a:off x="10990916" y="5280457"/>
            <a:ext cx="2533546" cy="1068968"/>
            <a:chOff x="0" y="0"/>
            <a:chExt cx="611499" cy="258007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611499" cy="258007"/>
            </a:xfrm>
            <a:custGeom>
              <a:avLst/>
              <a:gdLst/>
              <a:ahLst/>
              <a:cxnLst/>
              <a:rect l="l" t="t" r="r" b="b"/>
              <a:pathLst>
                <a:path w="611499" h="258007">
                  <a:moveTo>
                    <a:pt x="73338" y="0"/>
                  </a:moveTo>
                  <a:lnTo>
                    <a:pt x="538160" y="0"/>
                  </a:lnTo>
                  <a:cubicBezTo>
                    <a:pt x="557611" y="0"/>
                    <a:pt x="576265" y="7727"/>
                    <a:pt x="590018" y="21480"/>
                  </a:cubicBezTo>
                  <a:cubicBezTo>
                    <a:pt x="603772" y="35234"/>
                    <a:pt x="611499" y="53888"/>
                    <a:pt x="611499" y="73338"/>
                  </a:cubicBezTo>
                  <a:lnTo>
                    <a:pt x="611499" y="184669"/>
                  </a:lnTo>
                  <a:cubicBezTo>
                    <a:pt x="611499" y="225172"/>
                    <a:pt x="578664" y="258007"/>
                    <a:pt x="538160" y="258007"/>
                  </a:cubicBezTo>
                  <a:lnTo>
                    <a:pt x="73338" y="258007"/>
                  </a:lnTo>
                  <a:cubicBezTo>
                    <a:pt x="53888" y="258007"/>
                    <a:pt x="35234" y="250280"/>
                    <a:pt x="21480" y="236527"/>
                  </a:cubicBezTo>
                  <a:cubicBezTo>
                    <a:pt x="7727" y="222773"/>
                    <a:pt x="0" y="204119"/>
                    <a:pt x="0" y="184669"/>
                  </a:cubicBezTo>
                  <a:lnTo>
                    <a:pt x="0" y="73338"/>
                  </a:lnTo>
                  <a:cubicBezTo>
                    <a:pt x="0" y="32835"/>
                    <a:pt x="32835" y="0"/>
                    <a:pt x="73338" y="0"/>
                  </a:cubicBezTo>
                  <a:close/>
                </a:path>
              </a:pathLst>
            </a:custGeom>
            <a:solidFill>
              <a:srgbClr val="FFD961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id="17" name="TextBox 17"/>
            <p:cNvSpPr txBox="1"/>
            <p:nvPr/>
          </p:nvSpPr>
          <p:spPr>
            <a:xfrm>
              <a:off x="0" y="19050"/>
              <a:ext cx="611499" cy="23895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66"/>
                </a:lnSpc>
              </a:pPr>
              <a:endParaRPr/>
            </a:p>
          </p:txBody>
        </p:sp>
      </p:grpSp>
      <p:sp>
        <p:nvSpPr>
          <p:cNvPr id="18" name="TextBox 18"/>
          <p:cNvSpPr txBox="1"/>
          <p:nvPr/>
        </p:nvSpPr>
        <p:spPr>
          <a:xfrm>
            <a:off x="10924498" y="5357710"/>
            <a:ext cx="2911393" cy="6611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65"/>
              </a:lnSpc>
            </a:pPr>
            <a:r>
              <a:rPr lang="en-US" sz="4000" dirty="0" err="1">
                <a:solidFill>
                  <a:srgbClr val="000000"/>
                </a:solidFill>
                <a:latin typeface="Bryndan Write"/>
              </a:rPr>
              <a:t>Eczacı</a:t>
            </a:r>
            <a:r>
              <a:rPr lang="en-US" sz="4000" dirty="0">
                <a:solidFill>
                  <a:srgbClr val="000000"/>
                </a:solidFill>
                <a:latin typeface="Bryndan Write"/>
              </a:rPr>
              <a:t> C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0990916" y="6895782"/>
            <a:ext cx="5218978" cy="18653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100"/>
              </a:lnSpc>
            </a:pPr>
            <a:r>
              <a:rPr lang="tr-TR" sz="2400" dirty="0">
                <a:solidFill>
                  <a:srgbClr val="000000"/>
                </a:solidFill>
                <a:latin typeface="Montserrat Medium"/>
              </a:rPr>
              <a:t>‘’</a:t>
            </a:r>
            <a:r>
              <a:rPr lang="en-US" sz="2400" dirty="0" err="1">
                <a:solidFill>
                  <a:srgbClr val="000000"/>
                </a:solidFill>
                <a:latin typeface="Montserrat Medium"/>
              </a:rPr>
              <a:t>Yüz</a:t>
            </a:r>
            <a:r>
              <a:rPr lang="en-US" sz="24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Montserrat Medium"/>
              </a:rPr>
              <a:t>yüze</a:t>
            </a:r>
            <a:r>
              <a:rPr lang="en-US" sz="24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Montserrat Medium"/>
              </a:rPr>
              <a:t>yapmaktansa</a:t>
            </a:r>
            <a:r>
              <a:rPr lang="en-US" sz="24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Montserrat Medium"/>
              </a:rPr>
              <a:t>bilgisayar</a:t>
            </a:r>
            <a:r>
              <a:rPr lang="en-US" sz="24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Montserrat Medium"/>
              </a:rPr>
              <a:t>başında</a:t>
            </a:r>
            <a:r>
              <a:rPr lang="en-US" sz="24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Montserrat Medium"/>
              </a:rPr>
              <a:t>yapmak</a:t>
            </a:r>
            <a:r>
              <a:rPr lang="en-US" sz="24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Montserrat Medium"/>
              </a:rPr>
              <a:t>daha</a:t>
            </a:r>
            <a:r>
              <a:rPr lang="en-US" sz="2400" dirty="0">
                <a:solidFill>
                  <a:srgbClr val="000000"/>
                </a:solidFill>
                <a:latin typeface="Montserrat Medium"/>
              </a:rPr>
              <a:t> iyi, </a:t>
            </a:r>
            <a:r>
              <a:rPr lang="en-US" sz="2400" dirty="0" err="1">
                <a:solidFill>
                  <a:srgbClr val="000000"/>
                </a:solidFill>
                <a:latin typeface="Montserrat Medium"/>
              </a:rPr>
              <a:t>çünkü</a:t>
            </a:r>
            <a:r>
              <a:rPr lang="en-US" sz="2400" dirty="0">
                <a:solidFill>
                  <a:srgbClr val="000000"/>
                </a:solidFill>
                <a:latin typeface="Montserrat Medium"/>
              </a:rPr>
              <a:t> hem </a:t>
            </a:r>
            <a:r>
              <a:rPr lang="en-US" sz="2400" dirty="0" err="1">
                <a:solidFill>
                  <a:srgbClr val="000000"/>
                </a:solidFill>
                <a:latin typeface="Montserrat Medium"/>
              </a:rPr>
              <a:t>hastaya</a:t>
            </a:r>
            <a:r>
              <a:rPr lang="en-US" sz="24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Montserrat Medium"/>
              </a:rPr>
              <a:t>bakıp</a:t>
            </a:r>
            <a:r>
              <a:rPr lang="en-US" sz="2400" dirty="0">
                <a:solidFill>
                  <a:srgbClr val="000000"/>
                </a:solidFill>
                <a:latin typeface="Montserrat Medium"/>
              </a:rPr>
              <a:t> hem de </a:t>
            </a:r>
            <a:r>
              <a:rPr lang="en-US" sz="2400" dirty="0" err="1">
                <a:solidFill>
                  <a:srgbClr val="000000"/>
                </a:solidFill>
                <a:latin typeface="Montserrat Medium"/>
              </a:rPr>
              <a:t>internetten</a:t>
            </a:r>
            <a:r>
              <a:rPr lang="en-US" sz="24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Montserrat Medium"/>
              </a:rPr>
              <a:t>bir</a:t>
            </a:r>
            <a:r>
              <a:rPr lang="en-US" sz="24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Montserrat Medium"/>
              </a:rPr>
              <a:t>şeyler</a:t>
            </a:r>
            <a:r>
              <a:rPr lang="en-US" sz="24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Montserrat Medium"/>
              </a:rPr>
              <a:t>araştırabiliyorum</a:t>
            </a:r>
            <a:r>
              <a:rPr lang="en-US" sz="24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Montserrat Medium"/>
              </a:rPr>
              <a:t>daha</a:t>
            </a:r>
            <a:r>
              <a:rPr lang="en-US" sz="24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Montserrat Medium"/>
              </a:rPr>
              <a:t>profesyonel</a:t>
            </a:r>
            <a:r>
              <a:rPr lang="en-US" sz="24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Montserrat Medium"/>
              </a:rPr>
              <a:t>görünüyor</a:t>
            </a:r>
            <a:r>
              <a:rPr lang="en-US" sz="1500" dirty="0">
                <a:solidFill>
                  <a:srgbClr val="000000"/>
                </a:solidFill>
                <a:latin typeface="Montserrat Medium"/>
              </a:rPr>
              <a:t>.</a:t>
            </a:r>
            <a:r>
              <a:rPr lang="tr-TR" sz="1500" dirty="0">
                <a:solidFill>
                  <a:srgbClr val="000000"/>
                </a:solidFill>
                <a:latin typeface="Montserrat Medium"/>
              </a:rPr>
              <a:t>’’</a:t>
            </a:r>
            <a:endParaRPr lang="en-US" sz="1500" dirty="0">
              <a:solidFill>
                <a:srgbClr val="000000"/>
              </a:solidFill>
              <a:latin typeface="Montserrat Medium"/>
            </a:endParaRPr>
          </a:p>
          <a:p>
            <a:pPr>
              <a:lnSpc>
                <a:spcPts val="2100"/>
              </a:lnSpc>
              <a:spcBef>
                <a:spcPct val="0"/>
              </a:spcBef>
            </a:pPr>
            <a:endParaRPr lang="en-US" sz="1500" dirty="0">
              <a:solidFill>
                <a:srgbClr val="000000"/>
              </a:solidFill>
              <a:latin typeface="Montserrat Medium"/>
            </a:endParaRPr>
          </a:p>
        </p:txBody>
      </p:sp>
      <p:sp>
        <p:nvSpPr>
          <p:cNvPr id="20" name="Freeform 20"/>
          <p:cNvSpPr/>
          <p:nvPr/>
        </p:nvSpPr>
        <p:spPr>
          <a:xfrm>
            <a:off x="-981774" y="8019186"/>
            <a:ext cx="3532195" cy="3613499"/>
          </a:xfrm>
          <a:custGeom>
            <a:avLst/>
            <a:gdLst/>
            <a:ahLst/>
            <a:cxnLst/>
            <a:rect l="l" t="t" r="r" b="b"/>
            <a:pathLst>
              <a:path w="3532195" h="3613499">
                <a:moveTo>
                  <a:pt x="0" y="0"/>
                </a:moveTo>
                <a:lnTo>
                  <a:pt x="3532195" y="0"/>
                </a:lnTo>
                <a:lnTo>
                  <a:pt x="3532195" y="3613499"/>
                </a:lnTo>
                <a:lnTo>
                  <a:pt x="0" y="361349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21" name="Freeform 21"/>
          <p:cNvSpPr/>
          <p:nvPr/>
        </p:nvSpPr>
        <p:spPr>
          <a:xfrm rot="10682523" flipH="1">
            <a:off x="6978045" y="1650486"/>
            <a:ext cx="2471106" cy="1410777"/>
          </a:xfrm>
          <a:custGeom>
            <a:avLst/>
            <a:gdLst/>
            <a:ahLst/>
            <a:cxnLst/>
            <a:rect l="l" t="t" r="r" b="b"/>
            <a:pathLst>
              <a:path w="2471106" h="1410777">
                <a:moveTo>
                  <a:pt x="2471106" y="0"/>
                </a:moveTo>
                <a:lnTo>
                  <a:pt x="0" y="0"/>
                </a:lnTo>
                <a:lnTo>
                  <a:pt x="0" y="1410776"/>
                </a:lnTo>
                <a:lnTo>
                  <a:pt x="2471106" y="1410776"/>
                </a:lnTo>
                <a:lnTo>
                  <a:pt x="2471106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60000"/>
            </a:blip>
            <a:stretch>
              <a:fillRect t="-18328" b="-18328"/>
            </a:stretch>
          </a:blipFill>
        </p:spPr>
      </p:sp>
      <p:sp>
        <p:nvSpPr>
          <p:cNvPr id="3" name="Freeform 3"/>
          <p:cNvSpPr/>
          <p:nvPr/>
        </p:nvSpPr>
        <p:spPr>
          <a:xfrm rot="135782">
            <a:off x="14295353" y="1990731"/>
            <a:ext cx="1307816" cy="1451114"/>
          </a:xfrm>
          <a:custGeom>
            <a:avLst/>
            <a:gdLst/>
            <a:ahLst/>
            <a:cxnLst/>
            <a:rect l="l" t="t" r="r" b="b"/>
            <a:pathLst>
              <a:path w="1307816" h="1451114">
                <a:moveTo>
                  <a:pt x="0" y="0"/>
                </a:moveTo>
                <a:lnTo>
                  <a:pt x="1307817" y="0"/>
                </a:lnTo>
                <a:lnTo>
                  <a:pt x="1307817" y="1451114"/>
                </a:lnTo>
                <a:lnTo>
                  <a:pt x="0" y="145111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-10324902">
            <a:off x="1201332" y="6963333"/>
            <a:ext cx="2743691" cy="1566398"/>
          </a:xfrm>
          <a:custGeom>
            <a:avLst/>
            <a:gdLst/>
            <a:ahLst/>
            <a:cxnLst/>
            <a:rect l="l" t="t" r="r" b="b"/>
            <a:pathLst>
              <a:path w="2743691" h="1566398">
                <a:moveTo>
                  <a:pt x="0" y="0"/>
                </a:moveTo>
                <a:lnTo>
                  <a:pt x="2743691" y="0"/>
                </a:lnTo>
                <a:lnTo>
                  <a:pt x="2743691" y="1566398"/>
                </a:lnTo>
                <a:lnTo>
                  <a:pt x="0" y="156639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3429000" y="3467100"/>
            <a:ext cx="10838213" cy="49685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40"/>
              </a:lnSpc>
            </a:pPr>
            <a:r>
              <a:rPr lang="tr-TR" sz="2400" dirty="0">
                <a:solidFill>
                  <a:srgbClr val="000000"/>
                </a:solidFill>
                <a:latin typeface="Montserrat Medium"/>
              </a:rPr>
              <a:t>    </a:t>
            </a:r>
            <a:r>
              <a:rPr lang="en-US" sz="2400" dirty="0" err="1">
                <a:solidFill>
                  <a:srgbClr val="000000"/>
                </a:solidFill>
                <a:latin typeface="Montserrat Medium"/>
              </a:rPr>
              <a:t>Tüm</a:t>
            </a:r>
            <a:r>
              <a:rPr lang="en-US" sz="24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Montserrat Medium"/>
              </a:rPr>
              <a:t>hastalar</a:t>
            </a:r>
            <a:r>
              <a:rPr lang="en-US" sz="24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Montserrat Medium"/>
              </a:rPr>
              <a:t>NMS'nin</a:t>
            </a:r>
            <a:r>
              <a:rPr lang="en-US" sz="2400" dirty="0">
                <a:solidFill>
                  <a:srgbClr val="000000"/>
                </a:solidFill>
                <a:latin typeface="Montserrat Medium"/>
              </a:rPr>
              <a:t> video </a:t>
            </a:r>
            <a:r>
              <a:rPr lang="en-US" sz="2400" dirty="0" err="1">
                <a:solidFill>
                  <a:srgbClr val="000000"/>
                </a:solidFill>
                <a:latin typeface="Montserrat Medium"/>
              </a:rPr>
              <a:t>tabanlı</a:t>
            </a:r>
            <a:r>
              <a:rPr lang="en-US" sz="24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Montserrat Medium"/>
              </a:rPr>
              <a:t>olmasının</a:t>
            </a:r>
            <a:r>
              <a:rPr lang="en-US" sz="24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Montserrat Medium"/>
              </a:rPr>
              <a:t>görüşmenin</a:t>
            </a:r>
            <a:r>
              <a:rPr lang="en-US" sz="24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Montserrat Medium"/>
              </a:rPr>
              <a:t>içeriğini</a:t>
            </a:r>
            <a:r>
              <a:rPr lang="tr-TR" sz="24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Montserrat Medium"/>
              </a:rPr>
              <a:t>etkilemediğini</a:t>
            </a:r>
            <a:r>
              <a:rPr lang="en-US" sz="24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Montserrat Medium"/>
              </a:rPr>
              <a:t>bildirmiştir</a:t>
            </a:r>
            <a:r>
              <a:rPr lang="en-US" sz="2400" dirty="0">
                <a:solidFill>
                  <a:srgbClr val="000000"/>
                </a:solidFill>
                <a:latin typeface="Montserrat Medium"/>
              </a:rPr>
              <a:t>. </a:t>
            </a:r>
            <a:r>
              <a:rPr lang="en-US" sz="2400" dirty="0" err="1">
                <a:solidFill>
                  <a:srgbClr val="000000"/>
                </a:solidFill>
                <a:latin typeface="Montserrat Medium"/>
              </a:rPr>
              <a:t>Hiçbir</a:t>
            </a:r>
            <a:r>
              <a:rPr lang="en-US" sz="2400" dirty="0">
                <a:solidFill>
                  <a:srgbClr val="000000"/>
                </a:solidFill>
                <a:latin typeface="Montserrat Medium"/>
              </a:rPr>
              <a:t> hasta, NMS </a:t>
            </a:r>
            <a:r>
              <a:rPr lang="en-US" sz="2400" dirty="0" err="1">
                <a:solidFill>
                  <a:srgbClr val="000000"/>
                </a:solidFill>
                <a:latin typeface="Montserrat Medium"/>
              </a:rPr>
              <a:t>yüz</a:t>
            </a:r>
            <a:r>
              <a:rPr lang="en-US" sz="24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Montserrat Medium"/>
              </a:rPr>
              <a:t>yüze</a:t>
            </a:r>
            <a:r>
              <a:rPr lang="en-US" sz="24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Montserrat Medium"/>
              </a:rPr>
              <a:t>olsaydı</a:t>
            </a:r>
            <a:r>
              <a:rPr lang="en-US" sz="24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Montserrat Medium"/>
              </a:rPr>
              <a:t>farklı</a:t>
            </a:r>
            <a:r>
              <a:rPr lang="en-US" sz="2400" dirty="0">
                <a:solidFill>
                  <a:srgbClr val="000000"/>
                </a:solidFill>
                <a:latin typeface="Montserrat Medium"/>
              </a:rPr>
              <a:t> veya daha fazla veya daha </a:t>
            </a:r>
            <a:r>
              <a:rPr lang="en-US" sz="2400" dirty="0" err="1">
                <a:solidFill>
                  <a:srgbClr val="000000"/>
                </a:solidFill>
                <a:latin typeface="Montserrat Medium"/>
              </a:rPr>
              <a:t>az</a:t>
            </a:r>
            <a:r>
              <a:rPr lang="en-US" sz="24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Montserrat Medium"/>
              </a:rPr>
              <a:t>soru</a:t>
            </a:r>
            <a:r>
              <a:rPr lang="en-US" sz="24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Montserrat Medium"/>
              </a:rPr>
              <a:t>soracaklarını</a:t>
            </a:r>
            <a:r>
              <a:rPr lang="en-US" sz="24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Montserrat Medium"/>
              </a:rPr>
              <a:t>ifade</a:t>
            </a:r>
            <a:r>
              <a:rPr lang="en-US" sz="24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Montserrat Medium"/>
              </a:rPr>
              <a:t>etmemişlerdir</a:t>
            </a:r>
            <a:r>
              <a:rPr lang="en-US" sz="2400" dirty="0">
                <a:solidFill>
                  <a:srgbClr val="000000"/>
                </a:solidFill>
                <a:latin typeface="Montserrat Medium"/>
              </a:rPr>
              <a:t>.</a:t>
            </a:r>
            <a:endParaRPr lang="tr-TR" sz="2400" dirty="0">
              <a:solidFill>
                <a:srgbClr val="000000"/>
              </a:solidFill>
              <a:latin typeface="Montserrat Medium"/>
            </a:endParaRPr>
          </a:p>
          <a:p>
            <a:pPr algn="ctr">
              <a:lnSpc>
                <a:spcPts val="3040"/>
              </a:lnSpc>
            </a:pPr>
            <a:r>
              <a:rPr lang="en-US" sz="2400" dirty="0">
                <a:solidFill>
                  <a:srgbClr val="000000"/>
                </a:solidFill>
                <a:latin typeface="Montserrat Medium"/>
              </a:rPr>
              <a:t> </a:t>
            </a:r>
            <a:endParaRPr lang="tr-TR" sz="2400" dirty="0">
              <a:solidFill>
                <a:srgbClr val="000000"/>
              </a:solidFill>
              <a:latin typeface="Montserrat Medium"/>
            </a:endParaRPr>
          </a:p>
          <a:p>
            <a:pPr algn="ctr">
              <a:lnSpc>
                <a:spcPts val="3040"/>
              </a:lnSpc>
            </a:pPr>
            <a:r>
              <a:rPr lang="tr-TR" sz="2400" dirty="0">
                <a:solidFill>
                  <a:srgbClr val="000000"/>
                </a:solidFill>
                <a:latin typeface="Montserrat Medium"/>
              </a:rPr>
              <a:t>    </a:t>
            </a:r>
            <a:r>
              <a:rPr lang="en-US" sz="2400" dirty="0" err="1">
                <a:solidFill>
                  <a:srgbClr val="000000"/>
                </a:solidFill>
                <a:latin typeface="Montserrat Medium"/>
              </a:rPr>
              <a:t>Eczacılar</a:t>
            </a:r>
            <a:r>
              <a:rPr lang="en-US" sz="2400" dirty="0">
                <a:solidFill>
                  <a:srgbClr val="000000"/>
                </a:solidFill>
                <a:latin typeface="Montserrat Medium"/>
              </a:rPr>
              <a:t>, toplam </a:t>
            </a:r>
            <a:r>
              <a:rPr lang="en-US" sz="2400" dirty="0" err="1">
                <a:solidFill>
                  <a:srgbClr val="000000"/>
                </a:solidFill>
                <a:latin typeface="Montserrat Medium"/>
              </a:rPr>
              <a:t>konsültasyon</a:t>
            </a:r>
            <a:r>
              <a:rPr lang="en-US" sz="24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Montserrat Medium"/>
              </a:rPr>
              <a:t>süresinin</a:t>
            </a:r>
            <a:r>
              <a:rPr lang="en-US" sz="24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Montserrat Medium"/>
              </a:rPr>
              <a:t>kısalmasına</a:t>
            </a:r>
            <a:r>
              <a:rPr lang="en-US" sz="24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Montserrat Medium"/>
              </a:rPr>
              <a:t>rağmen</a:t>
            </a:r>
            <a:r>
              <a:rPr lang="en-US" sz="24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Montserrat Medium"/>
              </a:rPr>
              <a:t>tıbbi</a:t>
            </a:r>
            <a:r>
              <a:rPr lang="en-US" sz="24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Montserrat Medium"/>
              </a:rPr>
              <a:t>konularla</a:t>
            </a:r>
            <a:r>
              <a:rPr lang="en-US" sz="24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Montserrat Medium"/>
              </a:rPr>
              <a:t>ilgili</a:t>
            </a:r>
            <a:r>
              <a:rPr lang="en-US" sz="24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Montserrat Medium"/>
              </a:rPr>
              <a:t>içeriğin</a:t>
            </a:r>
            <a:r>
              <a:rPr lang="en-US" sz="24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Montserrat Medium"/>
              </a:rPr>
              <a:t>geleneksel</a:t>
            </a:r>
            <a:r>
              <a:rPr lang="en-US" sz="24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Montserrat Medium"/>
              </a:rPr>
              <a:t>yüz</a:t>
            </a:r>
            <a:r>
              <a:rPr lang="en-US" sz="24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Montserrat Medium"/>
              </a:rPr>
              <a:t>yüze</a:t>
            </a:r>
            <a:r>
              <a:rPr lang="en-US" sz="2400" dirty="0">
                <a:solidFill>
                  <a:srgbClr val="000000"/>
                </a:solidFill>
                <a:latin typeface="Montserrat Medium"/>
              </a:rPr>
              <a:t> NMS </a:t>
            </a:r>
            <a:r>
              <a:rPr lang="en-US" sz="2400" dirty="0" err="1">
                <a:solidFill>
                  <a:srgbClr val="000000"/>
                </a:solidFill>
                <a:latin typeface="Montserrat Medium"/>
              </a:rPr>
              <a:t>ile</a:t>
            </a:r>
            <a:r>
              <a:rPr lang="en-US" sz="24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Montserrat Medium"/>
              </a:rPr>
              <a:t>aynı</a:t>
            </a:r>
            <a:r>
              <a:rPr lang="en-US" sz="2400" dirty="0">
                <a:solidFill>
                  <a:srgbClr val="000000"/>
                </a:solidFill>
                <a:latin typeface="Montserrat Medium"/>
              </a:rPr>
              <a:t> olduğunu </a:t>
            </a:r>
            <a:r>
              <a:rPr lang="en-US" sz="2400" dirty="0" err="1">
                <a:solidFill>
                  <a:srgbClr val="000000"/>
                </a:solidFill>
                <a:latin typeface="Montserrat Medium"/>
              </a:rPr>
              <a:t>bildirmişlerdir</a:t>
            </a:r>
            <a:r>
              <a:rPr lang="en-US" sz="2400" dirty="0">
                <a:solidFill>
                  <a:srgbClr val="000000"/>
                </a:solidFill>
                <a:latin typeface="Montserrat Medium"/>
              </a:rPr>
              <a:t>. </a:t>
            </a:r>
            <a:endParaRPr lang="tr-TR" sz="2400" dirty="0">
              <a:solidFill>
                <a:srgbClr val="000000"/>
              </a:solidFill>
              <a:latin typeface="Montserrat Medium"/>
            </a:endParaRPr>
          </a:p>
          <a:p>
            <a:pPr algn="ctr">
              <a:lnSpc>
                <a:spcPts val="3040"/>
              </a:lnSpc>
            </a:pPr>
            <a:r>
              <a:rPr lang="tr-TR" sz="2400" dirty="0">
                <a:solidFill>
                  <a:srgbClr val="000000"/>
                </a:solidFill>
                <a:latin typeface="Montserrat Medium"/>
              </a:rPr>
              <a:t>   </a:t>
            </a:r>
            <a:r>
              <a:rPr lang="en-US" sz="2400" dirty="0" err="1">
                <a:solidFill>
                  <a:srgbClr val="000000"/>
                </a:solidFill>
                <a:latin typeface="Montserrat Medium"/>
              </a:rPr>
              <a:t>Ayrıca</a:t>
            </a:r>
            <a:r>
              <a:rPr lang="en-US" sz="24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Montserrat Medium"/>
              </a:rPr>
              <a:t>katılımcının</a:t>
            </a:r>
            <a:r>
              <a:rPr lang="en-US" sz="24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Montserrat Medium"/>
              </a:rPr>
              <a:t>yaşı</a:t>
            </a:r>
            <a:r>
              <a:rPr lang="en-US" sz="2400" dirty="0">
                <a:solidFill>
                  <a:srgbClr val="000000"/>
                </a:solidFill>
                <a:latin typeface="Montserrat Medium"/>
              </a:rPr>
              <a:t> ve video </a:t>
            </a:r>
            <a:r>
              <a:rPr lang="en-US" sz="2400" dirty="0" err="1">
                <a:solidFill>
                  <a:srgbClr val="000000"/>
                </a:solidFill>
                <a:latin typeface="Montserrat Medium"/>
              </a:rPr>
              <a:t>iletişimine</a:t>
            </a:r>
            <a:r>
              <a:rPr lang="en-US" sz="24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Montserrat Medium"/>
              </a:rPr>
              <a:t>aşinalık</a:t>
            </a:r>
            <a:r>
              <a:rPr lang="en-US" sz="24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Montserrat Medium"/>
              </a:rPr>
              <a:t>düzeyi</a:t>
            </a:r>
            <a:r>
              <a:rPr lang="en-US" sz="2400" dirty="0">
                <a:solidFill>
                  <a:srgbClr val="000000"/>
                </a:solidFill>
                <a:latin typeface="Montserrat Medium"/>
              </a:rPr>
              <a:t> (Tablo 1), video </a:t>
            </a:r>
            <a:r>
              <a:rPr lang="en-US" sz="2400" dirty="0" err="1">
                <a:solidFill>
                  <a:srgbClr val="000000"/>
                </a:solidFill>
                <a:latin typeface="Montserrat Medium"/>
              </a:rPr>
              <a:t>tabanlı</a:t>
            </a:r>
            <a:r>
              <a:rPr lang="en-US" sz="24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Montserrat Medium"/>
              </a:rPr>
              <a:t>NMS'ye</a:t>
            </a:r>
            <a:r>
              <a:rPr lang="en-US" sz="24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Montserrat Medium"/>
              </a:rPr>
              <a:t>verilen</a:t>
            </a:r>
            <a:r>
              <a:rPr lang="en-US" sz="24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Montserrat Medium"/>
              </a:rPr>
              <a:t>yanıtı</a:t>
            </a:r>
            <a:r>
              <a:rPr lang="en-US" sz="24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Montserrat Medium"/>
              </a:rPr>
              <a:t>etkilememiş</a:t>
            </a:r>
            <a:r>
              <a:rPr lang="en-US" sz="24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Montserrat Medium"/>
              </a:rPr>
              <a:t>görünmektedir</a:t>
            </a:r>
            <a:r>
              <a:rPr lang="en-US" sz="2400" dirty="0">
                <a:solidFill>
                  <a:srgbClr val="000000"/>
                </a:solidFill>
                <a:latin typeface="Montserrat Medium"/>
              </a:rPr>
              <a:t>. Bu da </a:t>
            </a:r>
            <a:r>
              <a:rPr lang="en-US" sz="2400" dirty="0" err="1">
                <a:solidFill>
                  <a:srgbClr val="000000"/>
                </a:solidFill>
                <a:latin typeface="Montserrat Medium"/>
              </a:rPr>
              <a:t>yaşın</a:t>
            </a:r>
            <a:r>
              <a:rPr lang="en-US" sz="2400" dirty="0">
                <a:solidFill>
                  <a:srgbClr val="000000"/>
                </a:solidFill>
                <a:latin typeface="Montserrat Medium"/>
              </a:rPr>
              <a:t> video </a:t>
            </a:r>
            <a:r>
              <a:rPr lang="en-US" sz="2400" dirty="0" err="1">
                <a:solidFill>
                  <a:srgbClr val="000000"/>
                </a:solidFill>
                <a:latin typeface="Montserrat Medium"/>
              </a:rPr>
              <a:t>tabanlı</a:t>
            </a:r>
            <a:r>
              <a:rPr lang="en-US" sz="2400" dirty="0">
                <a:solidFill>
                  <a:srgbClr val="000000"/>
                </a:solidFill>
                <a:latin typeface="Montserrat Medium"/>
              </a:rPr>
              <a:t> NMS, </a:t>
            </a:r>
            <a:r>
              <a:rPr lang="en-US" sz="2400" dirty="0" err="1">
                <a:solidFill>
                  <a:srgbClr val="000000"/>
                </a:solidFill>
                <a:latin typeface="Montserrat Medium"/>
              </a:rPr>
              <a:t>konsültasyonlar</a:t>
            </a:r>
            <a:r>
              <a:rPr lang="en-US" sz="24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Montserrat Medium"/>
              </a:rPr>
              <a:t>ve</a:t>
            </a:r>
            <a:r>
              <a:rPr lang="en-US" sz="24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Montserrat Medium"/>
              </a:rPr>
              <a:t>diğer</a:t>
            </a:r>
            <a:r>
              <a:rPr lang="en-US" sz="24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Montserrat Medium"/>
              </a:rPr>
              <a:t>sağlık</a:t>
            </a:r>
            <a:r>
              <a:rPr lang="en-US" sz="24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Montserrat Medium"/>
              </a:rPr>
              <a:t>hizmetlerine</a:t>
            </a:r>
            <a:r>
              <a:rPr lang="en-US" sz="24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Montserrat Medium"/>
              </a:rPr>
              <a:t>engel</a:t>
            </a:r>
            <a:r>
              <a:rPr lang="en-US" sz="24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Montserrat Medium"/>
              </a:rPr>
              <a:t>teşkil</a:t>
            </a:r>
            <a:r>
              <a:rPr lang="en-US" sz="24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Montserrat Medium"/>
              </a:rPr>
              <a:t>etmediğini</a:t>
            </a:r>
            <a:r>
              <a:rPr lang="en-US" sz="24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Montserrat Medium"/>
              </a:rPr>
              <a:t>göstermektedir</a:t>
            </a:r>
            <a:r>
              <a:rPr lang="en-US" sz="2400" dirty="0">
                <a:solidFill>
                  <a:srgbClr val="000000"/>
                </a:solidFill>
                <a:latin typeface="Montserrat Medium"/>
              </a:rPr>
              <a:t>.</a:t>
            </a:r>
          </a:p>
          <a:p>
            <a:pPr algn="ctr">
              <a:lnSpc>
                <a:spcPts val="3040"/>
              </a:lnSpc>
            </a:pPr>
            <a:endParaRPr lang="en-US" sz="2400" dirty="0">
              <a:solidFill>
                <a:srgbClr val="000000"/>
              </a:solidFill>
              <a:latin typeface="Montserrat Medium"/>
            </a:endParaRPr>
          </a:p>
          <a:p>
            <a:pPr algn="ctr">
              <a:lnSpc>
                <a:spcPts val="3040"/>
              </a:lnSpc>
            </a:pPr>
            <a:endParaRPr lang="en-US" sz="2000" dirty="0">
              <a:solidFill>
                <a:srgbClr val="000000"/>
              </a:solidFill>
              <a:latin typeface="Montserrat Medium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60000"/>
            </a:blip>
            <a:stretch>
              <a:fillRect t="-18328" b="-18328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1443787" y="6841221"/>
            <a:ext cx="4610356" cy="3738579"/>
          </a:xfrm>
          <a:custGeom>
            <a:avLst/>
            <a:gdLst/>
            <a:ahLst/>
            <a:cxnLst/>
            <a:rect l="l" t="t" r="r" b="b"/>
            <a:pathLst>
              <a:path w="4610356" h="3738579">
                <a:moveTo>
                  <a:pt x="0" y="0"/>
                </a:moveTo>
                <a:lnTo>
                  <a:pt x="4610356" y="0"/>
                </a:lnTo>
                <a:lnTo>
                  <a:pt x="4610356" y="3738579"/>
                </a:lnTo>
                <a:lnTo>
                  <a:pt x="0" y="373857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7724798" y="6841221"/>
            <a:ext cx="3385114" cy="3738579"/>
          </a:xfrm>
          <a:custGeom>
            <a:avLst/>
            <a:gdLst/>
            <a:ahLst/>
            <a:cxnLst/>
            <a:rect l="l" t="t" r="r" b="b"/>
            <a:pathLst>
              <a:path w="3385114" h="3738579">
                <a:moveTo>
                  <a:pt x="0" y="0"/>
                </a:moveTo>
                <a:lnTo>
                  <a:pt x="3385113" y="0"/>
                </a:lnTo>
                <a:lnTo>
                  <a:pt x="3385113" y="3738579"/>
                </a:lnTo>
                <a:lnTo>
                  <a:pt x="0" y="373857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2233857" y="6998926"/>
            <a:ext cx="5153430" cy="3738579"/>
          </a:xfrm>
          <a:custGeom>
            <a:avLst/>
            <a:gdLst/>
            <a:ahLst/>
            <a:cxnLst/>
            <a:rect l="l" t="t" r="r" b="b"/>
            <a:pathLst>
              <a:path w="5153430" h="3738579">
                <a:moveTo>
                  <a:pt x="0" y="0"/>
                </a:moveTo>
                <a:lnTo>
                  <a:pt x="5153430" y="0"/>
                </a:lnTo>
                <a:lnTo>
                  <a:pt x="5153430" y="3738580"/>
                </a:lnTo>
                <a:lnTo>
                  <a:pt x="0" y="373858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-1545895" y="-1340081"/>
            <a:ext cx="4022217" cy="4114800"/>
          </a:xfrm>
          <a:custGeom>
            <a:avLst/>
            <a:gdLst/>
            <a:ahLst/>
            <a:cxnLst/>
            <a:rect l="l" t="t" r="r" b="b"/>
            <a:pathLst>
              <a:path w="4022217" h="4114800">
                <a:moveTo>
                  <a:pt x="0" y="0"/>
                </a:moveTo>
                <a:lnTo>
                  <a:pt x="4022217" y="0"/>
                </a:lnTo>
                <a:lnTo>
                  <a:pt x="402221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xmlns="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3724894" y="2500630"/>
            <a:ext cx="10838213" cy="30576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40"/>
              </a:lnSpc>
            </a:pPr>
            <a:r>
              <a:rPr lang="tr-TR" sz="2400" dirty="0">
                <a:solidFill>
                  <a:srgbClr val="000000"/>
                </a:solidFill>
                <a:latin typeface="Montserrat Medium"/>
              </a:rPr>
              <a:t>    </a:t>
            </a:r>
            <a:r>
              <a:rPr lang="en-US" sz="2400" dirty="0" err="1">
                <a:solidFill>
                  <a:srgbClr val="000000"/>
                </a:solidFill>
                <a:latin typeface="Montserrat Medium"/>
              </a:rPr>
              <a:t>NMS'nin</a:t>
            </a:r>
            <a:r>
              <a:rPr lang="en-US" sz="24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Montserrat Medium"/>
              </a:rPr>
              <a:t>görüntülü</a:t>
            </a:r>
            <a:r>
              <a:rPr lang="en-US" sz="24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Montserrat Medium"/>
              </a:rPr>
              <a:t>iletişim</a:t>
            </a:r>
            <a:r>
              <a:rPr lang="en-US" sz="24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Montserrat Medium"/>
              </a:rPr>
              <a:t>yoluyla</a:t>
            </a:r>
            <a:r>
              <a:rPr lang="en-US" sz="24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Montserrat Medium"/>
              </a:rPr>
              <a:t>sunulması</a:t>
            </a:r>
            <a:r>
              <a:rPr lang="en-US" sz="24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Montserrat Medium"/>
              </a:rPr>
              <a:t>olasılığı</a:t>
            </a:r>
            <a:r>
              <a:rPr lang="en-US" sz="24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Montserrat Medium"/>
              </a:rPr>
              <a:t>eczacılık</a:t>
            </a:r>
            <a:r>
              <a:rPr lang="en-US" sz="24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Montserrat Medium"/>
              </a:rPr>
              <a:t>hizmetlerinin</a:t>
            </a:r>
            <a:r>
              <a:rPr lang="en-US" sz="24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Montserrat Medium"/>
              </a:rPr>
              <a:t>eczane</a:t>
            </a:r>
            <a:r>
              <a:rPr lang="en-US" sz="24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Montserrat Medium"/>
              </a:rPr>
              <a:t>dışındaki</a:t>
            </a:r>
            <a:r>
              <a:rPr lang="en-US" sz="24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Montserrat Medium"/>
              </a:rPr>
              <a:t>hastalara</a:t>
            </a:r>
            <a:r>
              <a:rPr lang="en-US" sz="2400" dirty="0">
                <a:solidFill>
                  <a:srgbClr val="000000"/>
                </a:solidFill>
                <a:latin typeface="Montserrat Medium"/>
              </a:rPr>
              <a:t>, </a:t>
            </a:r>
            <a:r>
              <a:rPr lang="en-US" sz="2400" dirty="0" err="1">
                <a:solidFill>
                  <a:srgbClr val="000000"/>
                </a:solidFill>
                <a:latin typeface="Montserrat Medium"/>
              </a:rPr>
              <a:t>örneğin</a:t>
            </a:r>
            <a:r>
              <a:rPr lang="en-US" sz="24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Montserrat Medium"/>
              </a:rPr>
              <a:t>evlerinde</a:t>
            </a:r>
            <a:r>
              <a:rPr lang="en-US" sz="24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Montserrat Medium"/>
              </a:rPr>
              <a:t>veya</a:t>
            </a:r>
            <a:r>
              <a:rPr lang="en-US" sz="24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Montserrat Medium"/>
              </a:rPr>
              <a:t>bakım</a:t>
            </a:r>
            <a:r>
              <a:rPr lang="en-US" sz="24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Montserrat Medium"/>
              </a:rPr>
              <a:t>evlerinde</a:t>
            </a:r>
            <a:r>
              <a:rPr lang="en-US" sz="24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Montserrat Medium"/>
              </a:rPr>
              <a:t>hastalara</a:t>
            </a:r>
            <a:r>
              <a:rPr lang="en-US" sz="24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Montserrat Medium"/>
              </a:rPr>
              <a:t>ulaştırılması</a:t>
            </a:r>
            <a:r>
              <a:rPr lang="en-US" sz="24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Montserrat Medium"/>
              </a:rPr>
              <a:t>fırsatını</a:t>
            </a:r>
            <a:r>
              <a:rPr lang="en-US" sz="24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Montserrat Medium"/>
              </a:rPr>
              <a:t>yaratmaktadır</a:t>
            </a:r>
            <a:r>
              <a:rPr lang="en-US" sz="2400" dirty="0">
                <a:solidFill>
                  <a:srgbClr val="000000"/>
                </a:solidFill>
                <a:latin typeface="Montserrat Medium"/>
              </a:rPr>
              <a:t>. Bu </a:t>
            </a:r>
            <a:r>
              <a:rPr lang="en-US" sz="2400" dirty="0" err="1">
                <a:solidFill>
                  <a:srgbClr val="000000"/>
                </a:solidFill>
                <a:latin typeface="Montserrat Medium"/>
              </a:rPr>
              <a:t>coğrafi</a:t>
            </a:r>
            <a:r>
              <a:rPr lang="en-US" sz="24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Montserrat Medium"/>
              </a:rPr>
              <a:t>engelleri</a:t>
            </a:r>
            <a:r>
              <a:rPr lang="en-US" sz="24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Montserrat Medium"/>
              </a:rPr>
              <a:t>ortadan</a:t>
            </a:r>
            <a:r>
              <a:rPr lang="en-US" sz="24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Montserrat Medium"/>
              </a:rPr>
              <a:t>kaldırabilir</a:t>
            </a:r>
            <a:r>
              <a:rPr lang="en-US" sz="2400" dirty="0">
                <a:solidFill>
                  <a:srgbClr val="000000"/>
                </a:solidFill>
                <a:latin typeface="Montserrat Medium"/>
              </a:rPr>
              <a:t>, </a:t>
            </a:r>
            <a:r>
              <a:rPr lang="en-US" sz="2400" dirty="0" err="1">
                <a:solidFill>
                  <a:srgbClr val="000000"/>
                </a:solidFill>
                <a:latin typeface="Montserrat Medium"/>
              </a:rPr>
              <a:t>eczacılık</a:t>
            </a:r>
            <a:r>
              <a:rPr lang="en-US" sz="24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Montserrat Medium"/>
              </a:rPr>
              <a:t>hizmetlerine</a:t>
            </a:r>
            <a:r>
              <a:rPr lang="en-US" sz="24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Montserrat Medium"/>
              </a:rPr>
              <a:t>eşit</a:t>
            </a:r>
            <a:r>
              <a:rPr lang="en-US" sz="24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Montserrat Medium"/>
              </a:rPr>
              <a:t>erişim</a:t>
            </a:r>
            <a:r>
              <a:rPr lang="en-US" sz="24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Montserrat Medium"/>
              </a:rPr>
              <a:t>sağlayabilir</a:t>
            </a:r>
            <a:r>
              <a:rPr lang="en-US" sz="2400" dirty="0">
                <a:solidFill>
                  <a:srgbClr val="000000"/>
                </a:solidFill>
                <a:latin typeface="Montserrat Medium"/>
              </a:rPr>
              <a:t>. </a:t>
            </a:r>
            <a:r>
              <a:rPr lang="en-US" sz="2400" dirty="0" err="1">
                <a:solidFill>
                  <a:srgbClr val="000000"/>
                </a:solidFill>
                <a:latin typeface="Montserrat Medium"/>
              </a:rPr>
              <a:t>Ayrıca</a:t>
            </a:r>
            <a:r>
              <a:rPr lang="en-US" sz="24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Montserrat Medium"/>
              </a:rPr>
              <a:t>üçüncü</a:t>
            </a:r>
            <a:r>
              <a:rPr lang="en-US" sz="24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Montserrat Medium"/>
              </a:rPr>
              <a:t>bir</a:t>
            </a:r>
            <a:r>
              <a:rPr lang="en-US" sz="24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Montserrat Medium"/>
              </a:rPr>
              <a:t>tarafın</a:t>
            </a:r>
            <a:r>
              <a:rPr lang="en-US" sz="24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Montserrat Medium"/>
              </a:rPr>
              <a:t>ekran</a:t>
            </a:r>
            <a:r>
              <a:rPr lang="en-US" sz="24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Montserrat Medium"/>
              </a:rPr>
              <a:t>paylaşımı</a:t>
            </a:r>
            <a:r>
              <a:rPr lang="en-US" sz="24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Montserrat Medium"/>
              </a:rPr>
              <a:t>yoluyla</a:t>
            </a:r>
            <a:r>
              <a:rPr lang="en-US" sz="24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Montserrat Medium"/>
              </a:rPr>
              <a:t>eczanede</a:t>
            </a:r>
            <a:r>
              <a:rPr lang="en-US" sz="24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Montserrat Medium"/>
              </a:rPr>
              <a:t>bulunmada</a:t>
            </a:r>
            <a:r>
              <a:rPr lang="en-US" sz="24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Montserrat Medium"/>
              </a:rPr>
              <a:t>NMS’ye</a:t>
            </a:r>
            <a:r>
              <a:rPr lang="en-US" sz="24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Montserrat Medium"/>
              </a:rPr>
              <a:t>katılma</a:t>
            </a:r>
            <a:r>
              <a:rPr lang="en-US" sz="24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Montserrat Medium"/>
              </a:rPr>
              <a:t>olanağı</a:t>
            </a:r>
            <a:r>
              <a:rPr lang="en-US" sz="24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Montserrat Medium"/>
              </a:rPr>
              <a:t>sağlar</a:t>
            </a:r>
            <a:r>
              <a:rPr lang="en-US" sz="2400" dirty="0">
                <a:solidFill>
                  <a:srgbClr val="000000"/>
                </a:solidFill>
                <a:latin typeface="Montserrat Medium"/>
              </a:rPr>
              <a:t>, </a:t>
            </a:r>
            <a:r>
              <a:rPr lang="en-US" sz="2400" dirty="0" err="1">
                <a:solidFill>
                  <a:srgbClr val="000000"/>
                </a:solidFill>
                <a:latin typeface="Montserrat Medium"/>
              </a:rPr>
              <a:t>örneğin</a:t>
            </a:r>
            <a:r>
              <a:rPr lang="en-US" sz="24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Montserrat Medium"/>
              </a:rPr>
              <a:t>bir</a:t>
            </a:r>
            <a:r>
              <a:rPr lang="en-US" sz="24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Montserrat Medium"/>
              </a:rPr>
              <a:t>akraba</a:t>
            </a:r>
            <a:r>
              <a:rPr lang="en-US" sz="2400" dirty="0">
                <a:solidFill>
                  <a:srgbClr val="000000"/>
                </a:solidFill>
                <a:latin typeface="Montserrat Medium"/>
              </a:rPr>
              <a:t>, </a:t>
            </a:r>
            <a:r>
              <a:rPr lang="en-US" sz="2400" dirty="0" err="1">
                <a:solidFill>
                  <a:srgbClr val="000000"/>
                </a:solidFill>
                <a:latin typeface="Montserrat Medium"/>
              </a:rPr>
              <a:t>başka</a:t>
            </a:r>
            <a:r>
              <a:rPr lang="en-US" sz="24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Montserrat Medium"/>
              </a:rPr>
              <a:t>bir</a:t>
            </a:r>
            <a:r>
              <a:rPr lang="en-US" sz="24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Montserrat Medium"/>
              </a:rPr>
              <a:t>sağlık</a:t>
            </a:r>
            <a:r>
              <a:rPr lang="en-US" sz="24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Montserrat Medium"/>
              </a:rPr>
              <a:t>uzmanı</a:t>
            </a:r>
            <a:r>
              <a:rPr lang="en-US" sz="24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Montserrat Medium"/>
              </a:rPr>
              <a:t>veya</a:t>
            </a:r>
            <a:r>
              <a:rPr lang="en-US" sz="24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Montserrat Medium"/>
              </a:rPr>
              <a:t>göçmen</a:t>
            </a:r>
            <a:r>
              <a:rPr lang="en-US" sz="24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Montserrat Medium"/>
              </a:rPr>
              <a:t>kişiler</a:t>
            </a:r>
            <a:r>
              <a:rPr lang="en-US" sz="24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Montserrat Medium"/>
              </a:rPr>
              <a:t>için</a:t>
            </a:r>
            <a:r>
              <a:rPr lang="en-US" sz="24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Montserrat Medium"/>
              </a:rPr>
              <a:t>bir</a:t>
            </a:r>
            <a:r>
              <a:rPr lang="en-US" sz="24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Montserrat Medium"/>
              </a:rPr>
              <a:t>tercüman</a:t>
            </a:r>
            <a:r>
              <a:rPr lang="en-US" sz="24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Montserrat Medium"/>
              </a:rPr>
              <a:t>görüntülü</a:t>
            </a:r>
            <a:r>
              <a:rPr lang="en-US" sz="24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Montserrat Medium"/>
              </a:rPr>
              <a:t>iletişim</a:t>
            </a:r>
            <a:r>
              <a:rPr lang="en-US" sz="24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Montserrat Medium"/>
              </a:rPr>
              <a:t>yoluyla</a:t>
            </a:r>
            <a:r>
              <a:rPr lang="en-US" sz="24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Montserrat Medium"/>
              </a:rPr>
              <a:t>eczacılık</a:t>
            </a:r>
            <a:r>
              <a:rPr lang="en-US" sz="24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Montserrat Medium"/>
              </a:rPr>
              <a:t>hizmetlerinde</a:t>
            </a:r>
            <a:r>
              <a:rPr lang="en-US" sz="24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Montserrat Medium"/>
              </a:rPr>
              <a:t>yardımcı</a:t>
            </a:r>
            <a:r>
              <a:rPr lang="en-US" sz="24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Montserrat Medium"/>
              </a:rPr>
              <a:t>olabilirler</a:t>
            </a:r>
            <a:r>
              <a:rPr lang="en-US" sz="2400" dirty="0">
                <a:solidFill>
                  <a:srgbClr val="000000"/>
                </a:solidFill>
                <a:latin typeface="Montserrat Medium"/>
              </a:rPr>
              <a:t>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60000"/>
            </a:blip>
            <a:stretch>
              <a:fillRect t="-18328" b="-18328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3373777" y="2421628"/>
            <a:ext cx="11540446" cy="5135498"/>
          </a:xfrm>
          <a:custGeom>
            <a:avLst/>
            <a:gdLst/>
            <a:ahLst/>
            <a:cxnLst/>
            <a:rect l="l" t="t" r="r" b="b"/>
            <a:pathLst>
              <a:path w="11540446" h="5135498">
                <a:moveTo>
                  <a:pt x="0" y="0"/>
                </a:moveTo>
                <a:lnTo>
                  <a:pt x="11540446" y="0"/>
                </a:lnTo>
                <a:lnTo>
                  <a:pt x="11540446" y="5135498"/>
                </a:lnTo>
                <a:lnTo>
                  <a:pt x="0" y="513549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135782">
            <a:off x="14942363" y="1696071"/>
            <a:ext cx="1307816" cy="1451114"/>
          </a:xfrm>
          <a:custGeom>
            <a:avLst/>
            <a:gdLst/>
            <a:ahLst/>
            <a:cxnLst/>
            <a:rect l="l" t="t" r="r" b="b"/>
            <a:pathLst>
              <a:path w="1307816" h="1451114">
                <a:moveTo>
                  <a:pt x="0" y="0"/>
                </a:moveTo>
                <a:lnTo>
                  <a:pt x="1307816" y="0"/>
                </a:lnTo>
                <a:lnTo>
                  <a:pt x="1307816" y="1451114"/>
                </a:lnTo>
                <a:lnTo>
                  <a:pt x="0" y="145111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-10324902">
            <a:off x="2001932" y="6368623"/>
            <a:ext cx="2743691" cy="1566398"/>
          </a:xfrm>
          <a:custGeom>
            <a:avLst/>
            <a:gdLst/>
            <a:ahLst/>
            <a:cxnLst/>
            <a:rect l="l" t="t" r="r" b="b"/>
            <a:pathLst>
              <a:path w="2743691" h="1566398">
                <a:moveTo>
                  <a:pt x="0" y="0"/>
                </a:moveTo>
                <a:lnTo>
                  <a:pt x="2743691" y="0"/>
                </a:lnTo>
                <a:lnTo>
                  <a:pt x="2743691" y="1566398"/>
                </a:lnTo>
                <a:lnTo>
                  <a:pt x="0" y="156639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3724893" y="3695700"/>
            <a:ext cx="10838213" cy="22618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40"/>
              </a:lnSpc>
            </a:pPr>
            <a:r>
              <a:rPr lang="en-US" sz="2000" dirty="0" err="1">
                <a:solidFill>
                  <a:srgbClr val="000000"/>
                </a:solidFill>
                <a:latin typeface="Montserrat Medium"/>
              </a:rPr>
              <a:t>Eczacılar</a:t>
            </a:r>
            <a:r>
              <a:rPr lang="en-US" sz="20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Montserrat Medium"/>
              </a:rPr>
              <a:t>tek</a:t>
            </a:r>
            <a:r>
              <a:rPr lang="en-US" sz="20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Montserrat Medium"/>
              </a:rPr>
              <a:t>kulaklığın</a:t>
            </a:r>
            <a:r>
              <a:rPr lang="en-US" sz="20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Montserrat Medium"/>
              </a:rPr>
              <a:t>sınırlılığından</a:t>
            </a:r>
            <a:r>
              <a:rPr lang="en-US" sz="20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Montserrat Medium"/>
              </a:rPr>
              <a:t>ve</a:t>
            </a:r>
            <a:r>
              <a:rPr lang="en-US" sz="20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Montserrat Medium"/>
              </a:rPr>
              <a:t>gelecekte</a:t>
            </a:r>
            <a:r>
              <a:rPr lang="en-US" sz="20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Montserrat Medium"/>
              </a:rPr>
              <a:t>bir</a:t>
            </a:r>
            <a:r>
              <a:rPr lang="en-US" sz="20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Montserrat Medium"/>
              </a:rPr>
              <a:t>yakının</a:t>
            </a:r>
            <a:r>
              <a:rPr lang="en-US" sz="2000" dirty="0">
                <a:solidFill>
                  <a:srgbClr val="000000"/>
                </a:solidFill>
                <a:latin typeface="Montserrat Medium"/>
              </a:rPr>
              <a:t> video </a:t>
            </a:r>
            <a:r>
              <a:rPr lang="en-US" sz="2000" dirty="0" err="1">
                <a:solidFill>
                  <a:srgbClr val="000000"/>
                </a:solidFill>
                <a:latin typeface="Montserrat Medium"/>
              </a:rPr>
              <a:t>tabanlı</a:t>
            </a:r>
            <a:r>
              <a:rPr lang="en-US" sz="20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Montserrat Medium"/>
              </a:rPr>
              <a:t>NMS’ye</a:t>
            </a:r>
            <a:r>
              <a:rPr lang="en-US" sz="20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Montserrat Medium"/>
              </a:rPr>
              <a:t>katılabilmesi</a:t>
            </a:r>
            <a:r>
              <a:rPr lang="en-US" sz="20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Montserrat Medium"/>
              </a:rPr>
              <a:t>için</a:t>
            </a:r>
            <a:r>
              <a:rPr lang="en-US" sz="20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Montserrat Medium"/>
              </a:rPr>
              <a:t>fazladan</a:t>
            </a:r>
            <a:r>
              <a:rPr lang="en-US" sz="20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Montserrat Medium"/>
              </a:rPr>
              <a:t>bir</a:t>
            </a:r>
            <a:r>
              <a:rPr lang="en-US" sz="20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Montserrat Medium"/>
              </a:rPr>
              <a:t>kulaklık</a:t>
            </a:r>
            <a:r>
              <a:rPr lang="en-US" sz="20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Montserrat Medium"/>
              </a:rPr>
              <a:t>veya</a:t>
            </a:r>
            <a:r>
              <a:rPr lang="en-US" sz="20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Montserrat Medium"/>
              </a:rPr>
              <a:t>hoparlöre</a:t>
            </a:r>
            <a:r>
              <a:rPr lang="en-US" sz="20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Montserrat Medium"/>
              </a:rPr>
              <a:t>sahip</a:t>
            </a:r>
            <a:r>
              <a:rPr lang="en-US" sz="20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Montserrat Medium"/>
              </a:rPr>
              <a:t>olmanın</a:t>
            </a:r>
            <a:r>
              <a:rPr lang="en-US" sz="20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Montserrat Medium"/>
              </a:rPr>
              <a:t>faydasından</a:t>
            </a:r>
            <a:r>
              <a:rPr lang="en-US" sz="20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Montserrat Medium"/>
              </a:rPr>
              <a:t>bahsettiler</a:t>
            </a:r>
            <a:r>
              <a:rPr lang="en-US" sz="2000" dirty="0">
                <a:solidFill>
                  <a:srgbClr val="000000"/>
                </a:solidFill>
                <a:latin typeface="Montserrat Medium"/>
              </a:rPr>
              <a:t>. Bir </a:t>
            </a:r>
            <a:r>
              <a:rPr lang="en-US" sz="2000" dirty="0" err="1">
                <a:solidFill>
                  <a:srgbClr val="000000"/>
                </a:solidFill>
                <a:latin typeface="Montserrat Medium"/>
              </a:rPr>
              <a:t>yakının</a:t>
            </a:r>
            <a:r>
              <a:rPr lang="en-US" sz="20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Montserrat Medium"/>
              </a:rPr>
              <a:t>NMS'ye</a:t>
            </a:r>
            <a:r>
              <a:rPr lang="en-US" sz="20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Montserrat Medium"/>
              </a:rPr>
              <a:t>katılma</a:t>
            </a:r>
            <a:r>
              <a:rPr lang="en-US" sz="20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Montserrat Medium"/>
              </a:rPr>
              <a:t>olasılığı</a:t>
            </a:r>
            <a:r>
              <a:rPr lang="en-US" sz="2000" dirty="0">
                <a:solidFill>
                  <a:srgbClr val="000000"/>
                </a:solidFill>
                <a:latin typeface="Montserrat Medium"/>
              </a:rPr>
              <a:t>, özellikle </a:t>
            </a:r>
            <a:r>
              <a:rPr lang="en-US" sz="2000" dirty="0" err="1">
                <a:solidFill>
                  <a:srgbClr val="000000"/>
                </a:solidFill>
                <a:latin typeface="Montserrat Medium"/>
              </a:rPr>
              <a:t>demans</a:t>
            </a:r>
            <a:r>
              <a:rPr lang="en-US" sz="2000" dirty="0">
                <a:solidFill>
                  <a:srgbClr val="000000"/>
                </a:solidFill>
                <a:latin typeface="Montserrat Medium"/>
              </a:rPr>
              <a:t> veya </a:t>
            </a:r>
            <a:r>
              <a:rPr lang="en-US" sz="2000" dirty="0" err="1">
                <a:solidFill>
                  <a:srgbClr val="000000"/>
                </a:solidFill>
                <a:latin typeface="Montserrat Medium"/>
              </a:rPr>
              <a:t>diğer</a:t>
            </a:r>
            <a:r>
              <a:rPr lang="en-US" sz="20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Montserrat Medium"/>
              </a:rPr>
              <a:t>bilişsel</a:t>
            </a:r>
            <a:r>
              <a:rPr lang="en-US" sz="20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Montserrat Medium"/>
              </a:rPr>
              <a:t>bozuklukları</a:t>
            </a:r>
            <a:r>
              <a:rPr lang="en-US" sz="20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Montserrat Medium"/>
              </a:rPr>
              <a:t>olan</a:t>
            </a:r>
            <a:r>
              <a:rPr lang="en-US" sz="2000" dirty="0">
                <a:solidFill>
                  <a:srgbClr val="000000"/>
                </a:solidFill>
                <a:latin typeface="Montserrat Medium"/>
              </a:rPr>
              <a:t> ve </a:t>
            </a:r>
            <a:r>
              <a:rPr lang="en-US" sz="2000" dirty="0" err="1">
                <a:solidFill>
                  <a:srgbClr val="000000"/>
                </a:solidFill>
                <a:latin typeface="Montserrat Medium"/>
              </a:rPr>
              <a:t>genellikle</a:t>
            </a:r>
            <a:r>
              <a:rPr lang="en-US" sz="20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Montserrat Medium"/>
              </a:rPr>
              <a:t>yakınlarının</a:t>
            </a:r>
            <a:r>
              <a:rPr lang="en-US" sz="20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Montserrat Medium"/>
              </a:rPr>
              <a:t>bakımına</a:t>
            </a:r>
            <a:r>
              <a:rPr lang="en-US" sz="20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Montserrat Medium"/>
              </a:rPr>
              <a:t>ihtiyaç</a:t>
            </a:r>
            <a:r>
              <a:rPr lang="en-US" sz="20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Montserrat Medium"/>
              </a:rPr>
              <a:t>duyan</a:t>
            </a:r>
            <a:r>
              <a:rPr lang="en-US" sz="20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Montserrat Medium"/>
              </a:rPr>
              <a:t>hastalar</a:t>
            </a:r>
            <a:r>
              <a:rPr lang="en-US" sz="20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Montserrat Medium"/>
              </a:rPr>
              <a:t>için</a:t>
            </a:r>
            <a:r>
              <a:rPr lang="en-US" sz="20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Montserrat Medium"/>
              </a:rPr>
              <a:t>gerekli</a:t>
            </a:r>
            <a:r>
              <a:rPr lang="en-US" sz="20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Montserrat Medium"/>
              </a:rPr>
              <a:t>olaca</a:t>
            </a:r>
            <a:r>
              <a:rPr lang="tr-TR" sz="2000" dirty="0" err="1">
                <a:solidFill>
                  <a:srgbClr val="000000"/>
                </a:solidFill>
                <a:latin typeface="Montserrat Medium"/>
              </a:rPr>
              <a:t>ğını</a:t>
            </a:r>
            <a:r>
              <a:rPr lang="tr-TR" sz="2000" dirty="0">
                <a:solidFill>
                  <a:srgbClr val="000000"/>
                </a:solidFill>
                <a:latin typeface="Montserrat Medium"/>
              </a:rPr>
              <a:t> ileri sürdüler</a:t>
            </a:r>
            <a:r>
              <a:rPr lang="en-US" sz="2000" dirty="0">
                <a:solidFill>
                  <a:srgbClr val="000000"/>
                </a:solidFill>
                <a:latin typeface="Montserrat Medium"/>
              </a:rPr>
              <a:t>.</a:t>
            </a:r>
          </a:p>
          <a:p>
            <a:pPr algn="ctr">
              <a:lnSpc>
                <a:spcPts val="3040"/>
              </a:lnSpc>
            </a:pPr>
            <a:endParaRPr lang="en-US" sz="2000" dirty="0">
              <a:solidFill>
                <a:srgbClr val="000000"/>
              </a:solidFill>
              <a:latin typeface="Montserrat Medium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DC77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446608" y="416100"/>
            <a:ext cx="7782992" cy="261276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0639"/>
              </a:lnSpc>
            </a:pPr>
            <a:r>
              <a:rPr lang="en-US" sz="6600" dirty="0">
                <a:solidFill>
                  <a:srgbClr val="000000"/>
                </a:solidFill>
                <a:latin typeface="Quicksand Bold"/>
              </a:rPr>
              <a:t>SONUÇ</a:t>
            </a:r>
            <a:r>
              <a:rPr lang="tr-TR" sz="6600" dirty="0">
                <a:solidFill>
                  <a:srgbClr val="000000"/>
                </a:solidFill>
                <a:latin typeface="Quicksand Bold"/>
              </a:rPr>
              <a:t> OLARAK</a:t>
            </a:r>
            <a:r>
              <a:rPr lang="en-US" sz="6600" dirty="0">
                <a:solidFill>
                  <a:srgbClr val="000000"/>
                </a:solidFill>
                <a:latin typeface="Quicksand Bold"/>
              </a:rPr>
              <a:t>:</a:t>
            </a:r>
          </a:p>
          <a:p>
            <a:pPr algn="ctr">
              <a:lnSpc>
                <a:spcPts val="10639"/>
              </a:lnSpc>
            </a:pPr>
            <a:endParaRPr lang="en-US" sz="7599" dirty="0">
              <a:solidFill>
                <a:srgbClr val="000000"/>
              </a:solidFill>
              <a:latin typeface="Quicksand Bold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152400" y="2552700"/>
            <a:ext cx="17983200" cy="549381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tr-TR" sz="3399" dirty="0">
                <a:solidFill>
                  <a:srgbClr val="000000"/>
                </a:solidFill>
                <a:latin typeface="Montserrat Medium"/>
              </a:rPr>
              <a:t>           </a:t>
            </a:r>
            <a:r>
              <a:rPr lang="en-US" sz="3399" dirty="0" err="1">
                <a:solidFill>
                  <a:srgbClr val="000000"/>
                </a:solidFill>
                <a:latin typeface="Montserrat Medium"/>
              </a:rPr>
              <a:t>Tüm</a:t>
            </a:r>
            <a:r>
              <a:rPr lang="en-US" sz="3399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Montserrat Medium"/>
              </a:rPr>
              <a:t>katılımcılar</a:t>
            </a:r>
            <a:r>
              <a:rPr lang="en-US" sz="3399" dirty="0">
                <a:solidFill>
                  <a:srgbClr val="000000"/>
                </a:solidFill>
                <a:latin typeface="Montserrat Medium"/>
              </a:rPr>
              <a:t>; </a:t>
            </a:r>
            <a:r>
              <a:rPr lang="en-US" sz="3399" dirty="0" err="1">
                <a:solidFill>
                  <a:srgbClr val="000000"/>
                </a:solidFill>
                <a:latin typeface="Montserrat Medium"/>
              </a:rPr>
              <a:t>hastalar</a:t>
            </a:r>
            <a:r>
              <a:rPr lang="en-US" sz="3399" dirty="0">
                <a:solidFill>
                  <a:srgbClr val="000000"/>
                </a:solidFill>
                <a:latin typeface="Montserrat Medium"/>
              </a:rPr>
              <a:t>, </a:t>
            </a:r>
            <a:r>
              <a:rPr lang="en-US" sz="3399" dirty="0" err="1">
                <a:solidFill>
                  <a:srgbClr val="000000"/>
                </a:solidFill>
                <a:latin typeface="Montserrat Medium"/>
              </a:rPr>
              <a:t>eczacılar</a:t>
            </a:r>
            <a:r>
              <a:rPr lang="en-US" sz="3399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Montserrat Medium"/>
              </a:rPr>
              <a:t>ve</a:t>
            </a:r>
            <a:r>
              <a:rPr lang="en-US" sz="3399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Montserrat Medium"/>
              </a:rPr>
              <a:t>sevk</a:t>
            </a:r>
            <a:r>
              <a:rPr lang="en-US" sz="3399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Montserrat Medium"/>
              </a:rPr>
              <a:t>eden</a:t>
            </a:r>
            <a:r>
              <a:rPr lang="en-US" sz="3399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Montserrat Medium"/>
              </a:rPr>
              <a:t>personel</a:t>
            </a:r>
            <a:r>
              <a:rPr lang="en-US" sz="3399" dirty="0">
                <a:solidFill>
                  <a:srgbClr val="000000"/>
                </a:solidFill>
                <a:latin typeface="Montserrat Medium"/>
              </a:rPr>
              <a:t> video </a:t>
            </a:r>
            <a:r>
              <a:rPr lang="en-US" sz="3399" dirty="0" err="1">
                <a:solidFill>
                  <a:srgbClr val="000000"/>
                </a:solidFill>
                <a:latin typeface="Montserrat Medium"/>
              </a:rPr>
              <a:t>tabanlı</a:t>
            </a:r>
            <a:r>
              <a:rPr lang="en-US" sz="3399" dirty="0">
                <a:solidFill>
                  <a:srgbClr val="000000"/>
                </a:solidFill>
                <a:latin typeface="Montserrat Medium"/>
              </a:rPr>
              <a:t> NMS </a:t>
            </a:r>
            <a:r>
              <a:rPr lang="en-US" sz="3399" dirty="0" err="1">
                <a:solidFill>
                  <a:srgbClr val="000000"/>
                </a:solidFill>
                <a:latin typeface="Montserrat Medium"/>
              </a:rPr>
              <a:t>hakkında</a:t>
            </a:r>
            <a:r>
              <a:rPr lang="en-US" sz="3399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Montserrat Medium"/>
              </a:rPr>
              <a:t>genel</a:t>
            </a:r>
            <a:r>
              <a:rPr lang="en-US" sz="3399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Montserrat Medium"/>
              </a:rPr>
              <a:t>olarak</a:t>
            </a:r>
            <a:r>
              <a:rPr lang="en-US" sz="3399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Montserrat Medium"/>
              </a:rPr>
              <a:t>olumlu</a:t>
            </a:r>
            <a:r>
              <a:rPr lang="en-US" sz="3399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Montserrat Medium"/>
              </a:rPr>
              <a:t>görüş</a:t>
            </a:r>
            <a:r>
              <a:rPr lang="en-US" sz="3399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Montserrat Medium"/>
              </a:rPr>
              <a:t>bildirmişlerdir</a:t>
            </a:r>
            <a:r>
              <a:rPr lang="en-US" sz="3399" dirty="0">
                <a:solidFill>
                  <a:srgbClr val="000000"/>
                </a:solidFill>
                <a:latin typeface="Montserrat Medium"/>
              </a:rPr>
              <a:t>. </a:t>
            </a:r>
            <a:r>
              <a:rPr lang="en-US" sz="3399" dirty="0" err="1">
                <a:solidFill>
                  <a:srgbClr val="000000"/>
                </a:solidFill>
                <a:latin typeface="Montserrat Medium"/>
              </a:rPr>
              <a:t>Hastalar</a:t>
            </a:r>
            <a:r>
              <a:rPr lang="en-US" sz="3399" dirty="0">
                <a:solidFill>
                  <a:srgbClr val="000000"/>
                </a:solidFill>
                <a:latin typeface="Montserrat Medium"/>
              </a:rPr>
              <a:t>, </a:t>
            </a:r>
            <a:r>
              <a:rPr lang="en-US" sz="3399" dirty="0" err="1">
                <a:solidFill>
                  <a:srgbClr val="000000"/>
                </a:solidFill>
                <a:latin typeface="Montserrat Medium"/>
              </a:rPr>
              <a:t>eczacılara</a:t>
            </a:r>
            <a:r>
              <a:rPr lang="en-US" sz="3399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Montserrat Medium"/>
              </a:rPr>
              <a:t>yönelttikleri</a:t>
            </a:r>
            <a:r>
              <a:rPr lang="en-US" sz="3399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Montserrat Medium"/>
              </a:rPr>
              <a:t>soruların</a:t>
            </a:r>
            <a:r>
              <a:rPr lang="en-US" sz="3399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Montserrat Medium"/>
              </a:rPr>
              <a:t>yüz</a:t>
            </a:r>
            <a:r>
              <a:rPr lang="en-US" sz="3399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Montserrat Medium"/>
              </a:rPr>
              <a:t>yüze</a:t>
            </a:r>
            <a:r>
              <a:rPr lang="en-US" sz="3399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Montserrat Medium"/>
              </a:rPr>
              <a:t>yapılmasıyla</a:t>
            </a:r>
            <a:r>
              <a:rPr lang="en-US" sz="3399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Montserrat Medium"/>
              </a:rPr>
              <a:t>aynı</a:t>
            </a:r>
            <a:r>
              <a:rPr lang="en-US" sz="3399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Montserrat Medium"/>
              </a:rPr>
              <a:t>olduğunu</a:t>
            </a:r>
            <a:r>
              <a:rPr lang="en-US" sz="3399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Montserrat Medium"/>
              </a:rPr>
              <a:t>bildirmişlerdir</a:t>
            </a:r>
            <a:r>
              <a:rPr lang="en-US" sz="3399" dirty="0">
                <a:solidFill>
                  <a:srgbClr val="000000"/>
                </a:solidFill>
                <a:latin typeface="Montserrat Medium"/>
              </a:rPr>
              <a:t>. </a:t>
            </a:r>
            <a:r>
              <a:rPr lang="en-US" sz="3399" dirty="0" err="1">
                <a:solidFill>
                  <a:srgbClr val="000000"/>
                </a:solidFill>
                <a:latin typeface="Montserrat Medium"/>
              </a:rPr>
              <a:t>Eczacılar</a:t>
            </a:r>
            <a:r>
              <a:rPr lang="en-US" sz="3399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Montserrat Medium"/>
              </a:rPr>
              <a:t>videoda</a:t>
            </a:r>
            <a:r>
              <a:rPr lang="en-US" sz="3399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Montserrat Medium"/>
              </a:rPr>
              <a:t>daha</a:t>
            </a:r>
            <a:r>
              <a:rPr lang="en-US" sz="3399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Montserrat Medium"/>
              </a:rPr>
              <a:t>profesyonel</a:t>
            </a:r>
            <a:r>
              <a:rPr lang="en-US" sz="3399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Montserrat Medium"/>
              </a:rPr>
              <a:t>göründüklerini</a:t>
            </a:r>
            <a:r>
              <a:rPr lang="en-US" sz="3399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Montserrat Medium"/>
              </a:rPr>
              <a:t>ve</a:t>
            </a:r>
            <a:r>
              <a:rPr lang="en-US" sz="3399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Montserrat Medium"/>
              </a:rPr>
              <a:t>tıbbi</a:t>
            </a:r>
            <a:r>
              <a:rPr lang="en-US" sz="3399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Montserrat Medium"/>
              </a:rPr>
              <a:t>olmayan</a:t>
            </a:r>
            <a:r>
              <a:rPr lang="en-US" sz="3399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Montserrat Medium"/>
              </a:rPr>
              <a:t>konuşmaların</a:t>
            </a:r>
            <a:r>
              <a:rPr lang="en-US" sz="3399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Montserrat Medium"/>
              </a:rPr>
              <a:t>yüz</a:t>
            </a:r>
            <a:r>
              <a:rPr lang="en-US" sz="3399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Montserrat Medium"/>
              </a:rPr>
              <a:t>yüze</a:t>
            </a:r>
            <a:r>
              <a:rPr lang="en-US" sz="3399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Montserrat Medium"/>
              </a:rPr>
              <a:t>NMS’ye</a:t>
            </a:r>
            <a:r>
              <a:rPr lang="en-US" sz="3399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Montserrat Medium"/>
              </a:rPr>
              <a:t>kıyasla</a:t>
            </a:r>
            <a:r>
              <a:rPr lang="en-US" sz="3399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Montserrat Medium"/>
              </a:rPr>
              <a:t>azaldığını</a:t>
            </a:r>
            <a:r>
              <a:rPr lang="en-US" sz="3399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Montserrat Medium"/>
              </a:rPr>
              <a:t>hissetmişlerdir</a:t>
            </a:r>
            <a:r>
              <a:rPr lang="en-US" sz="3399" dirty="0">
                <a:solidFill>
                  <a:srgbClr val="000000"/>
                </a:solidFill>
                <a:latin typeface="Montserrat Medium"/>
              </a:rPr>
              <a:t>.</a:t>
            </a:r>
          </a:p>
          <a:p>
            <a:pPr algn="ctr">
              <a:lnSpc>
                <a:spcPts val="4759"/>
              </a:lnSpc>
            </a:pPr>
            <a:r>
              <a:rPr lang="en-US" sz="3399" dirty="0" err="1">
                <a:solidFill>
                  <a:srgbClr val="000000"/>
                </a:solidFill>
                <a:latin typeface="Montserrat Medium"/>
              </a:rPr>
              <a:t>Yüz</a:t>
            </a:r>
            <a:r>
              <a:rPr lang="en-US" sz="3399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Montserrat Medium"/>
              </a:rPr>
              <a:t>yüze</a:t>
            </a:r>
            <a:r>
              <a:rPr lang="en-US" sz="3399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Montserrat Medium"/>
              </a:rPr>
              <a:t>NMS’ye</a:t>
            </a:r>
            <a:r>
              <a:rPr lang="en-US" sz="3399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Montserrat Medium"/>
              </a:rPr>
              <a:t>kıyasla</a:t>
            </a:r>
            <a:r>
              <a:rPr lang="en-US" sz="3399" dirty="0">
                <a:solidFill>
                  <a:srgbClr val="000000"/>
                </a:solidFill>
                <a:latin typeface="Montserrat Medium"/>
              </a:rPr>
              <a:t> video </a:t>
            </a:r>
            <a:r>
              <a:rPr lang="en-US" sz="3399" dirty="0" err="1">
                <a:solidFill>
                  <a:srgbClr val="000000"/>
                </a:solidFill>
                <a:latin typeface="Montserrat Medium"/>
              </a:rPr>
              <a:t>tabanlı</a:t>
            </a:r>
            <a:r>
              <a:rPr lang="en-US" sz="3399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Montserrat Medium"/>
              </a:rPr>
              <a:t>NMS’de</a:t>
            </a:r>
            <a:r>
              <a:rPr lang="en-US" sz="3399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Montserrat Medium"/>
              </a:rPr>
              <a:t>danışma</a:t>
            </a:r>
            <a:r>
              <a:rPr lang="en-US" sz="3399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Montserrat Medium"/>
              </a:rPr>
              <a:t>süresi</a:t>
            </a:r>
            <a:r>
              <a:rPr lang="en-US" sz="3399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Montserrat Medium"/>
              </a:rPr>
              <a:t>azalmıştır,ancak</a:t>
            </a:r>
            <a:r>
              <a:rPr lang="en-US" sz="3399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Montserrat Medium"/>
              </a:rPr>
              <a:t>bu</a:t>
            </a:r>
            <a:r>
              <a:rPr lang="en-US" sz="3399" dirty="0">
                <a:solidFill>
                  <a:srgbClr val="000000"/>
                </a:solidFill>
                <a:latin typeface="Montserrat Medium"/>
              </a:rPr>
              <a:t> durum </a:t>
            </a:r>
            <a:r>
              <a:rPr lang="en-US" sz="3399" dirty="0" err="1">
                <a:solidFill>
                  <a:srgbClr val="000000"/>
                </a:solidFill>
                <a:latin typeface="Montserrat Medium"/>
              </a:rPr>
              <a:t>NMS’nin</a:t>
            </a:r>
            <a:r>
              <a:rPr lang="en-US" sz="3399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Montserrat Medium"/>
              </a:rPr>
              <a:t>tıbbi</a:t>
            </a:r>
            <a:r>
              <a:rPr lang="en-US" sz="3399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Montserrat Medium"/>
              </a:rPr>
              <a:t>içeriğini</a:t>
            </a:r>
            <a:r>
              <a:rPr lang="en-US" sz="3399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Montserrat Medium"/>
              </a:rPr>
              <a:t>etkil</a:t>
            </a:r>
            <a:r>
              <a:rPr lang="tr-TR" sz="3399" dirty="0">
                <a:solidFill>
                  <a:srgbClr val="000000"/>
                </a:solidFill>
                <a:latin typeface="Montserrat Medium"/>
              </a:rPr>
              <a:t>e</a:t>
            </a:r>
            <a:r>
              <a:rPr lang="en-US" sz="3399" dirty="0" err="1">
                <a:solidFill>
                  <a:srgbClr val="000000"/>
                </a:solidFill>
                <a:latin typeface="Montserrat Medium"/>
              </a:rPr>
              <a:t>memiştir</a:t>
            </a:r>
            <a:r>
              <a:rPr lang="en-US" sz="3399" dirty="0">
                <a:solidFill>
                  <a:srgbClr val="000000"/>
                </a:solidFill>
                <a:latin typeface="Montserrat Medium"/>
              </a:rPr>
              <a:t>; </a:t>
            </a:r>
            <a:r>
              <a:rPr lang="en-US" sz="3399" dirty="0" err="1">
                <a:solidFill>
                  <a:srgbClr val="000000"/>
                </a:solidFill>
                <a:latin typeface="Montserrat Medium"/>
              </a:rPr>
              <a:t>bu</a:t>
            </a:r>
            <a:r>
              <a:rPr lang="en-US" sz="3399" dirty="0">
                <a:solidFill>
                  <a:srgbClr val="000000"/>
                </a:solidFill>
                <a:latin typeface="Montserrat Medium"/>
              </a:rPr>
              <a:t> da video </a:t>
            </a:r>
            <a:r>
              <a:rPr lang="en-US" sz="3399" dirty="0" err="1">
                <a:solidFill>
                  <a:srgbClr val="000000"/>
                </a:solidFill>
                <a:latin typeface="Montserrat Medium"/>
              </a:rPr>
              <a:t>tabanlı</a:t>
            </a:r>
            <a:r>
              <a:rPr lang="en-US" sz="3399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Montserrat Medium"/>
              </a:rPr>
              <a:t>NMS’nin</a:t>
            </a:r>
            <a:r>
              <a:rPr lang="en-US" sz="3399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Montserrat Medium"/>
              </a:rPr>
              <a:t>sağlıkla</a:t>
            </a:r>
            <a:r>
              <a:rPr lang="en-US" sz="3399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Montserrat Medium"/>
              </a:rPr>
              <a:t>ilgili</a:t>
            </a:r>
            <a:r>
              <a:rPr lang="en-US" sz="3399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Montserrat Medium"/>
              </a:rPr>
              <a:t>içerikten</a:t>
            </a:r>
            <a:r>
              <a:rPr lang="en-US" sz="3399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Montserrat Medium"/>
              </a:rPr>
              <a:t>ödün</a:t>
            </a:r>
            <a:r>
              <a:rPr lang="en-US" sz="3399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Montserrat Medium"/>
              </a:rPr>
              <a:t>vermeden</a:t>
            </a:r>
            <a:r>
              <a:rPr lang="en-US" sz="3399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Montserrat Medium"/>
              </a:rPr>
              <a:t>mümkün</a:t>
            </a:r>
            <a:r>
              <a:rPr lang="en-US" sz="3399" dirty="0">
                <a:solidFill>
                  <a:srgbClr val="000000"/>
                </a:solidFill>
                <a:latin typeface="Montserrat Medium"/>
              </a:rPr>
              <a:t> olduğunu </a:t>
            </a:r>
            <a:r>
              <a:rPr lang="en-US" sz="3399" dirty="0" err="1">
                <a:solidFill>
                  <a:srgbClr val="000000"/>
                </a:solidFill>
                <a:latin typeface="Montserrat Medium"/>
              </a:rPr>
              <a:t>göstermektedir</a:t>
            </a:r>
            <a:r>
              <a:rPr lang="en-US" sz="3399" dirty="0">
                <a:solidFill>
                  <a:srgbClr val="000000"/>
                </a:solidFill>
                <a:latin typeface="Montserrat Medium"/>
              </a:rPr>
              <a:t>.</a:t>
            </a:r>
          </a:p>
          <a:p>
            <a:pPr algn="ctr">
              <a:lnSpc>
                <a:spcPts val="4759"/>
              </a:lnSpc>
            </a:pPr>
            <a:endParaRPr lang="en-US" sz="3399" dirty="0">
              <a:solidFill>
                <a:srgbClr val="000000"/>
              </a:solidFill>
              <a:latin typeface="Montserrat Medium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5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413508" y="2986456"/>
            <a:ext cx="19110882" cy="12543688"/>
          </a:xfrm>
          <a:custGeom>
            <a:avLst/>
            <a:gdLst/>
            <a:ahLst/>
            <a:cxnLst/>
            <a:rect l="l" t="t" r="r" b="b"/>
            <a:pathLst>
              <a:path w="19110882" h="12543688">
                <a:moveTo>
                  <a:pt x="0" y="0"/>
                </a:moveTo>
                <a:lnTo>
                  <a:pt x="19110882" y="0"/>
                </a:lnTo>
                <a:lnTo>
                  <a:pt x="19110882" y="12543688"/>
                </a:lnTo>
                <a:lnTo>
                  <a:pt x="0" y="1254368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5782622" y="2741669"/>
            <a:ext cx="6718623" cy="4114800"/>
          </a:xfrm>
          <a:custGeom>
            <a:avLst/>
            <a:gdLst/>
            <a:ahLst/>
            <a:cxnLst/>
            <a:rect l="l" t="t" r="r" b="b"/>
            <a:pathLst>
              <a:path w="6718623" h="4114800">
                <a:moveTo>
                  <a:pt x="0" y="0"/>
                </a:moveTo>
                <a:lnTo>
                  <a:pt x="6718622" y="0"/>
                </a:lnTo>
                <a:lnTo>
                  <a:pt x="6718622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4345578" y="2401725"/>
            <a:ext cx="2263211" cy="2741775"/>
          </a:xfrm>
          <a:custGeom>
            <a:avLst/>
            <a:gdLst/>
            <a:ahLst/>
            <a:cxnLst/>
            <a:rect l="l" t="t" r="r" b="b"/>
            <a:pathLst>
              <a:path w="2263211" h="2741775">
                <a:moveTo>
                  <a:pt x="0" y="0"/>
                </a:moveTo>
                <a:lnTo>
                  <a:pt x="2263211" y="0"/>
                </a:lnTo>
                <a:lnTo>
                  <a:pt x="2263211" y="2741775"/>
                </a:lnTo>
                <a:lnTo>
                  <a:pt x="0" y="274177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1272473" y="5143500"/>
            <a:ext cx="1864579" cy="2589694"/>
          </a:xfrm>
          <a:custGeom>
            <a:avLst/>
            <a:gdLst/>
            <a:ahLst/>
            <a:cxnLst/>
            <a:rect l="l" t="t" r="r" b="b"/>
            <a:pathLst>
              <a:path w="1864579" h="2589694">
                <a:moveTo>
                  <a:pt x="0" y="0"/>
                </a:moveTo>
                <a:lnTo>
                  <a:pt x="1864580" y="0"/>
                </a:lnTo>
                <a:lnTo>
                  <a:pt x="1864580" y="2589694"/>
                </a:lnTo>
                <a:lnTo>
                  <a:pt x="0" y="258969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2204763" y="6856469"/>
            <a:ext cx="7990040" cy="7200900"/>
          </a:xfrm>
          <a:custGeom>
            <a:avLst/>
            <a:gdLst/>
            <a:ahLst/>
            <a:cxnLst/>
            <a:rect l="l" t="t" r="r" b="b"/>
            <a:pathLst>
              <a:path w="7990040" h="7200900">
                <a:moveTo>
                  <a:pt x="0" y="0"/>
                </a:moveTo>
                <a:lnTo>
                  <a:pt x="7990040" y="0"/>
                </a:lnTo>
                <a:lnTo>
                  <a:pt x="7990040" y="7200900"/>
                </a:lnTo>
                <a:lnTo>
                  <a:pt x="0" y="720090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xmlns="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-1532578" y="-888991"/>
            <a:ext cx="7315200" cy="2469762"/>
          </a:xfrm>
          <a:custGeom>
            <a:avLst/>
            <a:gdLst/>
            <a:ahLst/>
            <a:cxnLst/>
            <a:rect l="l" t="t" r="r" b="b"/>
            <a:pathLst>
              <a:path w="7315200" h="2469762">
                <a:moveTo>
                  <a:pt x="0" y="0"/>
                </a:moveTo>
                <a:lnTo>
                  <a:pt x="7315200" y="0"/>
                </a:lnTo>
                <a:lnTo>
                  <a:pt x="7315200" y="2469762"/>
                </a:lnTo>
                <a:lnTo>
                  <a:pt x="0" y="2469762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xmlns="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386028" y="345890"/>
            <a:ext cx="2687386" cy="2335582"/>
          </a:xfrm>
          <a:custGeom>
            <a:avLst/>
            <a:gdLst/>
            <a:ahLst/>
            <a:cxnLst/>
            <a:rect l="l" t="t" r="r" b="b"/>
            <a:pathLst>
              <a:path w="2687386" h="2335582">
                <a:moveTo>
                  <a:pt x="0" y="0"/>
                </a:moveTo>
                <a:lnTo>
                  <a:pt x="2687386" y="0"/>
                </a:lnTo>
                <a:lnTo>
                  <a:pt x="2687386" y="2335583"/>
                </a:lnTo>
                <a:lnTo>
                  <a:pt x="0" y="2335583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xmlns="" r:embed="rId15"/>
                </a:ext>
              </a:extLst>
            </a:blip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6649485" y="4333576"/>
            <a:ext cx="4989031" cy="10130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910"/>
              </a:lnSpc>
            </a:pPr>
            <a:r>
              <a:rPr lang="en-US" sz="7755" b="1" dirty="0">
                <a:solidFill>
                  <a:srgbClr val="000000"/>
                </a:solidFill>
                <a:latin typeface="Arial Rounded MT Bold" panose="020F0704030504030204" pitchFamily="34" charset="0"/>
              </a:rPr>
              <a:t>SORULAR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5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1726247"/>
            <a:ext cx="16230600" cy="7532053"/>
            <a:chOff x="0" y="0"/>
            <a:chExt cx="4274726" cy="198375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274726" cy="1983751"/>
            </a:xfrm>
            <a:custGeom>
              <a:avLst/>
              <a:gdLst/>
              <a:ahLst/>
              <a:cxnLst/>
              <a:rect l="l" t="t" r="r" b="b"/>
              <a:pathLst>
                <a:path w="4274726" h="1983751">
                  <a:moveTo>
                    <a:pt x="0" y="0"/>
                  </a:moveTo>
                  <a:lnTo>
                    <a:pt x="4274726" y="0"/>
                  </a:lnTo>
                  <a:lnTo>
                    <a:pt x="4274726" y="1983751"/>
                  </a:lnTo>
                  <a:lnTo>
                    <a:pt x="0" y="1983751"/>
                  </a:lnTo>
                  <a:close/>
                </a:path>
              </a:pathLst>
            </a:custGeom>
            <a:solidFill>
              <a:srgbClr val="DCC3AC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66675"/>
              <a:ext cx="4274726" cy="205042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5040"/>
                </a:lnSpc>
              </a:pPr>
              <a:r>
                <a:rPr lang="en-US" sz="3600" dirty="0">
                  <a:solidFill>
                    <a:srgbClr val="FFFFFF"/>
                  </a:solidFill>
                  <a:latin typeface="Open Sans Extra Bold"/>
                </a:rPr>
                <a:t>Video </a:t>
              </a:r>
              <a:r>
                <a:rPr lang="en-US" sz="3600" dirty="0" err="1">
                  <a:solidFill>
                    <a:srgbClr val="FFFFFF"/>
                  </a:solidFill>
                  <a:latin typeface="Open Sans Extra Bold"/>
                </a:rPr>
                <a:t>temelli</a:t>
              </a:r>
              <a:r>
                <a:rPr lang="en-US" sz="3600" dirty="0">
                  <a:solidFill>
                    <a:srgbClr val="FFFFFF"/>
                  </a:solidFill>
                  <a:latin typeface="Open Sans Extra Bold"/>
                </a:rPr>
                <a:t> NMS</a:t>
              </a:r>
              <a:r>
                <a:rPr lang="tr-TR" sz="3600" dirty="0">
                  <a:solidFill>
                    <a:srgbClr val="FFFFFF"/>
                  </a:solidFill>
                  <a:latin typeface="Open Sans Extra Bold"/>
                </a:rPr>
                <a:t>(Yeni İlaç Hizmeti)</a:t>
              </a:r>
              <a:r>
                <a:rPr lang="en-US" sz="3600" dirty="0">
                  <a:solidFill>
                    <a:srgbClr val="FFFFFF"/>
                  </a:solidFill>
                  <a:latin typeface="Open Sans Extra Bold"/>
                </a:rPr>
                <a:t>’</a:t>
              </a:r>
              <a:r>
                <a:rPr lang="en-US" sz="3600" dirty="0" err="1">
                  <a:solidFill>
                    <a:srgbClr val="FFFFFF"/>
                  </a:solidFill>
                  <a:latin typeface="Open Sans Extra Bold"/>
                </a:rPr>
                <a:t>nin</a:t>
              </a:r>
              <a:r>
                <a:rPr lang="en-US" sz="3600" dirty="0">
                  <a:solidFill>
                    <a:srgbClr val="FFFFFF"/>
                  </a:solidFill>
                  <a:latin typeface="Open Sans Extra Bold"/>
                </a:rPr>
                <a:t> </a:t>
              </a:r>
              <a:r>
                <a:rPr lang="en-US" sz="3600" dirty="0" err="1">
                  <a:solidFill>
                    <a:srgbClr val="FFFFFF"/>
                  </a:solidFill>
                  <a:latin typeface="Open Sans Extra Bold"/>
                </a:rPr>
                <a:t>sağladığı</a:t>
              </a:r>
              <a:r>
                <a:rPr lang="en-US" sz="3600" dirty="0">
                  <a:solidFill>
                    <a:srgbClr val="FFFFFF"/>
                  </a:solidFill>
                  <a:latin typeface="Open Sans Extra Bold"/>
                </a:rPr>
                <a:t> </a:t>
              </a:r>
              <a:r>
                <a:rPr lang="en-US" sz="3600" dirty="0" err="1">
                  <a:solidFill>
                    <a:srgbClr val="FFFFFF"/>
                  </a:solidFill>
                  <a:latin typeface="Open Sans Extra Bold"/>
                </a:rPr>
                <a:t>avantajlar</a:t>
              </a:r>
              <a:r>
                <a:rPr lang="en-US" sz="3600" dirty="0">
                  <a:solidFill>
                    <a:srgbClr val="FFFFFF"/>
                  </a:solidFill>
                  <a:latin typeface="Open Sans Extra Bold"/>
                </a:rPr>
                <a:t> </a:t>
              </a:r>
              <a:r>
                <a:rPr lang="en-US" sz="3600" dirty="0" err="1">
                  <a:solidFill>
                    <a:srgbClr val="FFFFFF"/>
                  </a:solidFill>
                  <a:latin typeface="Open Sans Extra Bold"/>
                </a:rPr>
                <a:t>arasında</a:t>
              </a:r>
              <a:r>
                <a:rPr lang="en-US" sz="3600" dirty="0">
                  <a:solidFill>
                    <a:srgbClr val="FFFFFF"/>
                  </a:solidFill>
                  <a:latin typeface="Open Sans Extra Bold"/>
                </a:rPr>
                <a:t> </a:t>
              </a:r>
              <a:r>
                <a:rPr lang="en-US" sz="3600" dirty="0" err="1">
                  <a:solidFill>
                    <a:srgbClr val="FFFFFF"/>
                  </a:solidFill>
                  <a:latin typeface="Open Sans Extra Bold"/>
                </a:rPr>
                <a:t>sayılamaz</a:t>
              </a:r>
              <a:r>
                <a:rPr lang="en-US" sz="3600" dirty="0">
                  <a:solidFill>
                    <a:srgbClr val="FFFFFF"/>
                  </a:solidFill>
                  <a:latin typeface="Open Sans Extra Bold"/>
                </a:rPr>
                <a:t>?</a:t>
              </a:r>
            </a:p>
            <a:p>
              <a:pPr>
                <a:lnSpc>
                  <a:spcPts val="5040"/>
                </a:lnSpc>
              </a:pPr>
              <a:r>
                <a:rPr lang="en-US" sz="3600" dirty="0">
                  <a:solidFill>
                    <a:srgbClr val="FFFFFF"/>
                  </a:solidFill>
                  <a:latin typeface="Open Sans Extra Bold"/>
                </a:rPr>
                <a:t>                         A)Uygun </a:t>
              </a:r>
              <a:r>
                <a:rPr lang="en-US" sz="3600" dirty="0" err="1">
                  <a:solidFill>
                    <a:srgbClr val="FFFFFF"/>
                  </a:solidFill>
                  <a:latin typeface="Open Sans Extra Bold"/>
                </a:rPr>
                <a:t>maliyetli</a:t>
              </a:r>
              <a:endParaRPr lang="en-US" sz="3600" dirty="0">
                <a:solidFill>
                  <a:srgbClr val="FFFFFF"/>
                </a:solidFill>
                <a:latin typeface="Open Sans Extra Bold"/>
              </a:endParaRPr>
            </a:p>
            <a:p>
              <a:pPr>
                <a:lnSpc>
                  <a:spcPts val="5040"/>
                </a:lnSpc>
              </a:pPr>
              <a:r>
                <a:rPr lang="en-US" sz="3600" dirty="0">
                  <a:solidFill>
                    <a:srgbClr val="FFFFFF"/>
                  </a:solidFill>
                  <a:latin typeface="Open Sans Extra Bold"/>
                </a:rPr>
                <a:t>                         B)</a:t>
              </a:r>
              <a:r>
                <a:rPr lang="en-US" sz="3600" dirty="0" err="1">
                  <a:solidFill>
                    <a:srgbClr val="FFFFFF"/>
                  </a:solidFill>
                  <a:latin typeface="Open Sans Extra Bold"/>
                </a:rPr>
                <a:t>Erişimi</a:t>
              </a:r>
              <a:r>
                <a:rPr lang="en-US" sz="3600" dirty="0">
                  <a:solidFill>
                    <a:srgbClr val="FFFFFF"/>
                  </a:solidFill>
                  <a:latin typeface="Open Sans Extra Bold"/>
                </a:rPr>
                <a:t> </a:t>
              </a:r>
              <a:r>
                <a:rPr lang="en-US" sz="3600" dirty="0" err="1">
                  <a:solidFill>
                    <a:srgbClr val="FFFFFF"/>
                  </a:solidFill>
                  <a:latin typeface="Open Sans Extra Bold"/>
                </a:rPr>
                <a:t>kolay</a:t>
              </a:r>
              <a:endParaRPr lang="en-US" sz="3600" dirty="0">
                <a:solidFill>
                  <a:srgbClr val="FFFFFF"/>
                </a:solidFill>
                <a:latin typeface="Open Sans Extra Bold"/>
              </a:endParaRPr>
            </a:p>
            <a:p>
              <a:pPr>
                <a:lnSpc>
                  <a:spcPts val="5040"/>
                </a:lnSpc>
              </a:pPr>
              <a:r>
                <a:rPr lang="en-US" sz="3600" dirty="0">
                  <a:solidFill>
                    <a:srgbClr val="FFFFFF"/>
                  </a:solidFill>
                  <a:latin typeface="Open Sans Extra Bold"/>
                </a:rPr>
                <a:t>                         C)</a:t>
              </a:r>
              <a:r>
                <a:rPr lang="en-US" sz="3600" dirty="0" err="1">
                  <a:solidFill>
                    <a:srgbClr val="FFFFFF"/>
                  </a:solidFill>
                  <a:latin typeface="Open Sans Extra Bold"/>
                </a:rPr>
                <a:t>Hastalar</a:t>
              </a:r>
              <a:r>
                <a:rPr lang="en-US" sz="3600" dirty="0">
                  <a:solidFill>
                    <a:srgbClr val="FFFFFF"/>
                  </a:solidFill>
                  <a:latin typeface="Open Sans Extra Bold"/>
                </a:rPr>
                <a:t> </a:t>
              </a:r>
              <a:r>
                <a:rPr lang="en-US" sz="3600" dirty="0" err="1">
                  <a:solidFill>
                    <a:srgbClr val="FFFFFF"/>
                  </a:solidFill>
                  <a:latin typeface="Open Sans Extra Bold"/>
                </a:rPr>
                <a:t>için</a:t>
              </a:r>
              <a:r>
                <a:rPr lang="en-US" sz="3600" dirty="0">
                  <a:solidFill>
                    <a:srgbClr val="FFFFFF"/>
                  </a:solidFill>
                  <a:latin typeface="Open Sans Extra Bold"/>
                </a:rPr>
                <a:t> </a:t>
              </a:r>
              <a:r>
                <a:rPr lang="en-US" sz="3600" dirty="0" err="1">
                  <a:solidFill>
                    <a:srgbClr val="FFFFFF"/>
                  </a:solidFill>
                  <a:latin typeface="Open Sans Extra Bold"/>
                </a:rPr>
                <a:t>tatmin</a:t>
              </a:r>
              <a:r>
                <a:rPr lang="en-US" sz="3600" dirty="0">
                  <a:solidFill>
                    <a:srgbClr val="FFFFFF"/>
                  </a:solidFill>
                  <a:latin typeface="Open Sans Extra Bold"/>
                </a:rPr>
                <a:t> </a:t>
              </a:r>
              <a:r>
                <a:rPr lang="en-US" sz="3600" dirty="0" err="1">
                  <a:solidFill>
                    <a:srgbClr val="FFFFFF"/>
                  </a:solidFill>
                  <a:latin typeface="Open Sans Extra Bold"/>
                </a:rPr>
                <a:t>edici</a:t>
              </a:r>
              <a:endParaRPr lang="en-US" sz="3600" dirty="0">
                <a:solidFill>
                  <a:srgbClr val="FFFFFF"/>
                </a:solidFill>
                <a:latin typeface="Open Sans Extra Bold"/>
              </a:endParaRPr>
            </a:p>
            <a:p>
              <a:pPr>
                <a:lnSpc>
                  <a:spcPts val="5040"/>
                </a:lnSpc>
              </a:pPr>
              <a:r>
                <a:rPr lang="en-US" sz="3600" dirty="0">
                  <a:solidFill>
                    <a:srgbClr val="FFFFFF"/>
                  </a:solidFill>
                  <a:latin typeface="Open Sans Extra Bold"/>
                </a:rPr>
                <a:t>                         </a:t>
              </a:r>
              <a:r>
                <a:rPr lang="en-US" sz="3600" dirty="0">
                  <a:solidFill>
                    <a:srgbClr val="EF5148"/>
                  </a:solidFill>
                  <a:latin typeface="Open Sans Extra Bold"/>
                </a:rPr>
                <a:t>D)</a:t>
              </a:r>
              <a:r>
                <a:rPr lang="en-US" sz="3600" dirty="0" err="1">
                  <a:solidFill>
                    <a:srgbClr val="EF5148"/>
                  </a:solidFill>
                  <a:latin typeface="Open Sans Extra Bold"/>
                </a:rPr>
                <a:t>Hastalar</a:t>
              </a:r>
              <a:r>
                <a:rPr lang="en-US" sz="3600" dirty="0">
                  <a:solidFill>
                    <a:srgbClr val="EF5148"/>
                  </a:solidFill>
                  <a:latin typeface="Open Sans Extra Bold"/>
                </a:rPr>
                <a:t> </a:t>
              </a:r>
              <a:r>
                <a:rPr lang="en-US" sz="3600" dirty="0" err="1">
                  <a:solidFill>
                    <a:srgbClr val="EF5148"/>
                  </a:solidFill>
                  <a:latin typeface="Open Sans Extra Bold"/>
                </a:rPr>
                <a:t>için</a:t>
              </a:r>
              <a:r>
                <a:rPr lang="en-US" sz="3600" dirty="0">
                  <a:solidFill>
                    <a:srgbClr val="EF5148"/>
                  </a:solidFill>
                  <a:latin typeface="Open Sans Extra Bold"/>
                </a:rPr>
                <a:t> </a:t>
              </a:r>
              <a:r>
                <a:rPr lang="en-US" sz="3600" dirty="0" err="1">
                  <a:solidFill>
                    <a:srgbClr val="EF5148"/>
                  </a:solidFill>
                  <a:latin typeface="Open Sans Extra Bold"/>
                </a:rPr>
                <a:t>kullanımı</a:t>
              </a:r>
              <a:r>
                <a:rPr lang="en-US" sz="3600" dirty="0">
                  <a:solidFill>
                    <a:srgbClr val="EF5148"/>
                  </a:solidFill>
                  <a:latin typeface="Open Sans Extra Bold"/>
                </a:rPr>
                <a:t> </a:t>
              </a:r>
              <a:r>
                <a:rPr lang="en-US" sz="3600" dirty="0" err="1">
                  <a:solidFill>
                    <a:srgbClr val="EF5148"/>
                  </a:solidFill>
                  <a:latin typeface="Open Sans Extra Bold"/>
                </a:rPr>
                <a:t>zor</a:t>
              </a:r>
              <a:endParaRPr lang="en-US" sz="3600" dirty="0">
                <a:solidFill>
                  <a:srgbClr val="EF5148"/>
                </a:solidFill>
                <a:latin typeface="Open Sans Extra Bold"/>
              </a:endParaRPr>
            </a:p>
            <a:p>
              <a:pPr>
                <a:lnSpc>
                  <a:spcPts val="5040"/>
                </a:lnSpc>
              </a:pPr>
              <a:r>
                <a:rPr lang="en-US" sz="3600" dirty="0">
                  <a:solidFill>
                    <a:srgbClr val="FFFFFF"/>
                  </a:solidFill>
                  <a:latin typeface="Open Sans Extra Bold"/>
                </a:rPr>
                <a:t>                         E)</a:t>
              </a:r>
              <a:r>
                <a:rPr lang="en-US" sz="3600" dirty="0" err="1">
                  <a:solidFill>
                    <a:srgbClr val="FFFFFF"/>
                  </a:solidFill>
                  <a:latin typeface="Open Sans Extra Bold"/>
                </a:rPr>
                <a:t>Eczane</a:t>
              </a:r>
              <a:r>
                <a:rPr lang="en-US" sz="3600" dirty="0">
                  <a:solidFill>
                    <a:srgbClr val="FFFFFF"/>
                  </a:solidFill>
                  <a:latin typeface="Open Sans Extra Bold"/>
                </a:rPr>
                <a:t> </a:t>
              </a:r>
              <a:r>
                <a:rPr lang="en-US" sz="3600" dirty="0" err="1">
                  <a:solidFill>
                    <a:srgbClr val="FFFFFF"/>
                  </a:solidFill>
                  <a:latin typeface="Open Sans Extra Bold"/>
                </a:rPr>
                <a:t>hizmetlerine</a:t>
              </a:r>
              <a:r>
                <a:rPr lang="en-US" sz="3600" dirty="0">
                  <a:solidFill>
                    <a:srgbClr val="FFFFFF"/>
                  </a:solidFill>
                  <a:latin typeface="Open Sans Extra Bold"/>
                </a:rPr>
                <a:t> </a:t>
              </a:r>
              <a:r>
                <a:rPr lang="en-US" sz="3600" dirty="0" err="1">
                  <a:solidFill>
                    <a:srgbClr val="FFFFFF"/>
                  </a:solidFill>
                  <a:latin typeface="Open Sans Extra Bold"/>
                </a:rPr>
                <a:t>ulaşmada</a:t>
              </a:r>
              <a:r>
                <a:rPr lang="en-US" sz="3600" dirty="0">
                  <a:solidFill>
                    <a:srgbClr val="FFFFFF"/>
                  </a:solidFill>
                  <a:latin typeface="Open Sans Extra Bold"/>
                </a:rPr>
                <a:t> </a:t>
              </a:r>
              <a:r>
                <a:rPr lang="en-US" sz="3600" dirty="0" err="1">
                  <a:solidFill>
                    <a:srgbClr val="FFFFFF"/>
                  </a:solidFill>
                  <a:latin typeface="Open Sans Extra Bold"/>
                </a:rPr>
                <a:t>eşitlik</a:t>
              </a:r>
              <a:r>
                <a:rPr lang="en-US" sz="3600" dirty="0">
                  <a:solidFill>
                    <a:srgbClr val="FFFFFF"/>
                  </a:solidFill>
                  <a:latin typeface="Open Sans Extra Bold"/>
                </a:rPr>
                <a:t> </a:t>
              </a:r>
              <a:r>
                <a:rPr lang="en-US" sz="3600" dirty="0" err="1">
                  <a:solidFill>
                    <a:srgbClr val="FFFFFF"/>
                  </a:solidFill>
                  <a:latin typeface="Open Sans Extra Bold"/>
                </a:rPr>
                <a:t>sağlayıcı</a:t>
              </a:r>
              <a:endParaRPr lang="en-US" sz="3600" dirty="0">
                <a:solidFill>
                  <a:srgbClr val="FFFFFF"/>
                </a:solidFill>
                <a:latin typeface="Open Sans Extra Bold"/>
              </a:endParaRPr>
            </a:p>
            <a:p>
              <a:pPr algn="ctr">
                <a:lnSpc>
                  <a:spcPts val="5040"/>
                </a:lnSpc>
              </a:pPr>
              <a:endParaRPr lang="en-US" sz="3600" dirty="0">
                <a:solidFill>
                  <a:srgbClr val="FFFFFF"/>
                </a:solidFill>
                <a:latin typeface="Open Sans Extra Bold"/>
              </a:endParaRPr>
            </a:p>
            <a:p>
              <a:pPr algn="ctr">
                <a:lnSpc>
                  <a:spcPts val="2659"/>
                </a:lnSpc>
              </a:pPr>
              <a:endParaRPr lang="en-US" sz="3600" dirty="0">
                <a:solidFill>
                  <a:srgbClr val="FFFFFF"/>
                </a:solidFill>
                <a:latin typeface="Open Sans Extra Bold"/>
              </a:endParaRP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5078359" y="993541"/>
            <a:ext cx="8261255" cy="1430253"/>
            <a:chOff x="0" y="0"/>
            <a:chExt cx="2175804" cy="376692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175804" cy="376692"/>
            </a:xfrm>
            <a:custGeom>
              <a:avLst/>
              <a:gdLst/>
              <a:ahLst/>
              <a:cxnLst/>
              <a:rect l="l" t="t" r="r" b="b"/>
              <a:pathLst>
                <a:path w="2175804" h="376692">
                  <a:moveTo>
                    <a:pt x="47794" y="0"/>
                  </a:moveTo>
                  <a:lnTo>
                    <a:pt x="2128010" y="0"/>
                  </a:lnTo>
                  <a:cubicBezTo>
                    <a:pt x="2140686" y="0"/>
                    <a:pt x="2152842" y="5035"/>
                    <a:pt x="2161805" y="13999"/>
                  </a:cubicBezTo>
                  <a:cubicBezTo>
                    <a:pt x="2170768" y="22962"/>
                    <a:pt x="2175804" y="35118"/>
                    <a:pt x="2175804" y="47794"/>
                  </a:cubicBezTo>
                  <a:lnTo>
                    <a:pt x="2175804" y="328898"/>
                  </a:lnTo>
                  <a:cubicBezTo>
                    <a:pt x="2175804" y="341574"/>
                    <a:pt x="2170768" y="353730"/>
                    <a:pt x="2161805" y="362694"/>
                  </a:cubicBezTo>
                  <a:cubicBezTo>
                    <a:pt x="2152842" y="371657"/>
                    <a:pt x="2140686" y="376692"/>
                    <a:pt x="2128010" y="376692"/>
                  </a:cubicBezTo>
                  <a:lnTo>
                    <a:pt x="47794" y="376692"/>
                  </a:lnTo>
                  <a:cubicBezTo>
                    <a:pt x="35118" y="376692"/>
                    <a:pt x="22962" y="371657"/>
                    <a:pt x="13999" y="362694"/>
                  </a:cubicBezTo>
                  <a:cubicBezTo>
                    <a:pt x="5035" y="353730"/>
                    <a:pt x="0" y="341574"/>
                    <a:pt x="0" y="328898"/>
                  </a:cubicBezTo>
                  <a:lnTo>
                    <a:pt x="0" y="47794"/>
                  </a:lnTo>
                  <a:cubicBezTo>
                    <a:pt x="0" y="35118"/>
                    <a:pt x="5035" y="22962"/>
                    <a:pt x="13999" y="13999"/>
                  </a:cubicBezTo>
                  <a:cubicBezTo>
                    <a:pt x="22962" y="5035"/>
                    <a:pt x="35118" y="0"/>
                    <a:pt x="47794" y="0"/>
                  </a:cubicBezTo>
                  <a:close/>
                </a:path>
              </a:pathLst>
            </a:custGeom>
            <a:solidFill>
              <a:srgbClr val="AD5545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2175804" cy="41479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8" name="AutoShape 8"/>
          <p:cNvSpPr/>
          <p:nvPr/>
        </p:nvSpPr>
        <p:spPr>
          <a:xfrm rot="-5400000">
            <a:off x="-2087707" y="5482749"/>
            <a:ext cx="6834211" cy="0"/>
          </a:xfrm>
          <a:prstGeom prst="line">
            <a:avLst/>
          </a:prstGeom>
          <a:ln w="19050" cap="flat">
            <a:solidFill>
              <a:srgbClr val="000000"/>
            </a:solidFill>
            <a:prstDash val="lgDash"/>
            <a:headEnd type="none" w="sm" len="sm"/>
            <a:tailEnd type="none" w="sm" len="sm"/>
          </a:ln>
        </p:spPr>
      </p:sp>
      <p:sp>
        <p:nvSpPr>
          <p:cNvPr id="9" name="AutoShape 9"/>
          <p:cNvSpPr/>
          <p:nvPr/>
        </p:nvSpPr>
        <p:spPr>
          <a:xfrm rot="-5400000">
            <a:off x="13519898" y="5482749"/>
            <a:ext cx="6834211" cy="0"/>
          </a:xfrm>
          <a:prstGeom prst="line">
            <a:avLst/>
          </a:prstGeom>
          <a:ln w="19050" cap="flat">
            <a:solidFill>
              <a:srgbClr val="000000"/>
            </a:solidFill>
            <a:prstDash val="lgDash"/>
            <a:headEnd type="none" w="sm" len="sm"/>
            <a:tailEnd type="none" w="sm" len="sm"/>
          </a:ln>
        </p:spPr>
      </p:sp>
      <p:sp>
        <p:nvSpPr>
          <p:cNvPr id="10" name="Freeform 10"/>
          <p:cNvSpPr/>
          <p:nvPr/>
        </p:nvSpPr>
        <p:spPr>
          <a:xfrm>
            <a:off x="15260992" y="715126"/>
            <a:ext cx="2625452" cy="2057400"/>
          </a:xfrm>
          <a:custGeom>
            <a:avLst/>
            <a:gdLst/>
            <a:ahLst/>
            <a:cxnLst/>
            <a:rect l="l" t="t" r="r" b="b"/>
            <a:pathLst>
              <a:path w="2625452" h="2057400">
                <a:moveTo>
                  <a:pt x="0" y="0"/>
                </a:moveTo>
                <a:lnTo>
                  <a:pt x="2625452" y="0"/>
                </a:lnTo>
                <a:lnTo>
                  <a:pt x="2625452" y="2057400"/>
                </a:lnTo>
                <a:lnTo>
                  <a:pt x="0" y="20574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 rot="-5400000">
            <a:off x="1957002" y="6716739"/>
            <a:ext cx="1169118" cy="5083122"/>
          </a:xfrm>
          <a:custGeom>
            <a:avLst/>
            <a:gdLst/>
            <a:ahLst/>
            <a:cxnLst/>
            <a:rect l="l" t="t" r="r" b="b"/>
            <a:pathLst>
              <a:path w="1169118" h="5083122">
                <a:moveTo>
                  <a:pt x="0" y="0"/>
                </a:moveTo>
                <a:lnTo>
                  <a:pt x="1169118" y="0"/>
                </a:lnTo>
                <a:lnTo>
                  <a:pt x="1169118" y="5083122"/>
                </a:lnTo>
                <a:lnTo>
                  <a:pt x="0" y="508312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12" name="TextBox 12"/>
          <p:cNvSpPr txBox="1"/>
          <p:nvPr/>
        </p:nvSpPr>
        <p:spPr>
          <a:xfrm>
            <a:off x="5707800" y="857250"/>
            <a:ext cx="6850802" cy="15665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880"/>
              </a:lnSpc>
            </a:pPr>
            <a:r>
              <a:rPr lang="en-US" sz="9200" dirty="0">
                <a:solidFill>
                  <a:srgbClr val="FFFFFF"/>
                </a:solidFill>
                <a:latin typeface="Arial Rounded MT Bold" panose="020F0704030504030204" pitchFamily="34" charset="0"/>
              </a:rPr>
              <a:t>SORU</a:t>
            </a:r>
            <a:r>
              <a:rPr lang="en-US" sz="9200" dirty="0">
                <a:solidFill>
                  <a:srgbClr val="FFFFFF"/>
                </a:solidFill>
                <a:latin typeface="Paytone One Bold"/>
              </a:rPr>
              <a:t> 1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5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1726247"/>
            <a:ext cx="16230600" cy="7532053"/>
            <a:chOff x="0" y="0"/>
            <a:chExt cx="4274726" cy="198375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274726" cy="1983751"/>
            </a:xfrm>
            <a:custGeom>
              <a:avLst/>
              <a:gdLst/>
              <a:ahLst/>
              <a:cxnLst/>
              <a:rect l="l" t="t" r="r" b="b"/>
              <a:pathLst>
                <a:path w="4274726" h="1983751">
                  <a:moveTo>
                    <a:pt x="0" y="0"/>
                  </a:moveTo>
                  <a:lnTo>
                    <a:pt x="4274726" y="0"/>
                  </a:lnTo>
                  <a:lnTo>
                    <a:pt x="4274726" y="1983751"/>
                  </a:lnTo>
                  <a:lnTo>
                    <a:pt x="0" y="1983751"/>
                  </a:lnTo>
                  <a:close/>
                </a:path>
              </a:pathLst>
            </a:custGeom>
            <a:solidFill>
              <a:srgbClr val="DCC3AC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274726" cy="202185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5013372" y="1028700"/>
            <a:ext cx="8261255" cy="1430253"/>
            <a:chOff x="0" y="0"/>
            <a:chExt cx="2175804" cy="376692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175804" cy="376692"/>
            </a:xfrm>
            <a:custGeom>
              <a:avLst/>
              <a:gdLst/>
              <a:ahLst/>
              <a:cxnLst/>
              <a:rect l="l" t="t" r="r" b="b"/>
              <a:pathLst>
                <a:path w="2175804" h="376692">
                  <a:moveTo>
                    <a:pt x="47794" y="0"/>
                  </a:moveTo>
                  <a:lnTo>
                    <a:pt x="2128010" y="0"/>
                  </a:lnTo>
                  <a:cubicBezTo>
                    <a:pt x="2140686" y="0"/>
                    <a:pt x="2152842" y="5035"/>
                    <a:pt x="2161805" y="13999"/>
                  </a:cubicBezTo>
                  <a:cubicBezTo>
                    <a:pt x="2170768" y="22962"/>
                    <a:pt x="2175804" y="35118"/>
                    <a:pt x="2175804" y="47794"/>
                  </a:cubicBezTo>
                  <a:lnTo>
                    <a:pt x="2175804" y="328898"/>
                  </a:lnTo>
                  <a:cubicBezTo>
                    <a:pt x="2175804" y="341574"/>
                    <a:pt x="2170768" y="353730"/>
                    <a:pt x="2161805" y="362694"/>
                  </a:cubicBezTo>
                  <a:cubicBezTo>
                    <a:pt x="2152842" y="371657"/>
                    <a:pt x="2140686" y="376692"/>
                    <a:pt x="2128010" y="376692"/>
                  </a:cubicBezTo>
                  <a:lnTo>
                    <a:pt x="47794" y="376692"/>
                  </a:lnTo>
                  <a:cubicBezTo>
                    <a:pt x="35118" y="376692"/>
                    <a:pt x="22962" y="371657"/>
                    <a:pt x="13999" y="362694"/>
                  </a:cubicBezTo>
                  <a:cubicBezTo>
                    <a:pt x="5035" y="353730"/>
                    <a:pt x="0" y="341574"/>
                    <a:pt x="0" y="328898"/>
                  </a:cubicBezTo>
                  <a:lnTo>
                    <a:pt x="0" y="47794"/>
                  </a:lnTo>
                  <a:cubicBezTo>
                    <a:pt x="0" y="35118"/>
                    <a:pt x="5035" y="22962"/>
                    <a:pt x="13999" y="13999"/>
                  </a:cubicBezTo>
                  <a:cubicBezTo>
                    <a:pt x="22962" y="5035"/>
                    <a:pt x="35118" y="0"/>
                    <a:pt x="47794" y="0"/>
                  </a:cubicBezTo>
                  <a:close/>
                </a:path>
              </a:pathLst>
            </a:custGeom>
            <a:solidFill>
              <a:srgbClr val="AD5545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2175804" cy="41479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8" name="AutoShape 8"/>
          <p:cNvSpPr/>
          <p:nvPr/>
        </p:nvSpPr>
        <p:spPr>
          <a:xfrm rot="-5400000">
            <a:off x="-2087707" y="5482749"/>
            <a:ext cx="6834211" cy="0"/>
          </a:xfrm>
          <a:prstGeom prst="line">
            <a:avLst/>
          </a:prstGeom>
          <a:ln w="19050" cap="flat">
            <a:solidFill>
              <a:srgbClr val="000000"/>
            </a:solidFill>
            <a:prstDash val="lgDash"/>
            <a:headEnd type="none" w="sm" len="sm"/>
            <a:tailEnd type="none" w="sm" len="sm"/>
          </a:ln>
        </p:spPr>
      </p:sp>
      <p:sp>
        <p:nvSpPr>
          <p:cNvPr id="9" name="AutoShape 9"/>
          <p:cNvSpPr/>
          <p:nvPr/>
        </p:nvSpPr>
        <p:spPr>
          <a:xfrm rot="-5400000">
            <a:off x="13519898" y="5482749"/>
            <a:ext cx="6834211" cy="0"/>
          </a:xfrm>
          <a:prstGeom prst="line">
            <a:avLst/>
          </a:prstGeom>
          <a:ln w="19050" cap="flat">
            <a:solidFill>
              <a:srgbClr val="000000"/>
            </a:solidFill>
            <a:prstDash val="lgDash"/>
            <a:headEnd type="none" w="sm" len="sm"/>
            <a:tailEnd type="none" w="sm" len="sm"/>
          </a:ln>
        </p:spPr>
      </p:sp>
      <p:sp>
        <p:nvSpPr>
          <p:cNvPr id="10" name="Freeform 10"/>
          <p:cNvSpPr/>
          <p:nvPr/>
        </p:nvSpPr>
        <p:spPr>
          <a:xfrm>
            <a:off x="15260992" y="715126"/>
            <a:ext cx="2625452" cy="2057400"/>
          </a:xfrm>
          <a:custGeom>
            <a:avLst/>
            <a:gdLst/>
            <a:ahLst/>
            <a:cxnLst/>
            <a:rect l="l" t="t" r="r" b="b"/>
            <a:pathLst>
              <a:path w="2625452" h="2057400">
                <a:moveTo>
                  <a:pt x="0" y="0"/>
                </a:moveTo>
                <a:lnTo>
                  <a:pt x="2625452" y="0"/>
                </a:lnTo>
                <a:lnTo>
                  <a:pt x="2625452" y="2057400"/>
                </a:lnTo>
                <a:lnTo>
                  <a:pt x="0" y="20574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 rot="-5400000">
            <a:off x="1957002" y="6716739"/>
            <a:ext cx="1169118" cy="5083122"/>
          </a:xfrm>
          <a:custGeom>
            <a:avLst/>
            <a:gdLst/>
            <a:ahLst/>
            <a:cxnLst/>
            <a:rect l="l" t="t" r="r" b="b"/>
            <a:pathLst>
              <a:path w="1169118" h="5083122">
                <a:moveTo>
                  <a:pt x="0" y="0"/>
                </a:moveTo>
                <a:lnTo>
                  <a:pt x="1169118" y="0"/>
                </a:lnTo>
                <a:lnTo>
                  <a:pt x="1169118" y="5083122"/>
                </a:lnTo>
                <a:lnTo>
                  <a:pt x="0" y="508312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12" name="TextBox 12"/>
          <p:cNvSpPr txBox="1"/>
          <p:nvPr/>
        </p:nvSpPr>
        <p:spPr>
          <a:xfrm>
            <a:off x="5707800" y="857250"/>
            <a:ext cx="6850802" cy="15665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880"/>
              </a:lnSpc>
            </a:pPr>
            <a:r>
              <a:rPr lang="en-US" sz="9200" dirty="0">
                <a:solidFill>
                  <a:srgbClr val="FFFFFF"/>
                </a:solidFill>
                <a:latin typeface="Arial Rounded MT Bold" panose="020F0704030504030204" pitchFamily="34" charset="0"/>
              </a:rPr>
              <a:t>SORU</a:t>
            </a:r>
            <a:r>
              <a:rPr lang="en-US" sz="9200" dirty="0">
                <a:solidFill>
                  <a:srgbClr val="FFFFFF"/>
                </a:solidFill>
                <a:latin typeface="Paytone One Bold"/>
              </a:rPr>
              <a:t> 2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2091766" y="2798001"/>
            <a:ext cx="14082870" cy="54644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412"/>
              </a:lnSpc>
            </a:pPr>
            <a:r>
              <a:rPr lang="en-US" sz="3865" dirty="0">
                <a:solidFill>
                  <a:srgbClr val="000000"/>
                </a:solidFill>
                <a:latin typeface="Quicksand Bold"/>
              </a:rPr>
              <a:t>Video </a:t>
            </a:r>
            <a:r>
              <a:rPr lang="en-US" sz="3865" dirty="0" err="1">
                <a:solidFill>
                  <a:srgbClr val="000000"/>
                </a:solidFill>
                <a:latin typeface="Quicksand Bold"/>
              </a:rPr>
              <a:t>temelli</a:t>
            </a:r>
            <a:r>
              <a:rPr lang="en-US" sz="3865" dirty="0">
                <a:solidFill>
                  <a:srgbClr val="000000"/>
                </a:solidFill>
                <a:latin typeface="Quicksand Bold"/>
              </a:rPr>
              <a:t> NMS</a:t>
            </a:r>
            <a:r>
              <a:rPr lang="tr-TR" sz="3865" dirty="0">
                <a:solidFill>
                  <a:srgbClr val="000000"/>
                </a:solidFill>
                <a:latin typeface="Quicksand Bold"/>
              </a:rPr>
              <a:t>(Yeni İlaç Hizmeti)</a:t>
            </a:r>
            <a:r>
              <a:rPr lang="en-US" sz="3865" dirty="0">
                <a:solidFill>
                  <a:srgbClr val="000000"/>
                </a:solidFill>
                <a:latin typeface="Quicksand Bold"/>
              </a:rPr>
              <a:t>’</a:t>
            </a:r>
            <a:r>
              <a:rPr lang="en-US" sz="3865" dirty="0" err="1">
                <a:solidFill>
                  <a:srgbClr val="000000"/>
                </a:solidFill>
                <a:latin typeface="Quicksand Bold"/>
              </a:rPr>
              <a:t>nin</a:t>
            </a:r>
            <a:r>
              <a:rPr lang="en-US" sz="3865" dirty="0">
                <a:solidFill>
                  <a:srgbClr val="000000"/>
                </a:solidFill>
                <a:latin typeface="Quicksand Bold"/>
              </a:rPr>
              <a:t> </a:t>
            </a:r>
            <a:r>
              <a:rPr lang="en-US" sz="3865" dirty="0" err="1">
                <a:solidFill>
                  <a:srgbClr val="000000"/>
                </a:solidFill>
                <a:latin typeface="Quicksand Bold"/>
              </a:rPr>
              <a:t>en</a:t>
            </a:r>
            <a:r>
              <a:rPr lang="en-US" sz="3865" dirty="0">
                <a:solidFill>
                  <a:srgbClr val="000000"/>
                </a:solidFill>
                <a:latin typeface="Quicksand Bold"/>
              </a:rPr>
              <a:t> </a:t>
            </a:r>
            <a:r>
              <a:rPr lang="en-US" sz="3865" dirty="0" err="1">
                <a:solidFill>
                  <a:srgbClr val="000000"/>
                </a:solidFill>
                <a:latin typeface="Quicksand Bold"/>
              </a:rPr>
              <a:t>çok</a:t>
            </a:r>
            <a:r>
              <a:rPr lang="en-US" sz="3865" dirty="0">
                <a:solidFill>
                  <a:srgbClr val="000000"/>
                </a:solidFill>
                <a:latin typeface="Quicksand Bold"/>
              </a:rPr>
              <a:t> </a:t>
            </a:r>
            <a:r>
              <a:rPr lang="en-US" sz="3865" dirty="0" err="1">
                <a:solidFill>
                  <a:srgbClr val="000000"/>
                </a:solidFill>
                <a:latin typeface="Quicksand Bold"/>
              </a:rPr>
              <a:t>avantaj</a:t>
            </a:r>
            <a:r>
              <a:rPr lang="en-US" sz="3865" dirty="0">
                <a:solidFill>
                  <a:srgbClr val="000000"/>
                </a:solidFill>
                <a:latin typeface="Quicksand Bold"/>
              </a:rPr>
              <a:t> </a:t>
            </a:r>
            <a:r>
              <a:rPr lang="en-US" sz="3865" dirty="0" err="1">
                <a:solidFill>
                  <a:srgbClr val="000000"/>
                </a:solidFill>
                <a:latin typeface="Quicksand Bold"/>
              </a:rPr>
              <a:t>sağladığı</a:t>
            </a:r>
            <a:r>
              <a:rPr lang="en-US" sz="3865" dirty="0">
                <a:solidFill>
                  <a:srgbClr val="000000"/>
                </a:solidFill>
                <a:latin typeface="Quicksand Bold"/>
              </a:rPr>
              <a:t> hasta </a:t>
            </a:r>
            <a:r>
              <a:rPr lang="en-US" sz="3865" dirty="0" err="1">
                <a:solidFill>
                  <a:srgbClr val="000000"/>
                </a:solidFill>
                <a:latin typeface="Quicksand Bold"/>
              </a:rPr>
              <a:t>gruplarında</a:t>
            </a:r>
            <a:r>
              <a:rPr lang="en-US" sz="3865" dirty="0">
                <a:solidFill>
                  <a:srgbClr val="000000"/>
                </a:solidFill>
                <a:latin typeface="Quicksand Bold"/>
              </a:rPr>
              <a:t> </a:t>
            </a:r>
            <a:r>
              <a:rPr lang="en-US" sz="3865" dirty="0" err="1">
                <a:solidFill>
                  <a:srgbClr val="000000"/>
                </a:solidFill>
                <a:latin typeface="Quicksand Bold"/>
              </a:rPr>
              <a:t>biri</a:t>
            </a:r>
            <a:r>
              <a:rPr lang="en-US" sz="3865" dirty="0">
                <a:solidFill>
                  <a:srgbClr val="000000"/>
                </a:solidFill>
                <a:latin typeface="Quicksand Bold"/>
              </a:rPr>
              <a:t> </a:t>
            </a:r>
            <a:r>
              <a:rPr lang="en-US" sz="3865" dirty="0" err="1">
                <a:solidFill>
                  <a:srgbClr val="000000"/>
                </a:solidFill>
                <a:latin typeface="Quicksand Bold"/>
              </a:rPr>
              <a:t>değildir</a:t>
            </a:r>
            <a:r>
              <a:rPr lang="en-US" sz="3865" dirty="0">
                <a:solidFill>
                  <a:srgbClr val="000000"/>
                </a:solidFill>
                <a:latin typeface="Quicksand Bold"/>
              </a:rPr>
              <a:t>?</a:t>
            </a:r>
          </a:p>
          <a:p>
            <a:pPr algn="ctr">
              <a:lnSpc>
                <a:spcPts val="5412"/>
              </a:lnSpc>
            </a:pPr>
            <a:r>
              <a:rPr lang="en-US" sz="3865" dirty="0">
                <a:solidFill>
                  <a:srgbClr val="000000"/>
                </a:solidFill>
                <a:latin typeface="Quicksand Bold"/>
              </a:rPr>
              <a:t>A)</a:t>
            </a:r>
            <a:r>
              <a:rPr lang="en-US" sz="3865" dirty="0" err="1">
                <a:solidFill>
                  <a:srgbClr val="000000"/>
                </a:solidFill>
                <a:latin typeface="Quicksand Bold"/>
              </a:rPr>
              <a:t>Yakını</a:t>
            </a:r>
            <a:r>
              <a:rPr lang="en-US" sz="3865" dirty="0">
                <a:solidFill>
                  <a:srgbClr val="000000"/>
                </a:solidFill>
                <a:latin typeface="Quicksand Bold"/>
              </a:rPr>
              <a:t> </a:t>
            </a:r>
            <a:r>
              <a:rPr lang="en-US" sz="3865" dirty="0" err="1">
                <a:solidFill>
                  <a:srgbClr val="000000"/>
                </a:solidFill>
                <a:latin typeface="Quicksand Bold"/>
              </a:rPr>
              <a:t>tarafından</a:t>
            </a:r>
            <a:r>
              <a:rPr lang="en-US" sz="3865" dirty="0">
                <a:solidFill>
                  <a:srgbClr val="000000"/>
                </a:solidFill>
                <a:latin typeface="Quicksand Bold"/>
              </a:rPr>
              <a:t> </a:t>
            </a:r>
            <a:r>
              <a:rPr lang="en-US" sz="3865" dirty="0" err="1">
                <a:solidFill>
                  <a:srgbClr val="000000"/>
                </a:solidFill>
                <a:latin typeface="Quicksand Bold"/>
              </a:rPr>
              <a:t>bakıma</a:t>
            </a:r>
            <a:r>
              <a:rPr lang="en-US" sz="3865" dirty="0">
                <a:solidFill>
                  <a:srgbClr val="000000"/>
                </a:solidFill>
                <a:latin typeface="Quicksand Bold"/>
              </a:rPr>
              <a:t> </a:t>
            </a:r>
            <a:r>
              <a:rPr lang="en-US" sz="3865" dirty="0" err="1">
                <a:solidFill>
                  <a:srgbClr val="000000"/>
                </a:solidFill>
                <a:latin typeface="Quicksand Bold"/>
              </a:rPr>
              <a:t>muhtaç</a:t>
            </a:r>
            <a:r>
              <a:rPr lang="en-US" sz="3865" dirty="0">
                <a:solidFill>
                  <a:srgbClr val="000000"/>
                </a:solidFill>
                <a:latin typeface="Quicksand Bold"/>
              </a:rPr>
              <a:t> </a:t>
            </a:r>
            <a:r>
              <a:rPr lang="en-US" sz="3865" dirty="0" err="1">
                <a:solidFill>
                  <a:srgbClr val="000000"/>
                </a:solidFill>
                <a:latin typeface="Quicksand Bold"/>
              </a:rPr>
              <a:t>hastalar</a:t>
            </a:r>
            <a:endParaRPr lang="en-US" sz="3865" dirty="0">
              <a:solidFill>
                <a:srgbClr val="000000"/>
              </a:solidFill>
              <a:latin typeface="Quicksand Bold"/>
            </a:endParaRPr>
          </a:p>
          <a:p>
            <a:pPr>
              <a:lnSpc>
                <a:spcPts val="5412"/>
              </a:lnSpc>
            </a:pPr>
            <a:r>
              <a:rPr lang="en-US" sz="3865" dirty="0">
                <a:solidFill>
                  <a:srgbClr val="000000"/>
                </a:solidFill>
                <a:latin typeface="Quicksand Bold"/>
              </a:rPr>
              <a:t>             B)</a:t>
            </a:r>
            <a:r>
              <a:rPr lang="en-US" sz="3865" dirty="0" err="1">
                <a:solidFill>
                  <a:srgbClr val="000000"/>
                </a:solidFill>
                <a:latin typeface="Quicksand Bold"/>
              </a:rPr>
              <a:t>Bakımevlerinde</a:t>
            </a:r>
            <a:r>
              <a:rPr lang="en-US" sz="3865" dirty="0">
                <a:solidFill>
                  <a:srgbClr val="000000"/>
                </a:solidFill>
                <a:latin typeface="Quicksand Bold"/>
              </a:rPr>
              <a:t> </a:t>
            </a:r>
            <a:r>
              <a:rPr lang="en-US" sz="3865" dirty="0" err="1">
                <a:solidFill>
                  <a:srgbClr val="000000"/>
                </a:solidFill>
                <a:latin typeface="Quicksand Bold"/>
              </a:rPr>
              <a:t>bulunan</a:t>
            </a:r>
            <a:r>
              <a:rPr lang="en-US" sz="3865" dirty="0">
                <a:solidFill>
                  <a:srgbClr val="000000"/>
                </a:solidFill>
                <a:latin typeface="Quicksand Bold"/>
              </a:rPr>
              <a:t> </a:t>
            </a:r>
            <a:r>
              <a:rPr lang="en-US" sz="3865" dirty="0" err="1">
                <a:solidFill>
                  <a:srgbClr val="000000"/>
                </a:solidFill>
                <a:latin typeface="Quicksand Bold"/>
              </a:rPr>
              <a:t>hastalar</a:t>
            </a:r>
            <a:endParaRPr lang="en-US" sz="3865" dirty="0">
              <a:solidFill>
                <a:srgbClr val="000000"/>
              </a:solidFill>
              <a:latin typeface="Quicksand Bold"/>
            </a:endParaRPr>
          </a:p>
          <a:p>
            <a:pPr>
              <a:lnSpc>
                <a:spcPts val="5412"/>
              </a:lnSpc>
            </a:pPr>
            <a:r>
              <a:rPr lang="en-US" sz="3865" dirty="0">
                <a:solidFill>
                  <a:srgbClr val="000000"/>
                </a:solidFill>
                <a:latin typeface="Quicksand"/>
              </a:rPr>
              <a:t>             </a:t>
            </a:r>
            <a:r>
              <a:rPr lang="en-US" sz="3865" dirty="0">
                <a:solidFill>
                  <a:srgbClr val="EF5148"/>
                </a:solidFill>
                <a:latin typeface="Quicksand Bold"/>
              </a:rPr>
              <a:t>C)</a:t>
            </a:r>
            <a:r>
              <a:rPr lang="en-US" sz="3865" dirty="0" err="1">
                <a:solidFill>
                  <a:srgbClr val="EF5148"/>
                </a:solidFill>
                <a:latin typeface="Quicksand Bold"/>
              </a:rPr>
              <a:t>Sağlıklı</a:t>
            </a:r>
            <a:r>
              <a:rPr lang="en-US" sz="3865" dirty="0">
                <a:solidFill>
                  <a:srgbClr val="EF5148"/>
                </a:solidFill>
                <a:latin typeface="Quicksand Bold"/>
              </a:rPr>
              <a:t> </a:t>
            </a:r>
            <a:r>
              <a:rPr lang="en-US" sz="3865" dirty="0" err="1">
                <a:solidFill>
                  <a:srgbClr val="EF5148"/>
                </a:solidFill>
                <a:latin typeface="Quicksand Bold"/>
              </a:rPr>
              <a:t>ve</a:t>
            </a:r>
            <a:r>
              <a:rPr lang="en-US" sz="3865" dirty="0">
                <a:solidFill>
                  <a:srgbClr val="EF5148"/>
                </a:solidFill>
                <a:latin typeface="Quicksand Bold"/>
              </a:rPr>
              <a:t> </a:t>
            </a:r>
            <a:r>
              <a:rPr lang="en-US" sz="3865" dirty="0" err="1">
                <a:solidFill>
                  <a:srgbClr val="EF5148"/>
                </a:solidFill>
                <a:latin typeface="Quicksand Bold"/>
              </a:rPr>
              <a:t>genç</a:t>
            </a:r>
            <a:r>
              <a:rPr lang="en-US" sz="3865" dirty="0">
                <a:solidFill>
                  <a:srgbClr val="EF5148"/>
                </a:solidFill>
                <a:latin typeface="Quicksand Bold"/>
              </a:rPr>
              <a:t> </a:t>
            </a:r>
            <a:r>
              <a:rPr lang="en-US" sz="3865" dirty="0" err="1">
                <a:solidFill>
                  <a:srgbClr val="EF5148"/>
                </a:solidFill>
                <a:latin typeface="Quicksand Bold"/>
              </a:rPr>
              <a:t>bireyler</a:t>
            </a:r>
            <a:endParaRPr lang="en-US" sz="3865" dirty="0">
              <a:solidFill>
                <a:srgbClr val="EF5148"/>
              </a:solidFill>
              <a:latin typeface="Quicksand Bold"/>
            </a:endParaRPr>
          </a:p>
          <a:p>
            <a:pPr>
              <a:lnSpc>
                <a:spcPts val="5412"/>
              </a:lnSpc>
            </a:pPr>
            <a:r>
              <a:rPr lang="en-US" sz="3865" dirty="0">
                <a:solidFill>
                  <a:srgbClr val="000000"/>
                </a:solidFill>
                <a:latin typeface="Quicksand"/>
              </a:rPr>
              <a:t>             </a:t>
            </a:r>
            <a:r>
              <a:rPr lang="en-US" sz="3865" dirty="0">
                <a:solidFill>
                  <a:srgbClr val="000000"/>
                </a:solidFill>
                <a:latin typeface="Quicksand Bold"/>
              </a:rPr>
              <a:t>D)</a:t>
            </a:r>
            <a:r>
              <a:rPr lang="en-US" sz="3865" dirty="0" err="1">
                <a:solidFill>
                  <a:srgbClr val="000000"/>
                </a:solidFill>
                <a:latin typeface="Quicksand Bold"/>
              </a:rPr>
              <a:t>Küresel</a:t>
            </a:r>
            <a:r>
              <a:rPr lang="en-US" sz="3865" dirty="0">
                <a:solidFill>
                  <a:srgbClr val="000000"/>
                </a:solidFill>
                <a:latin typeface="Quicksand Bold"/>
              </a:rPr>
              <a:t> </a:t>
            </a:r>
            <a:r>
              <a:rPr lang="en-US" sz="3865" dirty="0" err="1">
                <a:solidFill>
                  <a:srgbClr val="000000"/>
                </a:solidFill>
                <a:latin typeface="Quicksand Bold"/>
              </a:rPr>
              <a:t>salgın</a:t>
            </a:r>
            <a:r>
              <a:rPr lang="en-US" sz="3865" dirty="0">
                <a:solidFill>
                  <a:srgbClr val="000000"/>
                </a:solidFill>
                <a:latin typeface="Quicksand Bold"/>
              </a:rPr>
              <a:t> </a:t>
            </a:r>
            <a:r>
              <a:rPr lang="en-US" sz="3865" dirty="0" err="1">
                <a:solidFill>
                  <a:srgbClr val="000000"/>
                </a:solidFill>
                <a:latin typeface="Quicksand Bold"/>
              </a:rPr>
              <a:t>zamanı</a:t>
            </a:r>
            <a:r>
              <a:rPr lang="en-US" sz="3865" dirty="0">
                <a:solidFill>
                  <a:srgbClr val="000000"/>
                </a:solidFill>
                <a:latin typeface="Quicksand Bold"/>
              </a:rPr>
              <a:t> </a:t>
            </a:r>
            <a:r>
              <a:rPr lang="en-US" sz="3865" dirty="0" err="1">
                <a:solidFill>
                  <a:srgbClr val="000000"/>
                </a:solidFill>
                <a:latin typeface="Quicksand Bold"/>
              </a:rPr>
              <a:t>hastalar</a:t>
            </a:r>
            <a:endParaRPr lang="en-US" sz="3865" dirty="0">
              <a:solidFill>
                <a:srgbClr val="000000"/>
              </a:solidFill>
              <a:latin typeface="Quicksand Bold"/>
            </a:endParaRPr>
          </a:p>
          <a:p>
            <a:pPr>
              <a:lnSpc>
                <a:spcPts val="5412"/>
              </a:lnSpc>
            </a:pPr>
            <a:r>
              <a:rPr lang="en-US" sz="3865" dirty="0">
                <a:solidFill>
                  <a:srgbClr val="000000"/>
                </a:solidFill>
                <a:latin typeface="Quicksand"/>
              </a:rPr>
              <a:t>             </a:t>
            </a:r>
            <a:r>
              <a:rPr lang="en-US" sz="3865" dirty="0">
                <a:solidFill>
                  <a:srgbClr val="000000"/>
                </a:solidFill>
                <a:latin typeface="Quicksand Bold"/>
              </a:rPr>
              <a:t>E)</a:t>
            </a:r>
            <a:r>
              <a:rPr lang="en-US" sz="3865" dirty="0" err="1">
                <a:solidFill>
                  <a:srgbClr val="000000"/>
                </a:solidFill>
                <a:latin typeface="Quicksand Bold"/>
              </a:rPr>
              <a:t>Yaşlı</a:t>
            </a:r>
            <a:r>
              <a:rPr lang="en-US" sz="3865" dirty="0">
                <a:solidFill>
                  <a:srgbClr val="000000"/>
                </a:solidFill>
                <a:latin typeface="Quicksand Bold"/>
              </a:rPr>
              <a:t> </a:t>
            </a:r>
            <a:r>
              <a:rPr lang="en-US" sz="3865" dirty="0" err="1">
                <a:solidFill>
                  <a:srgbClr val="000000"/>
                </a:solidFill>
                <a:latin typeface="Quicksand Bold"/>
              </a:rPr>
              <a:t>hastalar</a:t>
            </a:r>
            <a:endParaRPr lang="en-US" sz="3865" dirty="0">
              <a:solidFill>
                <a:srgbClr val="000000"/>
              </a:solidFill>
              <a:latin typeface="Quicksand Bold"/>
            </a:endParaRPr>
          </a:p>
          <a:p>
            <a:pPr algn="ctr">
              <a:lnSpc>
                <a:spcPts val="5412"/>
              </a:lnSpc>
            </a:pPr>
            <a:endParaRPr lang="en-US" sz="3865" dirty="0">
              <a:solidFill>
                <a:srgbClr val="000000"/>
              </a:solidFill>
              <a:latin typeface="Quicksand Bold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5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62046" y="1726247"/>
            <a:ext cx="16230600" cy="7532053"/>
            <a:chOff x="0" y="0"/>
            <a:chExt cx="4274726" cy="198375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274726" cy="1983751"/>
            </a:xfrm>
            <a:custGeom>
              <a:avLst/>
              <a:gdLst/>
              <a:ahLst/>
              <a:cxnLst/>
              <a:rect l="l" t="t" r="r" b="b"/>
              <a:pathLst>
                <a:path w="4274726" h="1983751">
                  <a:moveTo>
                    <a:pt x="0" y="0"/>
                  </a:moveTo>
                  <a:lnTo>
                    <a:pt x="4274726" y="0"/>
                  </a:lnTo>
                  <a:lnTo>
                    <a:pt x="4274726" y="1983751"/>
                  </a:lnTo>
                  <a:lnTo>
                    <a:pt x="0" y="1983751"/>
                  </a:lnTo>
                  <a:close/>
                </a:path>
              </a:pathLst>
            </a:custGeom>
            <a:solidFill>
              <a:srgbClr val="DCC3AC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274726" cy="202185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5013372" y="1028700"/>
            <a:ext cx="8261255" cy="1430253"/>
            <a:chOff x="0" y="0"/>
            <a:chExt cx="2175804" cy="376692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175804" cy="376692"/>
            </a:xfrm>
            <a:custGeom>
              <a:avLst/>
              <a:gdLst/>
              <a:ahLst/>
              <a:cxnLst/>
              <a:rect l="l" t="t" r="r" b="b"/>
              <a:pathLst>
                <a:path w="2175804" h="376692">
                  <a:moveTo>
                    <a:pt x="47794" y="0"/>
                  </a:moveTo>
                  <a:lnTo>
                    <a:pt x="2128010" y="0"/>
                  </a:lnTo>
                  <a:cubicBezTo>
                    <a:pt x="2140686" y="0"/>
                    <a:pt x="2152842" y="5035"/>
                    <a:pt x="2161805" y="13999"/>
                  </a:cubicBezTo>
                  <a:cubicBezTo>
                    <a:pt x="2170768" y="22962"/>
                    <a:pt x="2175804" y="35118"/>
                    <a:pt x="2175804" y="47794"/>
                  </a:cubicBezTo>
                  <a:lnTo>
                    <a:pt x="2175804" y="328898"/>
                  </a:lnTo>
                  <a:cubicBezTo>
                    <a:pt x="2175804" y="341574"/>
                    <a:pt x="2170768" y="353730"/>
                    <a:pt x="2161805" y="362694"/>
                  </a:cubicBezTo>
                  <a:cubicBezTo>
                    <a:pt x="2152842" y="371657"/>
                    <a:pt x="2140686" y="376692"/>
                    <a:pt x="2128010" y="376692"/>
                  </a:cubicBezTo>
                  <a:lnTo>
                    <a:pt x="47794" y="376692"/>
                  </a:lnTo>
                  <a:cubicBezTo>
                    <a:pt x="35118" y="376692"/>
                    <a:pt x="22962" y="371657"/>
                    <a:pt x="13999" y="362694"/>
                  </a:cubicBezTo>
                  <a:cubicBezTo>
                    <a:pt x="5035" y="353730"/>
                    <a:pt x="0" y="341574"/>
                    <a:pt x="0" y="328898"/>
                  </a:cubicBezTo>
                  <a:lnTo>
                    <a:pt x="0" y="47794"/>
                  </a:lnTo>
                  <a:cubicBezTo>
                    <a:pt x="0" y="35118"/>
                    <a:pt x="5035" y="22962"/>
                    <a:pt x="13999" y="13999"/>
                  </a:cubicBezTo>
                  <a:cubicBezTo>
                    <a:pt x="22962" y="5035"/>
                    <a:pt x="35118" y="0"/>
                    <a:pt x="47794" y="0"/>
                  </a:cubicBezTo>
                  <a:close/>
                </a:path>
              </a:pathLst>
            </a:custGeom>
            <a:solidFill>
              <a:srgbClr val="AD5545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2175804" cy="41479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8" name="AutoShape 8"/>
          <p:cNvSpPr/>
          <p:nvPr/>
        </p:nvSpPr>
        <p:spPr>
          <a:xfrm rot="-5400000">
            <a:off x="-2087707" y="5482749"/>
            <a:ext cx="6834211" cy="0"/>
          </a:xfrm>
          <a:prstGeom prst="line">
            <a:avLst/>
          </a:prstGeom>
          <a:ln w="19050" cap="flat">
            <a:solidFill>
              <a:srgbClr val="000000"/>
            </a:solidFill>
            <a:prstDash val="lgDash"/>
            <a:headEnd type="none" w="sm" len="sm"/>
            <a:tailEnd type="none" w="sm" len="sm"/>
          </a:ln>
        </p:spPr>
      </p:sp>
      <p:sp>
        <p:nvSpPr>
          <p:cNvPr id="9" name="AutoShape 9"/>
          <p:cNvSpPr/>
          <p:nvPr/>
        </p:nvSpPr>
        <p:spPr>
          <a:xfrm rot="-5400000">
            <a:off x="13519898" y="5482749"/>
            <a:ext cx="6834211" cy="0"/>
          </a:xfrm>
          <a:prstGeom prst="line">
            <a:avLst/>
          </a:prstGeom>
          <a:ln w="19050" cap="flat">
            <a:solidFill>
              <a:srgbClr val="000000"/>
            </a:solidFill>
            <a:prstDash val="lgDash"/>
            <a:headEnd type="none" w="sm" len="sm"/>
            <a:tailEnd type="none" w="sm" len="sm"/>
          </a:ln>
        </p:spPr>
      </p:sp>
      <p:sp>
        <p:nvSpPr>
          <p:cNvPr id="10" name="Freeform 10"/>
          <p:cNvSpPr/>
          <p:nvPr/>
        </p:nvSpPr>
        <p:spPr>
          <a:xfrm>
            <a:off x="15260992" y="715126"/>
            <a:ext cx="2625452" cy="2057400"/>
          </a:xfrm>
          <a:custGeom>
            <a:avLst/>
            <a:gdLst/>
            <a:ahLst/>
            <a:cxnLst/>
            <a:rect l="l" t="t" r="r" b="b"/>
            <a:pathLst>
              <a:path w="2625452" h="2057400">
                <a:moveTo>
                  <a:pt x="0" y="0"/>
                </a:moveTo>
                <a:lnTo>
                  <a:pt x="2625452" y="0"/>
                </a:lnTo>
                <a:lnTo>
                  <a:pt x="2625452" y="2057400"/>
                </a:lnTo>
                <a:lnTo>
                  <a:pt x="0" y="20574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 rot="-5400000">
            <a:off x="1957002" y="6716739"/>
            <a:ext cx="1169118" cy="5083122"/>
          </a:xfrm>
          <a:custGeom>
            <a:avLst/>
            <a:gdLst/>
            <a:ahLst/>
            <a:cxnLst/>
            <a:rect l="l" t="t" r="r" b="b"/>
            <a:pathLst>
              <a:path w="1169118" h="5083122">
                <a:moveTo>
                  <a:pt x="0" y="0"/>
                </a:moveTo>
                <a:lnTo>
                  <a:pt x="1169118" y="0"/>
                </a:lnTo>
                <a:lnTo>
                  <a:pt x="1169118" y="5083122"/>
                </a:lnTo>
                <a:lnTo>
                  <a:pt x="0" y="508312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12" name="TextBox 12"/>
          <p:cNvSpPr txBox="1"/>
          <p:nvPr/>
        </p:nvSpPr>
        <p:spPr>
          <a:xfrm>
            <a:off x="5707800" y="857250"/>
            <a:ext cx="6850802" cy="15665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880"/>
              </a:lnSpc>
            </a:pPr>
            <a:r>
              <a:rPr lang="en-US" sz="9200" dirty="0">
                <a:solidFill>
                  <a:srgbClr val="FFFFFF"/>
                </a:solidFill>
                <a:latin typeface="Arial Rounded MT Bold" panose="020F0704030504030204" pitchFamily="34" charset="0"/>
              </a:rPr>
              <a:t>SORU</a:t>
            </a:r>
            <a:r>
              <a:rPr lang="en-US" sz="9200" dirty="0">
                <a:solidFill>
                  <a:srgbClr val="FFFFFF"/>
                </a:solidFill>
                <a:latin typeface="Paytone One Bold"/>
              </a:rPr>
              <a:t> 3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871896" y="2679679"/>
            <a:ext cx="14701822" cy="56886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50"/>
              </a:lnSpc>
            </a:pPr>
            <a:r>
              <a:rPr lang="en-US" sz="4035" dirty="0" err="1">
                <a:solidFill>
                  <a:srgbClr val="000000"/>
                </a:solidFill>
                <a:latin typeface="Quicksand Bold"/>
              </a:rPr>
              <a:t>Görüntülü</a:t>
            </a:r>
            <a:r>
              <a:rPr lang="en-US" sz="4035" dirty="0">
                <a:solidFill>
                  <a:srgbClr val="000000"/>
                </a:solidFill>
                <a:latin typeface="Quicksand Bold"/>
              </a:rPr>
              <a:t> </a:t>
            </a:r>
            <a:r>
              <a:rPr lang="en-US" sz="4035" dirty="0" err="1">
                <a:solidFill>
                  <a:srgbClr val="000000"/>
                </a:solidFill>
                <a:latin typeface="Quicksand Bold"/>
              </a:rPr>
              <a:t>eczacılık</a:t>
            </a:r>
            <a:r>
              <a:rPr lang="en-US" sz="4035" dirty="0">
                <a:solidFill>
                  <a:srgbClr val="000000"/>
                </a:solidFill>
                <a:latin typeface="Quicksand Bold"/>
              </a:rPr>
              <a:t> </a:t>
            </a:r>
            <a:r>
              <a:rPr lang="en-US" sz="4035" dirty="0" err="1">
                <a:solidFill>
                  <a:srgbClr val="000000"/>
                </a:solidFill>
                <a:latin typeface="Quicksand Bold"/>
              </a:rPr>
              <a:t>hizmetinden</a:t>
            </a:r>
            <a:r>
              <a:rPr lang="en-US" sz="4035" dirty="0">
                <a:solidFill>
                  <a:srgbClr val="000000"/>
                </a:solidFill>
                <a:latin typeface="Quicksand Bold"/>
              </a:rPr>
              <a:t> </a:t>
            </a:r>
            <a:r>
              <a:rPr lang="en-US" sz="4035" dirty="0" err="1">
                <a:solidFill>
                  <a:srgbClr val="000000"/>
                </a:solidFill>
                <a:latin typeface="Quicksand Bold"/>
              </a:rPr>
              <a:t>memnun</a:t>
            </a:r>
            <a:r>
              <a:rPr lang="en-US" sz="4035" dirty="0">
                <a:solidFill>
                  <a:srgbClr val="000000"/>
                </a:solidFill>
                <a:latin typeface="Quicksand Bold"/>
              </a:rPr>
              <a:t> </a:t>
            </a:r>
            <a:r>
              <a:rPr lang="en-US" sz="4035" dirty="0" err="1">
                <a:solidFill>
                  <a:srgbClr val="000000"/>
                </a:solidFill>
                <a:latin typeface="Quicksand Bold"/>
              </a:rPr>
              <a:t>kalanlar</a:t>
            </a:r>
            <a:r>
              <a:rPr lang="en-US" sz="4035" dirty="0">
                <a:solidFill>
                  <a:srgbClr val="000000"/>
                </a:solidFill>
                <a:latin typeface="Quicksand Bold"/>
              </a:rPr>
              <a:t> </a:t>
            </a:r>
            <a:r>
              <a:rPr lang="en-US" sz="4035" dirty="0" err="1">
                <a:solidFill>
                  <a:srgbClr val="000000"/>
                </a:solidFill>
                <a:latin typeface="Quicksand Bold"/>
              </a:rPr>
              <a:t>arasında</a:t>
            </a:r>
            <a:r>
              <a:rPr lang="en-US" sz="4035" dirty="0">
                <a:solidFill>
                  <a:srgbClr val="000000"/>
                </a:solidFill>
                <a:latin typeface="Quicksand Bold"/>
              </a:rPr>
              <a:t> </a:t>
            </a:r>
            <a:r>
              <a:rPr lang="en-US" sz="4035" dirty="0" err="1">
                <a:solidFill>
                  <a:srgbClr val="000000"/>
                </a:solidFill>
                <a:latin typeface="Quicksand Bold"/>
              </a:rPr>
              <a:t>aşağıdakilerden</a:t>
            </a:r>
            <a:r>
              <a:rPr lang="en-US" sz="4035" dirty="0">
                <a:solidFill>
                  <a:srgbClr val="000000"/>
                </a:solidFill>
                <a:latin typeface="Quicksand Bold"/>
              </a:rPr>
              <a:t> </a:t>
            </a:r>
            <a:r>
              <a:rPr lang="en-US" sz="4035" dirty="0" err="1">
                <a:solidFill>
                  <a:srgbClr val="000000"/>
                </a:solidFill>
                <a:latin typeface="Quicksand Bold"/>
              </a:rPr>
              <a:t>hangisi</a:t>
            </a:r>
            <a:r>
              <a:rPr lang="en-US" sz="4035" dirty="0">
                <a:solidFill>
                  <a:srgbClr val="000000"/>
                </a:solidFill>
                <a:latin typeface="Quicksand Bold"/>
              </a:rPr>
              <a:t> </a:t>
            </a:r>
            <a:r>
              <a:rPr lang="en-US" sz="4035" dirty="0" err="1">
                <a:solidFill>
                  <a:srgbClr val="000000"/>
                </a:solidFill>
                <a:latin typeface="Quicksand Bold"/>
              </a:rPr>
              <a:t>yoktur</a:t>
            </a:r>
            <a:r>
              <a:rPr lang="en-US" sz="4035" dirty="0">
                <a:solidFill>
                  <a:srgbClr val="000000"/>
                </a:solidFill>
                <a:latin typeface="Quicksand Bold"/>
              </a:rPr>
              <a:t>?</a:t>
            </a:r>
          </a:p>
          <a:p>
            <a:pPr>
              <a:lnSpc>
                <a:spcPts val="5650"/>
              </a:lnSpc>
            </a:pPr>
            <a:r>
              <a:rPr lang="en-US" sz="4035" dirty="0">
                <a:solidFill>
                  <a:srgbClr val="000000"/>
                </a:solidFill>
                <a:latin typeface="Quicksand Bold"/>
              </a:rPr>
              <a:t>                      A)</a:t>
            </a:r>
            <a:r>
              <a:rPr lang="en-US" sz="4035" dirty="0" err="1">
                <a:solidFill>
                  <a:srgbClr val="000000"/>
                </a:solidFill>
                <a:latin typeface="Quicksand Bold"/>
              </a:rPr>
              <a:t>Eczacılar</a:t>
            </a:r>
            <a:endParaRPr lang="en-US" sz="4035" dirty="0">
              <a:solidFill>
                <a:srgbClr val="000000"/>
              </a:solidFill>
              <a:latin typeface="Quicksand Bold"/>
            </a:endParaRPr>
          </a:p>
          <a:p>
            <a:pPr>
              <a:lnSpc>
                <a:spcPts val="5650"/>
              </a:lnSpc>
            </a:pPr>
            <a:r>
              <a:rPr lang="en-US" sz="4035" dirty="0">
                <a:solidFill>
                  <a:srgbClr val="000000"/>
                </a:solidFill>
                <a:latin typeface="Quicksand"/>
              </a:rPr>
              <a:t>                      </a:t>
            </a:r>
            <a:r>
              <a:rPr lang="en-US" sz="4035" dirty="0">
                <a:solidFill>
                  <a:srgbClr val="000000"/>
                </a:solidFill>
                <a:latin typeface="Quicksand Bold"/>
              </a:rPr>
              <a:t>B)</a:t>
            </a:r>
            <a:r>
              <a:rPr lang="en-US" sz="4035" dirty="0" err="1">
                <a:solidFill>
                  <a:srgbClr val="000000"/>
                </a:solidFill>
                <a:latin typeface="Quicksand Bold"/>
              </a:rPr>
              <a:t>Eczane</a:t>
            </a:r>
            <a:r>
              <a:rPr lang="en-US" sz="4035" dirty="0">
                <a:solidFill>
                  <a:srgbClr val="000000"/>
                </a:solidFill>
                <a:latin typeface="Quicksand Bold"/>
              </a:rPr>
              <a:t> </a:t>
            </a:r>
            <a:r>
              <a:rPr lang="en-US" sz="4035" dirty="0" err="1">
                <a:solidFill>
                  <a:srgbClr val="000000"/>
                </a:solidFill>
                <a:latin typeface="Quicksand Bold"/>
              </a:rPr>
              <a:t>teknisyenleri</a:t>
            </a:r>
            <a:endParaRPr lang="en-US" sz="4035" dirty="0">
              <a:solidFill>
                <a:srgbClr val="000000"/>
              </a:solidFill>
              <a:latin typeface="Quicksand Bold"/>
            </a:endParaRPr>
          </a:p>
          <a:p>
            <a:pPr algn="ctr">
              <a:lnSpc>
                <a:spcPts val="5650"/>
              </a:lnSpc>
            </a:pPr>
            <a:r>
              <a:rPr lang="en-US" sz="4035" dirty="0">
                <a:solidFill>
                  <a:srgbClr val="000000"/>
                </a:solidFill>
                <a:latin typeface="Quicksand"/>
              </a:rPr>
              <a:t>     </a:t>
            </a:r>
            <a:r>
              <a:rPr lang="en-US" sz="4035" dirty="0">
                <a:solidFill>
                  <a:srgbClr val="000000"/>
                </a:solidFill>
                <a:latin typeface="Quicksand Bold"/>
              </a:rPr>
              <a:t>C)</a:t>
            </a:r>
            <a:r>
              <a:rPr lang="en-US" sz="4035" dirty="0" err="1">
                <a:solidFill>
                  <a:srgbClr val="000000"/>
                </a:solidFill>
                <a:latin typeface="Quicksand Bold"/>
              </a:rPr>
              <a:t>Uygulamaya</a:t>
            </a:r>
            <a:r>
              <a:rPr lang="en-US" sz="4035" dirty="0">
                <a:solidFill>
                  <a:srgbClr val="000000"/>
                </a:solidFill>
                <a:latin typeface="Quicksand Bold"/>
              </a:rPr>
              <a:t> </a:t>
            </a:r>
            <a:r>
              <a:rPr lang="en-US" sz="4035" dirty="0" err="1">
                <a:solidFill>
                  <a:srgbClr val="000000"/>
                </a:solidFill>
                <a:latin typeface="Quicksand Bold"/>
              </a:rPr>
              <a:t>katılan</a:t>
            </a:r>
            <a:r>
              <a:rPr lang="en-US" sz="4035" dirty="0">
                <a:solidFill>
                  <a:srgbClr val="000000"/>
                </a:solidFill>
                <a:latin typeface="Quicksand Bold"/>
              </a:rPr>
              <a:t> </a:t>
            </a:r>
            <a:r>
              <a:rPr lang="en-US" sz="4035" dirty="0" err="1">
                <a:solidFill>
                  <a:srgbClr val="000000"/>
                </a:solidFill>
                <a:latin typeface="Quicksand Bold"/>
              </a:rPr>
              <a:t>kadın</a:t>
            </a:r>
            <a:r>
              <a:rPr lang="en-US" sz="4035" dirty="0">
                <a:solidFill>
                  <a:srgbClr val="000000"/>
                </a:solidFill>
                <a:latin typeface="Quicksand Bold"/>
              </a:rPr>
              <a:t> </a:t>
            </a:r>
            <a:r>
              <a:rPr lang="en-US" sz="4035" dirty="0" err="1">
                <a:solidFill>
                  <a:srgbClr val="000000"/>
                </a:solidFill>
                <a:latin typeface="Quicksand Bold"/>
              </a:rPr>
              <a:t>hastalar</a:t>
            </a:r>
            <a:endParaRPr lang="en-US" sz="4035" dirty="0">
              <a:solidFill>
                <a:srgbClr val="000000"/>
              </a:solidFill>
              <a:latin typeface="Quicksand Bold"/>
            </a:endParaRPr>
          </a:p>
          <a:p>
            <a:pPr algn="ctr">
              <a:lnSpc>
                <a:spcPts val="5650"/>
              </a:lnSpc>
            </a:pPr>
            <a:r>
              <a:rPr lang="en-US" sz="4035" dirty="0">
                <a:solidFill>
                  <a:srgbClr val="000000"/>
                </a:solidFill>
                <a:latin typeface="Quicksand"/>
              </a:rPr>
              <a:t>      </a:t>
            </a:r>
            <a:r>
              <a:rPr lang="en-US" sz="4035" dirty="0">
                <a:solidFill>
                  <a:srgbClr val="000000"/>
                </a:solidFill>
                <a:latin typeface="Quicksand Bold"/>
              </a:rPr>
              <a:t>D)</a:t>
            </a:r>
            <a:r>
              <a:rPr lang="en-US" sz="4035" dirty="0" err="1">
                <a:solidFill>
                  <a:srgbClr val="000000"/>
                </a:solidFill>
                <a:latin typeface="Quicksand Bold"/>
              </a:rPr>
              <a:t>Uygulamaya</a:t>
            </a:r>
            <a:r>
              <a:rPr lang="en-US" sz="4035" dirty="0">
                <a:solidFill>
                  <a:srgbClr val="000000"/>
                </a:solidFill>
                <a:latin typeface="Quicksand Bold"/>
              </a:rPr>
              <a:t> </a:t>
            </a:r>
            <a:r>
              <a:rPr lang="en-US" sz="4035" dirty="0" err="1">
                <a:solidFill>
                  <a:srgbClr val="000000"/>
                </a:solidFill>
                <a:latin typeface="Quicksand Bold"/>
              </a:rPr>
              <a:t>katılan</a:t>
            </a:r>
            <a:r>
              <a:rPr lang="en-US" sz="4035" dirty="0">
                <a:solidFill>
                  <a:srgbClr val="000000"/>
                </a:solidFill>
                <a:latin typeface="Quicksand Bold"/>
              </a:rPr>
              <a:t> </a:t>
            </a:r>
            <a:r>
              <a:rPr lang="en-US" sz="4035" dirty="0" err="1">
                <a:solidFill>
                  <a:srgbClr val="000000"/>
                </a:solidFill>
                <a:latin typeface="Quicksand Bold"/>
              </a:rPr>
              <a:t>erkek</a:t>
            </a:r>
            <a:r>
              <a:rPr lang="en-US" sz="4035" dirty="0">
                <a:solidFill>
                  <a:srgbClr val="000000"/>
                </a:solidFill>
                <a:latin typeface="Quicksand Bold"/>
              </a:rPr>
              <a:t> </a:t>
            </a:r>
            <a:r>
              <a:rPr lang="en-US" sz="4035" dirty="0" err="1">
                <a:solidFill>
                  <a:srgbClr val="000000"/>
                </a:solidFill>
                <a:latin typeface="Quicksand Bold"/>
              </a:rPr>
              <a:t>hastalar</a:t>
            </a:r>
            <a:endParaRPr lang="en-US" sz="4035" dirty="0">
              <a:solidFill>
                <a:srgbClr val="000000"/>
              </a:solidFill>
              <a:latin typeface="Quicksand Bold"/>
            </a:endParaRPr>
          </a:p>
          <a:p>
            <a:pPr>
              <a:lnSpc>
                <a:spcPts val="5650"/>
              </a:lnSpc>
            </a:pPr>
            <a:r>
              <a:rPr lang="en-US" sz="4035" dirty="0">
                <a:solidFill>
                  <a:srgbClr val="000000"/>
                </a:solidFill>
                <a:latin typeface="Quicksand Bold"/>
              </a:rPr>
              <a:t>                      </a:t>
            </a:r>
            <a:r>
              <a:rPr lang="en-US" sz="4035" dirty="0">
                <a:solidFill>
                  <a:srgbClr val="EF5148"/>
                </a:solidFill>
                <a:latin typeface="Quicksand Bold"/>
              </a:rPr>
              <a:t>E)</a:t>
            </a:r>
            <a:r>
              <a:rPr lang="en-US" sz="4035" dirty="0" err="1">
                <a:solidFill>
                  <a:srgbClr val="EF5148"/>
                </a:solidFill>
                <a:latin typeface="Quicksand Bold"/>
              </a:rPr>
              <a:t>Eczane</a:t>
            </a:r>
            <a:r>
              <a:rPr lang="en-US" sz="4035" dirty="0">
                <a:solidFill>
                  <a:srgbClr val="EF5148"/>
                </a:solidFill>
                <a:latin typeface="Quicksand Bold"/>
              </a:rPr>
              <a:t> </a:t>
            </a:r>
            <a:r>
              <a:rPr lang="en-US" sz="4035" dirty="0" err="1">
                <a:solidFill>
                  <a:srgbClr val="EF5148"/>
                </a:solidFill>
                <a:latin typeface="Quicksand Bold"/>
              </a:rPr>
              <a:t>muhasebecisi</a:t>
            </a:r>
            <a:endParaRPr lang="en-US" sz="4035" dirty="0">
              <a:solidFill>
                <a:srgbClr val="EF5148"/>
              </a:solidFill>
              <a:latin typeface="Quicksand Bold"/>
            </a:endParaRPr>
          </a:p>
          <a:p>
            <a:pPr algn="ctr">
              <a:lnSpc>
                <a:spcPts val="5650"/>
              </a:lnSpc>
            </a:pPr>
            <a:endParaRPr lang="en-US" sz="4035" dirty="0">
              <a:solidFill>
                <a:srgbClr val="EF5148"/>
              </a:solidFill>
              <a:latin typeface="Quicksand Bold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5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4580789" y="0"/>
            <a:ext cx="4701724" cy="2222633"/>
          </a:xfrm>
          <a:custGeom>
            <a:avLst/>
            <a:gdLst/>
            <a:ahLst/>
            <a:cxnLst/>
            <a:rect l="l" t="t" r="r" b="b"/>
            <a:pathLst>
              <a:path w="4701724" h="2222633">
                <a:moveTo>
                  <a:pt x="0" y="0"/>
                </a:moveTo>
                <a:lnTo>
                  <a:pt x="4701724" y="0"/>
                </a:lnTo>
                <a:lnTo>
                  <a:pt x="4701724" y="2222633"/>
                </a:lnTo>
                <a:lnTo>
                  <a:pt x="0" y="222263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4423086">
            <a:off x="166746" y="-4626437"/>
            <a:ext cx="5323671" cy="7857779"/>
          </a:xfrm>
          <a:custGeom>
            <a:avLst/>
            <a:gdLst/>
            <a:ahLst/>
            <a:cxnLst/>
            <a:rect l="l" t="t" r="r" b="b"/>
            <a:pathLst>
              <a:path w="5323671" h="7857779">
                <a:moveTo>
                  <a:pt x="0" y="0"/>
                </a:moveTo>
                <a:lnTo>
                  <a:pt x="5323671" y="0"/>
                </a:lnTo>
                <a:lnTo>
                  <a:pt x="5323671" y="7857780"/>
                </a:lnTo>
                <a:lnTo>
                  <a:pt x="0" y="785778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4124406" y="7950069"/>
            <a:ext cx="5614490" cy="4130953"/>
          </a:xfrm>
          <a:custGeom>
            <a:avLst/>
            <a:gdLst/>
            <a:ahLst/>
            <a:cxnLst/>
            <a:rect l="l" t="t" r="r" b="b"/>
            <a:pathLst>
              <a:path w="5614490" h="4130953">
                <a:moveTo>
                  <a:pt x="0" y="0"/>
                </a:moveTo>
                <a:lnTo>
                  <a:pt x="5614490" y="0"/>
                </a:lnTo>
                <a:lnTo>
                  <a:pt x="5614490" y="4130953"/>
                </a:lnTo>
                <a:lnTo>
                  <a:pt x="0" y="41309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-8897882">
            <a:off x="15681947" y="7636750"/>
            <a:ext cx="3154705" cy="2291105"/>
          </a:xfrm>
          <a:custGeom>
            <a:avLst/>
            <a:gdLst/>
            <a:ahLst/>
            <a:cxnLst/>
            <a:rect l="l" t="t" r="r" b="b"/>
            <a:pathLst>
              <a:path w="3154705" h="2291105">
                <a:moveTo>
                  <a:pt x="0" y="0"/>
                </a:moveTo>
                <a:lnTo>
                  <a:pt x="3154706" y="0"/>
                </a:lnTo>
                <a:lnTo>
                  <a:pt x="3154706" y="2291105"/>
                </a:lnTo>
                <a:lnTo>
                  <a:pt x="0" y="229110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-1689017" y="6978775"/>
            <a:ext cx="5181796" cy="5106425"/>
          </a:xfrm>
          <a:custGeom>
            <a:avLst/>
            <a:gdLst/>
            <a:ahLst/>
            <a:cxnLst/>
            <a:rect l="l" t="t" r="r" b="b"/>
            <a:pathLst>
              <a:path w="5181796" h="5106425">
                <a:moveTo>
                  <a:pt x="0" y="0"/>
                </a:moveTo>
                <a:lnTo>
                  <a:pt x="5181796" y="0"/>
                </a:lnTo>
                <a:lnTo>
                  <a:pt x="5181796" y="5106424"/>
                </a:lnTo>
                <a:lnTo>
                  <a:pt x="0" y="5106424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xmlns="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4142349" y="857250"/>
            <a:ext cx="10003302" cy="14987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880"/>
              </a:lnSpc>
            </a:pPr>
            <a:r>
              <a:rPr lang="en-US" sz="9200" dirty="0">
                <a:solidFill>
                  <a:srgbClr val="000000"/>
                </a:solidFill>
                <a:latin typeface="Arial Rounded MT Bold" panose="020F0704030504030204" pitchFamily="34" charset="0"/>
              </a:rPr>
              <a:t>KAYNAKÇA</a:t>
            </a:r>
          </a:p>
        </p:txBody>
      </p:sp>
      <p:sp>
        <p:nvSpPr>
          <p:cNvPr id="8" name="Freeform 8"/>
          <p:cNvSpPr/>
          <p:nvPr/>
        </p:nvSpPr>
        <p:spPr>
          <a:xfrm rot="4423086">
            <a:off x="-24920" y="-4936755"/>
            <a:ext cx="5323671" cy="7857779"/>
          </a:xfrm>
          <a:custGeom>
            <a:avLst/>
            <a:gdLst/>
            <a:ahLst/>
            <a:cxnLst/>
            <a:rect l="l" t="t" r="r" b="b"/>
            <a:pathLst>
              <a:path w="5323671" h="7857779">
                <a:moveTo>
                  <a:pt x="0" y="0"/>
                </a:moveTo>
                <a:lnTo>
                  <a:pt x="5323671" y="0"/>
                </a:lnTo>
                <a:lnTo>
                  <a:pt x="5323671" y="7857779"/>
                </a:lnTo>
                <a:lnTo>
                  <a:pt x="0" y="7857779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xmlns="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92021" y="3532234"/>
            <a:ext cx="18195979" cy="28257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94"/>
              </a:lnSpc>
              <a:spcBef>
                <a:spcPct val="0"/>
              </a:spcBef>
            </a:pPr>
            <a:r>
              <a:rPr lang="en-US" sz="4303" spc="150" dirty="0" err="1">
                <a:solidFill>
                  <a:srgbClr val="000000"/>
                </a:solidFill>
                <a:latin typeface="Roboto"/>
              </a:rPr>
              <a:t>Lynnerup</a:t>
            </a:r>
            <a:r>
              <a:rPr lang="en-US" sz="4303" spc="150" dirty="0">
                <a:solidFill>
                  <a:srgbClr val="000000"/>
                </a:solidFill>
                <a:latin typeface="Roboto"/>
              </a:rPr>
              <a:t> C., </a:t>
            </a:r>
            <a:r>
              <a:rPr lang="en-US" sz="4303" spc="150" dirty="0" err="1">
                <a:solidFill>
                  <a:srgbClr val="000000"/>
                </a:solidFill>
                <a:latin typeface="Roboto"/>
              </a:rPr>
              <a:t>Nørreslet</a:t>
            </a:r>
            <a:r>
              <a:rPr lang="en-US" sz="4303" spc="150" dirty="0">
                <a:solidFill>
                  <a:srgbClr val="000000"/>
                </a:solidFill>
                <a:latin typeface="Roboto"/>
              </a:rPr>
              <a:t> M. </a:t>
            </a:r>
            <a:r>
              <a:rPr lang="en-US" sz="4303" spc="150" dirty="0" err="1">
                <a:solidFill>
                  <a:srgbClr val="000000"/>
                </a:solidFill>
                <a:latin typeface="Roboto"/>
              </a:rPr>
              <a:t>ve</a:t>
            </a:r>
            <a:r>
              <a:rPr lang="en-US" sz="4303" spc="150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4303" spc="150" dirty="0" err="1">
                <a:solidFill>
                  <a:srgbClr val="000000"/>
                </a:solidFill>
                <a:latin typeface="Roboto"/>
              </a:rPr>
              <a:t>Graabæk</a:t>
            </a:r>
            <a:r>
              <a:rPr lang="en-US" sz="4303" spc="150" dirty="0">
                <a:solidFill>
                  <a:srgbClr val="000000"/>
                </a:solidFill>
                <a:latin typeface="Roboto"/>
              </a:rPr>
              <a:t> T. (2022). Attitudes towards video communication for New Medicine Service at community pharmacies  a qualitative pilot study. Exploratory Research in Clinical and Social Pharmacy.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52400" y="-33338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60000"/>
            </a:blip>
            <a:stretch>
              <a:fillRect t="-18328" b="-18328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-1239524" y="-3558974"/>
            <a:ext cx="20767048" cy="5390780"/>
          </a:xfrm>
          <a:custGeom>
            <a:avLst/>
            <a:gdLst/>
            <a:ahLst/>
            <a:cxnLst/>
            <a:rect l="l" t="t" r="r" b="b"/>
            <a:pathLst>
              <a:path w="20767048" h="5390780">
                <a:moveTo>
                  <a:pt x="0" y="0"/>
                </a:moveTo>
                <a:lnTo>
                  <a:pt x="20767048" y="0"/>
                </a:lnTo>
                <a:lnTo>
                  <a:pt x="20767048" y="5390779"/>
                </a:lnTo>
                <a:lnTo>
                  <a:pt x="0" y="539077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-10800000">
            <a:off x="-1629548" y="8455523"/>
            <a:ext cx="20767048" cy="5390780"/>
          </a:xfrm>
          <a:custGeom>
            <a:avLst/>
            <a:gdLst/>
            <a:ahLst/>
            <a:cxnLst/>
            <a:rect l="l" t="t" r="r" b="b"/>
            <a:pathLst>
              <a:path w="20767048" h="5390780">
                <a:moveTo>
                  <a:pt x="0" y="0"/>
                </a:moveTo>
                <a:lnTo>
                  <a:pt x="20767048" y="0"/>
                </a:lnTo>
                <a:lnTo>
                  <a:pt x="20767048" y="5390780"/>
                </a:lnTo>
                <a:lnTo>
                  <a:pt x="0" y="539078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9144000" y="2645556"/>
            <a:ext cx="7941440" cy="4995888"/>
          </a:xfrm>
          <a:custGeom>
            <a:avLst/>
            <a:gdLst/>
            <a:ahLst/>
            <a:cxnLst/>
            <a:rect l="l" t="t" r="r" b="b"/>
            <a:pathLst>
              <a:path w="7941440" h="4995888">
                <a:moveTo>
                  <a:pt x="0" y="0"/>
                </a:moveTo>
                <a:lnTo>
                  <a:pt x="7941440" y="0"/>
                </a:lnTo>
                <a:lnTo>
                  <a:pt x="7941440" y="4995888"/>
                </a:lnTo>
                <a:lnTo>
                  <a:pt x="0" y="499588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7183339" y="1306262"/>
            <a:ext cx="2229447" cy="1967487"/>
          </a:xfrm>
          <a:custGeom>
            <a:avLst/>
            <a:gdLst/>
            <a:ahLst/>
            <a:cxnLst/>
            <a:rect l="l" t="t" r="r" b="b"/>
            <a:pathLst>
              <a:path w="2229447" h="1967487">
                <a:moveTo>
                  <a:pt x="0" y="0"/>
                </a:moveTo>
                <a:lnTo>
                  <a:pt x="2229447" y="0"/>
                </a:lnTo>
                <a:lnTo>
                  <a:pt x="2229447" y="1967487"/>
                </a:lnTo>
                <a:lnTo>
                  <a:pt x="0" y="196748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1306850" y="1982612"/>
            <a:ext cx="6856820" cy="10729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9103"/>
              </a:lnSpc>
            </a:pPr>
            <a:endParaRPr lang="en-US" sz="7003" spc="245" dirty="0">
              <a:solidFill>
                <a:srgbClr val="000000"/>
              </a:solidFill>
              <a:latin typeface="Bryndan Write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1279636" y="3842653"/>
            <a:ext cx="7835368" cy="32516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151"/>
              </a:lnSpc>
            </a:pPr>
            <a:r>
              <a:rPr lang="tr-TR" sz="2251" dirty="0">
                <a:solidFill>
                  <a:srgbClr val="000000"/>
                </a:solidFill>
                <a:latin typeface="Montserrat Medium"/>
              </a:rPr>
              <a:t>   </a:t>
            </a:r>
            <a:r>
              <a:rPr lang="en-US" sz="2251" dirty="0">
                <a:solidFill>
                  <a:srgbClr val="000000"/>
                </a:solidFill>
                <a:latin typeface="Montserrat Medium"/>
              </a:rPr>
              <a:t>Yeni </a:t>
            </a:r>
            <a:r>
              <a:rPr lang="en-US" sz="2251" dirty="0" err="1">
                <a:solidFill>
                  <a:srgbClr val="000000"/>
                </a:solidFill>
                <a:latin typeface="Montserrat Medium"/>
              </a:rPr>
              <a:t>İlaç</a:t>
            </a:r>
            <a:r>
              <a:rPr lang="en-US" sz="2251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251" dirty="0" err="1">
                <a:solidFill>
                  <a:srgbClr val="000000"/>
                </a:solidFill>
                <a:latin typeface="Montserrat Medium"/>
              </a:rPr>
              <a:t>Hizmeti</a:t>
            </a:r>
            <a:r>
              <a:rPr lang="en-US" sz="2251" dirty="0">
                <a:solidFill>
                  <a:srgbClr val="000000"/>
                </a:solidFill>
                <a:latin typeface="Montserrat Medium"/>
              </a:rPr>
              <a:t> (NMS), yeni </a:t>
            </a:r>
            <a:r>
              <a:rPr lang="en-US" sz="2251" dirty="0" err="1">
                <a:solidFill>
                  <a:srgbClr val="000000"/>
                </a:solidFill>
                <a:latin typeface="Montserrat Medium"/>
              </a:rPr>
              <a:t>tanı</a:t>
            </a:r>
            <a:r>
              <a:rPr lang="en-US" sz="2251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251" dirty="0" err="1">
                <a:solidFill>
                  <a:srgbClr val="000000"/>
                </a:solidFill>
                <a:latin typeface="Montserrat Medium"/>
              </a:rPr>
              <a:t>konmuş</a:t>
            </a:r>
            <a:r>
              <a:rPr lang="en-US" sz="2251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251" dirty="0" err="1">
                <a:solidFill>
                  <a:srgbClr val="000000"/>
                </a:solidFill>
                <a:latin typeface="Montserrat Medium"/>
              </a:rPr>
              <a:t>kronik</a:t>
            </a:r>
            <a:r>
              <a:rPr lang="en-US" sz="2251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251" dirty="0" err="1">
                <a:solidFill>
                  <a:srgbClr val="000000"/>
                </a:solidFill>
                <a:latin typeface="Montserrat Medium"/>
              </a:rPr>
              <a:t>hastalığı</a:t>
            </a:r>
            <a:r>
              <a:rPr lang="en-US" sz="2251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251" dirty="0" err="1">
                <a:solidFill>
                  <a:srgbClr val="000000"/>
                </a:solidFill>
                <a:latin typeface="Montserrat Medium"/>
              </a:rPr>
              <a:t>olan</a:t>
            </a:r>
            <a:r>
              <a:rPr lang="en-US" sz="2251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251" dirty="0" err="1">
                <a:solidFill>
                  <a:srgbClr val="000000"/>
                </a:solidFill>
                <a:latin typeface="Montserrat Medium"/>
              </a:rPr>
              <a:t>hastaların</a:t>
            </a:r>
            <a:r>
              <a:rPr lang="en-US" sz="2251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251" dirty="0" err="1">
                <a:solidFill>
                  <a:srgbClr val="000000"/>
                </a:solidFill>
                <a:latin typeface="Montserrat Medium"/>
              </a:rPr>
              <a:t>tedaviye</a:t>
            </a:r>
            <a:r>
              <a:rPr lang="en-US" sz="2251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251" dirty="0" err="1">
                <a:solidFill>
                  <a:srgbClr val="000000"/>
                </a:solidFill>
                <a:latin typeface="Montserrat Medium"/>
              </a:rPr>
              <a:t>uyumunu</a:t>
            </a:r>
            <a:r>
              <a:rPr lang="en-US" sz="2251" dirty="0">
                <a:solidFill>
                  <a:srgbClr val="000000"/>
                </a:solidFill>
                <a:latin typeface="Montserrat Medium"/>
              </a:rPr>
              <a:t> art</a:t>
            </a:r>
            <a:r>
              <a:rPr lang="tr-TR" sz="2251" dirty="0">
                <a:solidFill>
                  <a:srgbClr val="000000"/>
                </a:solidFill>
                <a:latin typeface="Montserrat Medium"/>
              </a:rPr>
              <a:t>t</a:t>
            </a:r>
            <a:r>
              <a:rPr lang="en-US" sz="2251" dirty="0" err="1">
                <a:solidFill>
                  <a:srgbClr val="000000"/>
                </a:solidFill>
                <a:latin typeface="Montserrat Medium"/>
              </a:rPr>
              <a:t>ırabilen</a:t>
            </a:r>
            <a:r>
              <a:rPr lang="en-US" sz="2251" dirty="0">
                <a:solidFill>
                  <a:srgbClr val="000000"/>
                </a:solidFill>
                <a:latin typeface="Montserrat Medium"/>
              </a:rPr>
              <a:t>  bir </a:t>
            </a:r>
            <a:r>
              <a:rPr lang="en-US" sz="2251" dirty="0" err="1">
                <a:solidFill>
                  <a:srgbClr val="000000"/>
                </a:solidFill>
                <a:latin typeface="Montserrat Medium"/>
              </a:rPr>
              <a:t>serbest</a:t>
            </a:r>
            <a:r>
              <a:rPr lang="en-US" sz="2251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251" dirty="0" err="1">
                <a:solidFill>
                  <a:srgbClr val="000000"/>
                </a:solidFill>
                <a:latin typeface="Montserrat Medium"/>
              </a:rPr>
              <a:t>eczane</a:t>
            </a:r>
            <a:r>
              <a:rPr lang="en-US" sz="2251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251" dirty="0" err="1">
                <a:solidFill>
                  <a:srgbClr val="000000"/>
                </a:solidFill>
                <a:latin typeface="Montserrat Medium"/>
              </a:rPr>
              <a:t>hizmetidir</a:t>
            </a:r>
            <a:r>
              <a:rPr lang="en-US" sz="2251" dirty="0">
                <a:solidFill>
                  <a:srgbClr val="000000"/>
                </a:solidFill>
                <a:latin typeface="Montserrat Medium"/>
              </a:rPr>
              <a:t>. </a:t>
            </a:r>
            <a:endParaRPr lang="tr-TR" sz="2251" dirty="0">
              <a:solidFill>
                <a:srgbClr val="000000"/>
              </a:solidFill>
              <a:latin typeface="Montserrat Medium"/>
            </a:endParaRPr>
          </a:p>
          <a:p>
            <a:pPr>
              <a:lnSpc>
                <a:spcPts val="3151"/>
              </a:lnSpc>
            </a:pPr>
            <a:r>
              <a:rPr lang="tr-TR" sz="2251" dirty="0">
                <a:solidFill>
                  <a:srgbClr val="000000"/>
                </a:solidFill>
                <a:latin typeface="Montserrat Medium"/>
              </a:rPr>
              <a:t>   </a:t>
            </a:r>
            <a:r>
              <a:rPr lang="en-US" sz="2251" dirty="0">
                <a:solidFill>
                  <a:srgbClr val="000000"/>
                </a:solidFill>
                <a:latin typeface="Montserrat Medium"/>
              </a:rPr>
              <a:t>NMS </a:t>
            </a:r>
            <a:r>
              <a:rPr lang="en-US" sz="2251" dirty="0" err="1">
                <a:solidFill>
                  <a:srgbClr val="000000"/>
                </a:solidFill>
                <a:latin typeface="Montserrat Medium"/>
              </a:rPr>
              <a:t>bir</a:t>
            </a:r>
            <a:r>
              <a:rPr lang="en-US" sz="2251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251" dirty="0" err="1">
                <a:solidFill>
                  <a:srgbClr val="000000"/>
                </a:solidFill>
                <a:latin typeface="Montserrat Medium"/>
              </a:rPr>
              <a:t>eczacı</a:t>
            </a:r>
            <a:r>
              <a:rPr lang="en-US" sz="2251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251" dirty="0" err="1">
                <a:solidFill>
                  <a:srgbClr val="000000"/>
                </a:solidFill>
                <a:latin typeface="Montserrat Medium"/>
              </a:rPr>
              <a:t>tarafından</a:t>
            </a:r>
            <a:r>
              <a:rPr lang="en-US" sz="2251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251" dirty="0" err="1">
                <a:solidFill>
                  <a:srgbClr val="000000"/>
                </a:solidFill>
                <a:latin typeface="Montserrat Medium"/>
              </a:rPr>
              <a:t>yürütülmelidir</a:t>
            </a:r>
            <a:r>
              <a:rPr lang="en-US" sz="2251" dirty="0">
                <a:solidFill>
                  <a:srgbClr val="000000"/>
                </a:solidFill>
                <a:latin typeface="Montserrat Medium"/>
              </a:rPr>
              <a:t>, </a:t>
            </a:r>
            <a:r>
              <a:rPr lang="en-US" sz="2251" dirty="0" err="1">
                <a:solidFill>
                  <a:srgbClr val="000000"/>
                </a:solidFill>
                <a:latin typeface="Montserrat Medium"/>
              </a:rPr>
              <a:t>bu</a:t>
            </a:r>
            <a:r>
              <a:rPr lang="en-US" sz="2251" dirty="0">
                <a:solidFill>
                  <a:srgbClr val="000000"/>
                </a:solidFill>
                <a:latin typeface="Montserrat Medium"/>
              </a:rPr>
              <a:t> da </a:t>
            </a:r>
            <a:r>
              <a:rPr lang="en-US" sz="2251" dirty="0" err="1">
                <a:solidFill>
                  <a:srgbClr val="000000"/>
                </a:solidFill>
                <a:latin typeface="Montserrat Medium"/>
              </a:rPr>
              <a:t>fiziksel</a:t>
            </a:r>
            <a:r>
              <a:rPr lang="en-US" sz="2251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251" dirty="0" err="1">
                <a:solidFill>
                  <a:srgbClr val="000000"/>
                </a:solidFill>
                <a:latin typeface="Montserrat Medium"/>
              </a:rPr>
              <a:t>olarak</a:t>
            </a:r>
            <a:r>
              <a:rPr lang="en-US" sz="2251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251" dirty="0" err="1">
                <a:solidFill>
                  <a:srgbClr val="000000"/>
                </a:solidFill>
                <a:latin typeface="Montserrat Medium"/>
              </a:rPr>
              <a:t>eczacının</a:t>
            </a:r>
            <a:r>
              <a:rPr lang="en-US" sz="2251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251" dirty="0" err="1">
                <a:solidFill>
                  <a:srgbClr val="000000"/>
                </a:solidFill>
                <a:latin typeface="Montserrat Medium"/>
              </a:rPr>
              <a:t>bulunmadığı</a:t>
            </a:r>
            <a:r>
              <a:rPr lang="en-US" sz="2251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251" dirty="0" err="1">
                <a:solidFill>
                  <a:srgbClr val="000000"/>
                </a:solidFill>
                <a:latin typeface="Montserrat Medium"/>
              </a:rPr>
              <a:t>bazı</a:t>
            </a:r>
            <a:r>
              <a:rPr lang="en-US" sz="2251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251" dirty="0" err="1">
                <a:solidFill>
                  <a:srgbClr val="000000"/>
                </a:solidFill>
                <a:latin typeface="Montserrat Medium"/>
              </a:rPr>
              <a:t>eczane</a:t>
            </a:r>
            <a:r>
              <a:rPr lang="en-US" sz="2251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251" dirty="0" err="1">
                <a:solidFill>
                  <a:srgbClr val="000000"/>
                </a:solidFill>
                <a:latin typeface="Montserrat Medium"/>
              </a:rPr>
              <a:t>birimleri</a:t>
            </a:r>
            <a:r>
              <a:rPr lang="en-US" sz="2251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251" dirty="0" err="1">
                <a:solidFill>
                  <a:srgbClr val="000000"/>
                </a:solidFill>
                <a:latin typeface="Montserrat Medium"/>
              </a:rPr>
              <a:t>için</a:t>
            </a:r>
            <a:r>
              <a:rPr lang="en-US" sz="2251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251" dirty="0" err="1">
                <a:solidFill>
                  <a:srgbClr val="000000"/>
                </a:solidFill>
                <a:latin typeface="Montserrat Medium"/>
              </a:rPr>
              <a:t>bir</a:t>
            </a:r>
            <a:r>
              <a:rPr lang="en-US" sz="2251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251" dirty="0" err="1">
                <a:solidFill>
                  <a:srgbClr val="000000"/>
                </a:solidFill>
                <a:latin typeface="Montserrat Medium"/>
              </a:rPr>
              <a:t>engeldir</a:t>
            </a:r>
            <a:r>
              <a:rPr lang="en-US" sz="2251" dirty="0">
                <a:solidFill>
                  <a:srgbClr val="000000"/>
                </a:solidFill>
                <a:latin typeface="Montserrat Medium"/>
              </a:rPr>
              <a:t>. </a:t>
            </a:r>
            <a:r>
              <a:rPr lang="en-US" sz="2251" dirty="0" err="1">
                <a:solidFill>
                  <a:srgbClr val="000000"/>
                </a:solidFill>
                <a:latin typeface="Montserrat Medium"/>
              </a:rPr>
              <a:t>Görüntülü</a:t>
            </a:r>
            <a:r>
              <a:rPr lang="en-US" sz="2251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251" dirty="0" err="1">
                <a:solidFill>
                  <a:srgbClr val="000000"/>
                </a:solidFill>
                <a:latin typeface="Montserrat Medium"/>
              </a:rPr>
              <a:t>iletişimi</a:t>
            </a:r>
            <a:r>
              <a:rPr lang="en-US" sz="2251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251" dirty="0" err="1">
                <a:solidFill>
                  <a:srgbClr val="000000"/>
                </a:solidFill>
                <a:latin typeface="Montserrat Medium"/>
              </a:rPr>
              <a:t>bu</a:t>
            </a:r>
            <a:r>
              <a:rPr lang="en-US" sz="2251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251" dirty="0" err="1">
                <a:solidFill>
                  <a:srgbClr val="000000"/>
                </a:solidFill>
                <a:latin typeface="Montserrat Medium"/>
              </a:rPr>
              <a:t>engeli</a:t>
            </a:r>
            <a:r>
              <a:rPr lang="en-US" sz="2251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251" dirty="0" err="1">
                <a:solidFill>
                  <a:srgbClr val="000000"/>
                </a:solidFill>
                <a:latin typeface="Montserrat Medium"/>
              </a:rPr>
              <a:t>aşmanın</a:t>
            </a:r>
            <a:r>
              <a:rPr lang="en-US" sz="2251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251" dirty="0" err="1">
                <a:solidFill>
                  <a:srgbClr val="000000"/>
                </a:solidFill>
                <a:latin typeface="Montserrat Medium"/>
              </a:rPr>
              <a:t>bir</a:t>
            </a:r>
            <a:r>
              <a:rPr lang="en-US" sz="2251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251" dirty="0" err="1">
                <a:solidFill>
                  <a:srgbClr val="000000"/>
                </a:solidFill>
                <a:latin typeface="Montserrat Medium"/>
              </a:rPr>
              <a:t>yolu</a:t>
            </a:r>
            <a:r>
              <a:rPr lang="en-US" sz="2251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251" dirty="0" err="1">
                <a:solidFill>
                  <a:srgbClr val="000000"/>
                </a:solidFill>
                <a:latin typeface="Montserrat Medium"/>
              </a:rPr>
              <a:t>olabilir</a:t>
            </a:r>
            <a:r>
              <a:rPr lang="en-US" sz="2251" dirty="0">
                <a:solidFill>
                  <a:srgbClr val="000000"/>
                </a:solidFill>
                <a:latin typeface="Montserrat Medium"/>
              </a:rPr>
              <a:t>.</a:t>
            </a:r>
          </a:p>
          <a:p>
            <a:pPr>
              <a:lnSpc>
                <a:spcPts val="3151"/>
              </a:lnSpc>
              <a:spcBef>
                <a:spcPct val="0"/>
              </a:spcBef>
            </a:pPr>
            <a:endParaRPr lang="en-US" sz="2251" dirty="0">
              <a:solidFill>
                <a:srgbClr val="000000"/>
              </a:solidFill>
              <a:latin typeface="Montserrat Medium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5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2916319" y="0"/>
            <a:ext cx="10602160" cy="10602160"/>
          </a:xfrm>
          <a:custGeom>
            <a:avLst/>
            <a:gdLst/>
            <a:ahLst/>
            <a:cxnLst/>
            <a:rect l="l" t="t" r="r" b="b"/>
            <a:pathLst>
              <a:path w="10602160" h="10602160">
                <a:moveTo>
                  <a:pt x="0" y="0"/>
                </a:moveTo>
                <a:lnTo>
                  <a:pt x="10602159" y="0"/>
                </a:lnTo>
                <a:lnTo>
                  <a:pt x="10602159" y="10602160"/>
                </a:lnTo>
                <a:lnTo>
                  <a:pt x="0" y="1060216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8999"/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5486400" y="3400454"/>
            <a:ext cx="7315200" cy="2739875"/>
          </a:xfrm>
          <a:custGeom>
            <a:avLst/>
            <a:gdLst/>
            <a:ahLst/>
            <a:cxnLst/>
            <a:rect l="l" t="t" r="r" b="b"/>
            <a:pathLst>
              <a:path w="7315200" h="2739875">
                <a:moveTo>
                  <a:pt x="0" y="0"/>
                </a:moveTo>
                <a:lnTo>
                  <a:pt x="7315200" y="0"/>
                </a:lnTo>
                <a:lnTo>
                  <a:pt x="7315200" y="2739875"/>
                </a:lnTo>
                <a:lnTo>
                  <a:pt x="0" y="273987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1475691">
            <a:off x="12020804" y="4829449"/>
            <a:ext cx="1932233" cy="1939285"/>
          </a:xfrm>
          <a:custGeom>
            <a:avLst/>
            <a:gdLst/>
            <a:ahLst/>
            <a:cxnLst/>
            <a:rect l="l" t="t" r="r" b="b"/>
            <a:pathLst>
              <a:path w="1932233" h="1939285">
                <a:moveTo>
                  <a:pt x="0" y="0"/>
                </a:moveTo>
                <a:lnTo>
                  <a:pt x="1932233" y="0"/>
                </a:lnTo>
                <a:lnTo>
                  <a:pt x="1932233" y="1939285"/>
                </a:lnTo>
                <a:lnTo>
                  <a:pt x="0" y="193928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246596" y="0"/>
            <a:ext cx="782104" cy="3400454"/>
          </a:xfrm>
          <a:custGeom>
            <a:avLst/>
            <a:gdLst/>
            <a:ahLst/>
            <a:cxnLst/>
            <a:rect l="l" t="t" r="r" b="b"/>
            <a:pathLst>
              <a:path w="782104" h="3400454">
                <a:moveTo>
                  <a:pt x="0" y="0"/>
                </a:moveTo>
                <a:lnTo>
                  <a:pt x="782104" y="0"/>
                </a:lnTo>
                <a:lnTo>
                  <a:pt x="782104" y="3400454"/>
                </a:lnTo>
                <a:lnTo>
                  <a:pt x="0" y="3400454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7685840" y="0"/>
            <a:ext cx="10602160" cy="10602160"/>
          </a:xfrm>
          <a:custGeom>
            <a:avLst/>
            <a:gdLst/>
            <a:ahLst/>
            <a:cxnLst/>
            <a:rect l="l" t="t" r="r" b="b"/>
            <a:pathLst>
              <a:path w="10602160" h="10602160">
                <a:moveTo>
                  <a:pt x="0" y="0"/>
                </a:moveTo>
                <a:lnTo>
                  <a:pt x="10602160" y="0"/>
                </a:lnTo>
                <a:lnTo>
                  <a:pt x="10602160" y="10602160"/>
                </a:lnTo>
                <a:lnTo>
                  <a:pt x="0" y="1060216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8999"/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-300666" y="7574008"/>
            <a:ext cx="2658732" cy="2712992"/>
          </a:xfrm>
          <a:custGeom>
            <a:avLst/>
            <a:gdLst/>
            <a:ahLst/>
            <a:cxnLst/>
            <a:rect l="l" t="t" r="r" b="b"/>
            <a:pathLst>
              <a:path w="2658732" h="2712992">
                <a:moveTo>
                  <a:pt x="0" y="0"/>
                </a:moveTo>
                <a:lnTo>
                  <a:pt x="2658732" y="0"/>
                </a:lnTo>
                <a:lnTo>
                  <a:pt x="2658732" y="2712992"/>
                </a:lnTo>
                <a:lnTo>
                  <a:pt x="0" y="2712992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xmlns="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flipH="1">
            <a:off x="15416962" y="-714612"/>
            <a:ext cx="3684676" cy="3486625"/>
          </a:xfrm>
          <a:custGeom>
            <a:avLst/>
            <a:gdLst/>
            <a:ahLst/>
            <a:cxnLst/>
            <a:rect l="l" t="t" r="r" b="b"/>
            <a:pathLst>
              <a:path w="3684676" h="3486625">
                <a:moveTo>
                  <a:pt x="3684676" y="0"/>
                </a:moveTo>
                <a:lnTo>
                  <a:pt x="0" y="0"/>
                </a:lnTo>
                <a:lnTo>
                  <a:pt x="0" y="3486624"/>
                </a:lnTo>
                <a:lnTo>
                  <a:pt x="3684676" y="3486624"/>
                </a:lnTo>
                <a:lnTo>
                  <a:pt x="3684676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DC77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876937" y="472824"/>
            <a:ext cx="2892623" cy="26454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639"/>
              </a:lnSpc>
            </a:pPr>
            <a:r>
              <a:rPr lang="en-US" sz="4800" dirty="0">
                <a:solidFill>
                  <a:srgbClr val="000000"/>
                </a:solidFill>
                <a:latin typeface="Quicksand Bold"/>
              </a:rPr>
              <a:t>AMAÇ</a:t>
            </a:r>
            <a:r>
              <a:rPr lang="en-US" sz="7599" dirty="0">
                <a:solidFill>
                  <a:srgbClr val="000000"/>
                </a:solidFill>
                <a:latin typeface="Quicksand Bold"/>
              </a:rPr>
              <a:t>:</a:t>
            </a:r>
          </a:p>
          <a:p>
            <a:pPr algn="ctr">
              <a:lnSpc>
                <a:spcPts val="10639"/>
              </a:lnSpc>
            </a:pPr>
            <a:endParaRPr lang="en-US" sz="7599" dirty="0">
              <a:solidFill>
                <a:srgbClr val="000000"/>
              </a:solidFill>
              <a:latin typeface="Quicksand Bold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419100" y="4000500"/>
            <a:ext cx="17449800" cy="14207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708"/>
              </a:lnSpc>
              <a:spcBef>
                <a:spcPct val="0"/>
              </a:spcBef>
            </a:pPr>
            <a:r>
              <a:rPr lang="en-US" sz="3600" spc="255" dirty="0">
                <a:solidFill>
                  <a:srgbClr val="000000"/>
                </a:solidFill>
                <a:latin typeface="Montserrat Bold"/>
              </a:rPr>
              <a:t> Bu </a:t>
            </a:r>
            <a:r>
              <a:rPr lang="en-US" sz="3600" spc="255" dirty="0" err="1">
                <a:solidFill>
                  <a:srgbClr val="000000"/>
                </a:solidFill>
                <a:latin typeface="Montserrat Bold"/>
              </a:rPr>
              <a:t>çalışma</a:t>
            </a:r>
            <a:r>
              <a:rPr lang="en-US" sz="3600" spc="255" dirty="0">
                <a:solidFill>
                  <a:srgbClr val="000000"/>
                </a:solidFill>
                <a:latin typeface="Montserrat Bold"/>
              </a:rPr>
              <a:t>, bir </a:t>
            </a:r>
            <a:r>
              <a:rPr lang="en-US" sz="3600" spc="255" dirty="0" err="1">
                <a:solidFill>
                  <a:srgbClr val="000000"/>
                </a:solidFill>
                <a:latin typeface="Montserrat Bold"/>
              </a:rPr>
              <a:t>toplum</a:t>
            </a:r>
            <a:r>
              <a:rPr lang="en-US" sz="3600" spc="255" dirty="0">
                <a:solidFill>
                  <a:srgbClr val="000000"/>
                </a:solidFill>
                <a:latin typeface="Montserrat Bold"/>
              </a:rPr>
              <a:t> </a:t>
            </a:r>
            <a:r>
              <a:rPr lang="en-US" sz="3600" spc="255" dirty="0" err="1">
                <a:solidFill>
                  <a:srgbClr val="000000"/>
                </a:solidFill>
                <a:latin typeface="Montserrat Bold"/>
              </a:rPr>
              <a:t>eczanesi</a:t>
            </a:r>
            <a:r>
              <a:rPr lang="en-US" sz="3600" spc="255" dirty="0">
                <a:solidFill>
                  <a:srgbClr val="000000"/>
                </a:solidFill>
                <a:latin typeface="Montserrat Bold"/>
              </a:rPr>
              <a:t> </a:t>
            </a:r>
            <a:r>
              <a:rPr lang="en-US" sz="3600" spc="255" dirty="0" err="1">
                <a:solidFill>
                  <a:srgbClr val="000000"/>
                </a:solidFill>
                <a:latin typeface="Montserrat Bold"/>
              </a:rPr>
              <a:t>ortamında</a:t>
            </a:r>
            <a:r>
              <a:rPr lang="en-US" sz="3600" spc="255" dirty="0">
                <a:solidFill>
                  <a:srgbClr val="000000"/>
                </a:solidFill>
                <a:latin typeface="Montserrat Bold"/>
              </a:rPr>
              <a:t> hem </a:t>
            </a:r>
            <a:r>
              <a:rPr lang="en-US" sz="3600" spc="255" dirty="0" err="1">
                <a:solidFill>
                  <a:srgbClr val="000000"/>
                </a:solidFill>
                <a:latin typeface="Montserrat Bold"/>
              </a:rPr>
              <a:t>hastaların</a:t>
            </a:r>
            <a:r>
              <a:rPr lang="en-US" sz="3600" spc="255" dirty="0">
                <a:solidFill>
                  <a:srgbClr val="000000"/>
                </a:solidFill>
                <a:latin typeface="Montserrat Bold"/>
              </a:rPr>
              <a:t> hem de </a:t>
            </a:r>
            <a:r>
              <a:rPr lang="en-US" sz="3600" spc="255" dirty="0" err="1">
                <a:solidFill>
                  <a:srgbClr val="000000"/>
                </a:solidFill>
                <a:latin typeface="Montserrat Bold"/>
              </a:rPr>
              <a:t>serbest</a:t>
            </a:r>
            <a:r>
              <a:rPr lang="en-US" sz="3600" spc="255" dirty="0">
                <a:solidFill>
                  <a:srgbClr val="000000"/>
                </a:solidFill>
                <a:latin typeface="Montserrat Bold"/>
              </a:rPr>
              <a:t> </a:t>
            </a:r>
            <a:r>
              <a:rPr lang="en-US" sz="3600" spc="255" dirty="0" err="1">
                <a:solidFill>
                  <a:srgbClr val="000000"/>
                </a:solidFill>
                <a:latin typeface="Montserrat Bold"/>
              </a:rPr>
              <a:t>eczane</a:t>
            </a:r>
            <a:r>
              <a:rPr lang="en-US" sz="3600" spc="255" dirty="0">
                <a:solidFill>
                  <a:srgbClr val="000000"/>
                </a:solidFill>
                <a:latin typeface="Montserrat Bold"/>
              </a:rPr>
              <a:t> </a:t>
            </a:r>
            <a:r>
              <a:rPr lang="en-US" sz="3600" spc="255" dirty="0" err="1">
                <a:solidFill>
                  <a:srgbClr val="000000"/>
                </a:solidFill>
                <a:latin typeface="Montserrat Bold"/>
              </a:rPr>
              <a:t>personelinin</a:t>
            </a:r>
            <a:r>
              <a:rPr lang="en-US" sz="3600" spc="255" dirty="0">
                <a:solidFill>
                  <a:srgbClr val="000000"/>
                </a:solidFill>
                <a:latin typeface="Montserrat Bold"/>
              </a:rPr>
              <a:t> video </a:t>
            </a:r>
            <a:r>
              <a:rPr lang="en-US" sz="3600" spc="255" dirty="0" err="1">
                <a:solidFill>
                  <a:srgbClr val="000000"/>
                </a:solidFill>
                <a:latin typeface="Montserrat Bold"/>
              </a:rPr>
              <a:t>tabanlı</a:t>
            </a:r>
            <a:r>
              <a:rPr lang="en-US" sz="3600" spc="255" dirty="0">
                <a:solidFill>
                  <a:srgbClr val="000000"/>
                </a:solidFill>
                <a:latin typeface="Montserrat Bold"/>
              </a:rPr>
              <a:t> </a:t>
            </a:r>
            <a:r>
              <a:rPr lang="en-US" sz="3600" spc="255" dirty="0" err="1">
                <a:solidFill>
                  <a:srgbClr val="000000"/>
                </a:solidFill>
                <a:latin typeface="Montserrat Bold"/>
              </a:rPr>
              <a:t>NMS'ye</a:t>
            </a:r>
            <a:r>
              <a:rPr lang="en-US" sz="3600" spc="255" dirty="0">
                <a:solidFill>
                  <a:srgbClr val="000000"/>
                </a:solidFill>
                <a:latin typeface="Montserrat Bold"/>
              </a:rPr>
              <a:t> </a:t>
            </a:r>
            <a:r>
              <a:rPr lang="en-US" sz="3600" spc="255" dirty="0" err="1">
                <a:solidFill>
                  <a:srgbClr val="000000"/>
                </a:solidFill>
                <a:latin typeface="Montserrat Bold"/>
              </a:rPr>
              <a:t>yönelik</a:t>
            </a:r>
            <a:r>
              <a:rPr lang="en-US" sz="3600" spc="255" dirty="0">
                <a:solidFill>
                  <a:srgbClr val="000000"/>
                </a:solidFill>
                <a:latin typeface="Montserrat Bold"/>
              </a:rPr>
              <a:t> </a:t>
            </a:r>
            <a:r>
              <a:rPr lang="en-US" sz="3600" spc="255" dirty="0" err="1">
                <a:solidFill>
                  <a:srgbClr val="000000"/>
                </a:solidFill>
                <a:latin typeface="Montserrat Bold"/>
              </a:rPr>
              <a:t>tutumlarını</a:t>
            </a:r>
            <a:r>
              <a:rPr lang="en-US" sz="3600" spc="255" dirty="0">
                <a:solidFill>
                  <a:srgbClr val="000000"/>
                </a:solidFill>
                <a:latin typeface="Montserrat Bold"/>
              </a:rPr>
              <a:t> </a:t>
            </a:r>
            <a:r>
              <a:rPr lang="en-US" sz="3600" spc="255" dirty="0" err="1">
                <a:solidFill>
                  <a:srgbClr val="000000"/>
                </a:solidFill>
                <a:latin typeface="Montserrat Bold"/>
              </a:rPr>
              <a:t>araştırmayı</a:t>
            </a:r>
            <a:r>
              <a:rPr lang="en-US" sz="3600" spc="255" dirty="0">
                <a:solidFill>
                  <a:srgbClr val="000000"/>
                </a:solidFill>
                <a:latin typeface="Montserrat Bold"/>
              </a:rPr>
              <a:t> </a:t>
            </a:r>
            <a:r>
              <a:rPr lang="en-US" sz="3600" spc="255" dirty="0" err="1">
                <a:solidFill>
                  <a:srgbClr val="000000"/>
                </a:solidFill>
                <a:latin typeface="Montserrat Bold"/>
              </a:rPr>
              <a:t>amaçlamaktadır</a:t>
            </a:r>
            <a:r>
              <a:rPr lang="en-US" sz="3600" spc="255" dirty="0">
                <a:solidFill>
                  <a:srgbClr val="000000"/>
                </a:solidFill>
                <a:latin typeface="Montserrat Bold"/>
              </a:rPr>
              <a:t>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DC77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259193" y="757939"/>
            <a:ext cx="2630317" cy="16464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620"/>
              </a:lnSpc>
            </a:pPr>
            <a:r>
              <a:rPr lang="en-US" sz="4728" dirty="0">
                <a:solidFill>
                  <a:srgbClr val="000000"/>
                </a:solidFill>
                <a:latin typeface="Quicksand Bold"/>
              </a:rPr>
              <a:t>YÖNTEM:</a:t>
            </a:r>
          </a:p>
          <a:p>
            <a:pPr algn="ctr">
              <a:lnSpc>
                <a:spcPts val="6620"/>
              </a:lnSpc>
            </a:pPr>
            <a:endParaRPr lang="en-US" sz="4728" dirty="0">
              <a:solidFill>
                <a:srgbClr val="000000"/>
              </a:solidFill>
              <a:latin typeface="Quicksand Bold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1828800" y="3009900"/>
            <a:ext cx="15228191" cy="46181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66"/>
              </a:lnSpc>
            </a:pPr>
            <a:r>
              <a:rPr lang="tr-TR" sz="3690" b="1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3690" b="1" dirty="0">
                <a:solidFill>
                  <a:srgbClr val="000000"/>
                </a:solidFill>
                <a:latin typeface="Montserrat Medium"/>
              </a:rPr>
              <a:t>Video </a:t>
            </a:r>
            <a:r>
              <a:rPr lang="en-US" sz="3690" b="1" dirty="0" err="1">
                <a:solidFill>
                  <a:srgbClr val="000000"/>
                </a:solidFill>
                <a:latin typeface="Montserrat Medium"/>
              </a:rPr>
              <a:t>tabanlı</a:t>
            </a:r>
            <a:r>
              <a:rPr lang="en-US" sz="3690" b="1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3690" b="1" dirty="0" err="1">
                <a:solidFill>
                  <a:srgbClr val="000000"/>
                </a:solidFill>
                <a:latin typeface="Montserrat Medium"/>
              </a:rPr>
              <a:t>NMS’ye</a:t>
            </a:r>
            <a:r>
              <a:rPr lang="en-US" sz="3690" b="1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3690" b="1" dirty="0" err="1">
                <a:solidFill>
                  <a:srgbClr val="000000"/>
                </a:solidFill>
                <a:latin typeface="Montserrat Medium"/>
              </a:rPr>
              <a:t>katılmış</a:t>
            </a:r>
            <a:r>
              <a:rPr lang="en-US" sz="3690" b="1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3690" b="1" dirty="0" err="1">
                <a:solidFill>
                  <a:srgbClr val="000000"/>
                </a:solidFill>
                <a:latin typeface="Montserrat Medium"/>
              </a:rPr>
              <a:t>olan</a:t>
            </a:r>
            <a:r>
              <a:rPr lang="en-US" sz="3690" b="1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3690" b="1" dirty="0" err="1">
                <a:solidFill>
                  <a:srgbClr val="000000"/>
                </a:solidFill>
                <a:latin typeface="Montserrat Medium"/>
              </a:rPr>
              <a:t>hastalarla</a:t>
            </a:r>
            <a:r>
              <a:rPr lang="en-US" sz="3690" b="1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3690" b="1" dirty="0" err="1">
                <a:solidFill>
                  <a:srgbClr val="000000"/>
                </a:solidFill>
                <a:latin typeface="Montserrat Medium"/>
              </a:rPr>
              <a:t>yarı</a:t>
            </a:r>
            <a:r>
              <a:rPr lang="en-US" sz="3690" b="1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3690" b="1" dirty="0" err="1">
                <a:solidFill>
                  <a:srgbClr val="000000"/>
                </a:solidFill>
                <a:latin typeface="Montserrat Medium"/>
              </a:rPr>
              <a:t>yapılandırılmış</a:t>
            </a:r>
            <a:r>
              <a:rPr lang="en-US" sz="3690" b="1" dirty="0">
                <a:solidFill>
                  <a:srgbClr val="000000"/>
                </a:solidFill>
                <a:latin typeface="Montserrat Medium"/>
              </a:rPr>
              <a:t>  </a:t>
            </a:r>
            <a:r>
              <a:rPr lang="tr-TR" sz="3690" b="1" dirty="0">
                <a:solidFill>
                  <a:srgbClr val="000000"/>
                </a:solidFill>
                <a:latin typeface="Montserrat Medium"/>
              </a:rPr>
              <a:t>video</a:t>
            </a:r>
            <a:r>
              <a:rPr lang="en-US" sz="3690" b="1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3690" b="1" dirty="0" err="1">
                <a:solidFill>
                  <a:srgbClr val="000000"/>
                </a:solidFill>
                <a:latin typeface="Montserrat Medium"/>
              </a:rPr>
              <a:t>görüşmeleri</a:t>
            </a:r>
            <a:r>
              <a:rPr lang="en-US" sz="3690" b="1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3690" b="1" dirty="0" err="1">
                <a:solidFill>
                  <a:srgbClr val="000000"/>
                </a:solidFill>
                <a:latin typeface="Montserrat Medium"/>
              </a:rPr>
              <a:t>yapılmıştır</a:t>
            </a:r>
            <a:r>
              <a:rPr lang="en-US" sz="3690" b="1" dirty="0">
                <a:solidFill>
                  <a:srgbClr val="000000"/>
                </a:solidFill>
                <a:latin typeface="Montserrat Medium"/>
              </a:rPr>
              <a:t>. Video </a:t>
            </a:r>
            <a:r>
              <a:rPr lang="en-US" sz="3690" b="1" dirty="0" err="1">
                <a:solidFill>
                  <a:srgbClr val="000000"/>
                </a:solidFill>
                <a:latin typeface="Montserrat Medium"/>
              </a:rPr>
              <a:t>tabanlı</a:t>
            </a:r>
            <a:r>
              <a:rPr lang="en-US" sz="3690" b="1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3690" b="1" dirty="0" err="1">
                <a:solidFill>
                  <a:srgbClr val="000000"/>
                </a:solidFill>
                <a:latin typeface="Montserrat Medium"/>
              </a:rPr>
              <a:t>NMS’yi</a:t>
            </a:r>
            <a:r>
              <a:rPr lang="en-US" sz="3690" b="1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3690" b="1" dirty="0" err="1">
                <a:solidFill>
                  <a:srgbClr val="000000"/>
                </a:solidFill>
                <a:latin typeface="Montserrat Medium"/>
              </a:rPr>
              <a:t>uygulayan</a:t>
            </a:r>
            <a:r>
              <a:rPr lang="en-US" sz="3690" b="1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3690" b="1" dirty="0" err="1">
                <a:solidFill>
                  <a:srgbClr val="000000"/>
                </a:solidFill>
                <a:latin typeface="Montserrat Medium"/>
              </a:rPr>
              <a:t>eczacılar</a:t>
            </a:r>
            <a:r>
              <a:rPr lang="en-US" sz="3690" b="1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3690" b="1" dirty="0" err="1">
                <a:solidFill>
                  <a:srgbClr val="000000"/>
                </a:solidFill>
                <a:latin typeface="Montserrat Medium"/>
              </a:rPr>
              <a:t>ve</a:t>
            </a:r>
            <a:r>
              <a:rPr lang="en-US" sz="3690" b="1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3690" b="1" dirty="0" err="1">
                <a:solidFill>
                  <a:srgbClr val="000000"/>
                </a:solidFill>
                <a:latin typeface="Montserrat Medium"/>
              </a:rPr>
              <a:t>hastaları</a:t>
            </a:r>
            <a:r>
              <a:rPr lang="en-US" sz="3690" b="1" dirty="0">
                <a:solidFill>
                  <a:srgbClr val="000000"/>
                </a:solidFill>
                <a:latin typeface="Montserrat Medium"/>
              </a:rPr>
              <a:t> video </a:t>
            </a:r>
            <a:r>
              <a:rPr lang="en-US" sz="3690" b="1" dirty="0" err="1">
                <a:solidFill>
                  <a:srgbClr val="000000"/>
                </a:solidFill>
                <a:latin typeface="Montserrat Medium"/>
              </a:rPr>
              <a:t>tabanlı</a:t>
            </a:r>
            <a:r>
              <a:rPr lang="en-US" sz="3690" b="1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3690" b="1" dirty="0" err="1">
                <a:solidFill>
                  <a:srgbClr val="000000"/>
                </a:solidFill>
                <a:latin typeface="Montserrat Medium"/>
              </a:rPr>
              <a:t>NMS’ye</a:t>
            </a:r>
            <a:r>
              <a:rPr lang="en-US" sz="3690" b="1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3690" b="1" dirty="0" err="1">
                <a:solidFill>
                  <a:srgbClr val="000000"/>
                </a:solidFill>
                <a:latin typeface="Montserrat Medium"/>
              </a:rPr>
              <a:t>yönlendiren</a:t>
            </a:r>
            <a:r>
              <a:rPr lang="en-US" sz="3690" b="1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3690" b="1" dirty="0" err="1">
                <a:solidFill>
                  <a:srgbClr val="000000"/>
                </a:solidFill>
                <a:latin typeface="Montserrat Medium"/>
              </a:rPr>
              <a:t>personel</a:t>
            </a:r>
            <a:r>
              <a:rPr lang="en-US" sz="3690" b="1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3690" b="1" dirty="0" err="1">
                <a:solidFill>
                  <a:srgbClr val="000000"/>
                </a:solidFill>
                <a:latin typeface="Montserrat Medium"/>
              </a:rPr>
              <a:t>ile</a:t>
            </a:r>
            <a:r>
              <a:rPr lang="en-US" sz="3690" b="1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3690" b="1" dirty="0" err="1">
                <a:solidFill>
                  <a:srgbClr val="000000"/>
                </a:solidFill>
                <a:latin typeface="Montserrat Medium"/>
              </a:rPr>
              <a:t>odak</a:t>
            </a:r>
            <a:r>
              <a:rPr lang="en-US" sz="3690" b="1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3690" b="1" dirty="0" err="1">
                <a:solidFill>
                  <a:srgbClr val="000000"/>
                </a:solidFill>
                <a:latin typeface="Montserrat Medium"/>
              </a:rPr>
              <a:t>grupları</a:t>
            </a:r>
            <a:r>
              <a:rPr lang="en-US" sz="3690" b="1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3690" b="1" dirty="0" err="1">
                <a:solidFill>
                  <a:srgbClr val="000000"/>
                </a:solidFill>
                <a:latin typeface="Montserrat Medium"/>
              </a:rPr>
              <a:t>serbest</a:t>
            </a:r>
            <a:r>
              <a:rPr lang="en-US" sz="3690" b="1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3690" b="1" dirty="0" err="1">
                <a:solidFill>
                  <a:srgbClr val="000000"/>
                </a:solidFill>
                <a:latin typeface="Montserrat Medium"/>
              </a:rPr>
              <a:t>eczanelerde</a:t>
            </a:r>
            <a:r>
              <a:rPr lang="en-US" sz="3690" b="1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3690" b="1" dirty="0" err="1">
                <a:solidFill>
                  <a:srgbClr val="000000"/>
                </a:solidFill>
                <a:latin typeface="Montserrat Medium"/>
              </a:rPr>
              <a:t>gerçekleştirilmiştir</a:t>
            </a:r>
            <a:r>
              <a:rPr lang="en-US" sz="3690" b="1" dirty="0">
                <a:solidFill>
                  <a:srgbClr val="000000"/>
                </a:solidFill>
                <a:latin typeface="Montserrat Medium"/>
              </a:rPr>
              <a:t>. </a:t>
            </a:r>
            <a:r>
              <a:rPr lang="en-US" sz="3690" b="1" dirty="0" err="1">
                <a:solidFill>
                  <a:srgbClr val="000000"/>
                </a:solidFill>
                <a:latin typeface="Montserrat Medium"/>
              </a:rPr>
              <a:t>Görüşmeleri</a:t>
            </a:r>
            <a:r>
              <a:rPr lang="en-US" sz="3690" b="1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3690" b="1" dirty="0" err="1">
                <a:solidFill>
                  <a:srgbClr val="000000"/>
                </a:solidFill>
                <a:latin typeface="Montserrat Medium"/>
              </a:rPr>
              <a:t>ve</a:t>
            </a:r>
            <a:r>
              <a:rPr lang="en-US" sz="3690" b="1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3690" b="1" dirty="0" err="1">
                <a:solidFill>
                  <a:srgbClr val="000000"/>
                </a:solidFill>
                <a:latin typeface="Montserrat Medium"/>
              </a:rPr>
              <a:t>odak</a:t>
            </a:r>
            <a:r>
              <a:rPr lang="en-US" sz="3690" b="1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3690" b="1" dirty="0" err="1">
                <a:solidFill>
                  <a:srgbClr val="000000"/>
                </a:solidFill>
                <a:latin typeface="Montserrat Medium"/>
              </a:rPr>
              <a:t>gruplarını</a:t>
            </a:r>
            <a:r>
              <a:rPr lang="en-US" sz="3690" b="1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3690" b="1" dirty="0" err="1">
                <a:solidFill>
                  <a:srgbClr val="000000"/>
                </a:solidFill>
                <a:latin typeface="Montserrat Medium"/>
              </a:rPr>
              <a:t>analiz</a:t>
            </a:r>
            <a:r>
              <a:rPr lang="en-US" sz="3690" b="1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3690" b="1" dirty="0" err="1">
                <a:solidFill>
                  <a:srgbClr val="000000"/>
                </a:solidFill>
                <a:latin typeface="Montserrat Medium"/>
              </a:rPr>
              <a:t>etmek</a:t>
            </a:r>
            <a:r>
              <a:rPr lang="en-US" sz="3690" b="1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3690" b="1" dirty="0" err="1">
                <a:solidFill>
                  <a:srgbClr val="000000"/>
                </a:solidFill>
                <a:latin typeface="Montserrat Medium"/>
              </a:rPr>
              <a:t>için</a:t>
            </a:r>
            <a:r>
              <a:rPr lang="en-US" sz="3690" b="1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3690" b="1" dirty="0" err="1">
                <a:solidFill>
                  <a:srgbClr val="000000"/>
                </a:solidFill>
                <a:latin typeface="Montserrat Medium"/>
              </a:rPr>
              <a:t>tematik</a:t>
            </a:r>
            <a:r>
              <a:rPr lang="en-US" sz="3690" b="1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3690" b="1" dirty="0" err="1">
                <a:solidFill>
                  <a:srgbClr val="000000"/>
                </a:solidFill>
                <a:latin typeface="Montserrat Medium"/>
              </a:rPr>
              <a:t>tümevarım</a:t>
            </a:r>
            <a:r>
              <a:rPr lang="en-US" sz="3690" b="1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3690" b="1" dirty="0" err="1">
                <a:solidFill>
                  <a:srgbClr val="000000"/>
                </a:solidFill>
                <a:latin typeface="Montserrat Medium"/>
              </a:rPr>
              <a:t>analizi</a:t>
            </a:r>
            <a:r>
              <a:rPr lang="en-US" sz="3690" b="1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3690" b="1" dirty="0" err="1">
                <a:solidFill>
                  <a:srgbClr val="000000"/>
                </a:solidFill>
                <a:latin typeface="Montserrat Medium"/>
              </a:rPr>
              <a:t>kullanılmıştır</a:t>
            </a:r>
            <a:r>
              <a:rPr lang="en-US" sz="3690" b="1" dirty="0">
                <a:solidFill>
                  <a:srgbClr val="000000"/>
                </a:solidFill>
                <a:latin typeface="Montserrat Medium"/>
              </a:rPr>
              <a:t>.</a:t>
            </a:r>
          </a:p>
          <a:p>
            <a:pPr algn="ctr">
              <a:lnSpc>
                <a:spcPts val="5166"/>
              </a:lnSpc>
            </a:pPr>
            <a:endParaRPr lang="en-US" sz="3690" dirty="0">
              <a:solidFill>
                <a:srgbClr val="000000"/>
              </a:solidFill>
              <a:latin typeface="Montserrat Medium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60000"/>
            </a:blip>
            <a:stretch>
              <a:fillRect t="-18328" b="-18328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-1239524" y="-3558974"/>
            <a:ext cx="20767048" cy="5390780"/>
          </a:xfrm>
          <a:custGeom>
            <a:avLst/>
            <a:gdLst/>
            <a:ahLst/>
            <a:cxnLst/>
            <a:rect l="l" t="t" r="r" b="b"/>
            <a:pathLst>
              <a:path w="20767048" h="5390780">
                <a:moveTo>
                  <a:pt x="0" y="0"/>
                </a:moveTo>
                <a:lnTo>
                  <a:pt x="20767048" y="0"/>
                </a:lnTo>
                <a:lnTo>
                  <a:pt x="20767048" y="5390779"/>
                </a:lnTo>
                <a:lnTo>
                  <a:pt x="0" y="539077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-10800000">
            <a:off x="-1629548" y="8455523"/>
            <a:ext cx="20767048" cy="5390780"/>
          </a:xfrm>
          <a:custGeom>
            <a:avLst/>
            <a:gdLst/>
            <a:ahLst/>
            <a:cxnLst/>
            <a:rect l="l" t="t" r="r" b="b"/>
            <a:pathLst>
              <a:path w="20767048" h="5390780">
                <a:moveTo>
                  <a:pt x="0" y="0"/>
                </a:moveTo>
                <a:lnTo>
                  <a:pt x="20767048" y="0"/>
                </a:lnTo>
                <a:lnTo>
                  <a:pt x="20767048" y="5390780"/>
                </a:lnTo>
                <a:lnTo>
                  <a:pt x="0" y="539078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5985254" y="7200900"/>
            <a:ext cx="4022217" cy="4114800"/>
          </a:xfrm>
          <a:custGeom>
            <a:avLst/>
            <a:gdLst/>
            <a:ahLst/>
            <a:cxnLst/>
            <a:rect l="l" t="t" r="r" b="b"/>
            <a:pathLst>
              <a:path w="4022217" h="4114800">
                <a:moveTo>
                  <a:pt x="0" y="0"/>
                </a:moveTo>
                <a:lnTo>
                  <a:pt x="4022217" y="0"/>
                </a:lnTo>
                <a:lnTo>
                  <a:pt x="402221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7402633" y="1346646"/>
            <a:ext cx="1741367" cy="2183532"/>
          </a:xfrm>
          <a:custGeom>
            <a:avLst/>
            <a:gdLst/>
            <a:ahLst/>
            <a:cxnLst/>
            <a:rect l="l" t="t" r="r" b="b"/>
            <a:pathLst>
              <a:path w="1741367" h="2183532">
                <a:moveTo>
                  <a:pt x="0" y="0"/>
                </a:moveTo>
                <a:lnTo>
                  <a:pt x="1741367" y="0"/>
                </a:lnTo>
                <a:lnTo>
                  <a:pt x="1741367" y="2183532"/>
                </a:lnTo>
                <a:lnTo>
                  <a:pt x="0" y="218353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9843318" y="2623686"/>
            <a:ext cx="6631089" cy="5039628"/>
          </a:xfrm>
          <a:custGeom>
            <a:avLst/>
            <a:gdLst/>
            <a:ahLst/>
            <a:cxnLst/>
            <a:rect l="l" t="t" r="r" b="b"/>
            <a:pathLst>
              <a:path w="6631089" h="5039628">
                <a:moveTo>
                  <a:pt x="0" y="0"/>
                </a:moveTo>
                <a:lnTo>
                  <a:pt x="6631090" y="0"/>
                </a:lnTo>
                <a:lnTo>
                  <a:pt x="6631090" y="5039628"/>
                </a:lnTo>
                <a:lnTo>
                  <a:pt x="0" y="503962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1028700" y="3068099"/>
            <a:ext cx="7956298" cy="51996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377"/>
              </a:lnSpc>
            </a:pPr>
            <a:r>
              <a:rPr lang="tr-TR" sz="2412" dirty="0">
                <a:solidFill>
                  <a:srgbClr val="000000"/>
                </a:solidFill>
                <a:latin typeface="Montserrat Medium"/>
              </a:rPr>
              <a:t>    </a:t>
            </a:r>
            <a:r>
              <a:rPr lang="en-US" sz="2412" dirty="0" err="1">
                <a:solidFill>
                  <a:srgbClr val="000000"/>
                </a:solidFill>
                <a:latin typeface="Montserrat Medium"/>
              </a:rPr>
              <a:t>Telefarmasi</a:t>
            </a:r>
            <a:r>
              <a:rPr lang="en-US" sz="2412" dirty="0">
                <a:solidFill>
                  <a:srgbClr val="000000"/>
                </a:solidFill>
                <a:latin typeface="Montserrat Medium"/>
              </a:rPr>
              <a:t>, </a:t>
            </a:r>
            <a:r>
              <a:rPr lang="en-US" sz="2412" dirty="0" err="1">
                <a:solidFill>
                  <a:srgbClr val="000000"/>
                </a:solidFill>
                <a:latin typeface="Montserrat Medium"/>
              </a:rPr>
              <a:t>telefon</a:t>
            </a:r>
            <a:r>
              <a:rPr lang="en-US" sz="2412" dirty="0">
                <a:solidFill>
                  <a:srgbClr val="000000"/>
                </a:solidFill>
                <a:latin typeface="Montserrat Medium"/>
              </a:rPr>
              <a:t> veya video </a:t>
            </a:r>
            <a:r>
              <a:rPr lang="en-US" sz="2412" dirty="0" err="1">
                <a:solidFill>
                  <a:srgbClr val="000000"/>
                </a:solidFill>
                <a:latin typeface="Montserrat Medium"/>
              </a:rPr>
              <a:t>konferans</a:t>
            </a:r>
            <a:r>
              <a:rPr lang="en-US" sz="2412" dirty="0">
                <a:solidFill>
                  <a:srgbClr val="000000"/>
                </a:solidFill>
                <a:latin typeface="Montserrat Medium"/>
              </a:rPr>
              <a:t> gibi </a:t>
            </a:r>
            <a:r>
              <a:rPr lang="en-US" sz="2412" dirty="0" err="1">
                <a:solidFill>
                  <a:srgbClr val="000000"/>
                </a:solidFill>
                <a:latin typeface="Montserrat Medium"/>
              </a:rPr>
              <a:t>teknik</a:t>
            </a:r>
            <a:r>
              <a:rPr lang="en-US" sz="2412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412" dirty="0" err="1">
                <a:solidFill>
                  <a:srgbClr val="000000"/>
                </a:solidFill>
                <a:latin typeface="Montserrat Medium"/>
              </a:rPr>
              <a:t>çözümlerle</a:t>
            </a:r>
            <a:r>
              <a:rPr lang="en-US" sz="2412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412" dirty="0" err="1">
                <a:solidFill>
                  <a:srgbClr val="000000"/>
                </a:solidFill>
                <a:latin typeface="Montserrat Medium"/>
              </a:rPr>
              <a:t>coğrafi</a:t>
            </a:r>
            <a:r>
              <a:rPr lang="en-US" sz="2412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412" dirty="0" err="1">
                <a:solidFill>
                  <a:srgbClr val="000000"/>
                </a:solidFill>
                <a:latin typeface="Montserrat Medium"/>
              </a:rPr>
              <a:t>mesafeleri</a:t>
            </a:r>
            <a:r>
              <a:rPr lang="en-US" sz="2412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412" dirty="0" err="1">
                <a:solidFill>
                  <a:srgbClr val="000000"/>
                </a:solidFill>
                <a:latin typeface="Montserrat Medium"/>
              </a:rPr>
              <a:t>yönetmek</a:t>
            </a:r>
            <a:r>
              <a:rPr lang="en-US" sz="2412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412" dirty="0" err="1">
                <a:solidFill>
                  <a:srgbClr val="000000"/>
                </a:solidFill>
                <a:latin typeface="Montserrat Medium"/>
              </a:rPr>
              <a:t>için</a:t>
            </a:r>
            <a:r>
              <a:rPr lang="en-US" sz="2412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412" dirty="0" err="1">
                <a:solidFill>
                  <a:srgbClr val="000000"/>
                </a:solidFill>
                <a:latin typeface="Montserrat Medium"/>
              </a:rPr>
              <a:t>kullanılan</a:t>
            </a:r>
            <a:r>
              <a:rPr lang="en-US" sz="2412" dirty="0">
                <a:solidFill>
                  <a:srgbClr val="000000"/>
                </a:solidFill>
                <a:latin typeface="Montserrat Medium"/>
              </a:rPr>
              <a:t> bir </a:t>
            </a:r>
            <a:r>
              <a:rPr lang="en-US" sz="2412" dirty="0" err="1">
                <a:solidFill>
                  <a:srgbClr val="000000"/>
                </a:solidFill>
                <a:latin typeface="Montserrat Medium"/>
              </a:rPr>
              <a:t>araçtır</a:t>
            </a:r>
            <a:r>
              <a:rPr lang="en-US" sz="2412" dirty="0">
                <a:solidFill>
                  <a:srgbClr val="000000"/>
                </a:solidFill>
                <a:latin typeface="Montserrat Medium"/>
              </a:rPr>
              <a:t> ve </a:t>
            </a:r>
            <a:r>
              <a:rPr lang="en-US" sz="2412" dirty="0" err="1">
                <a:solidFill>
                  <a:srgbClr val="000000"/>
                </a:solidFill>
                <a:latin typeface="Montserrat Medium"/>
              </a:rPr>
              <a:t>eczacının</a:t>
            </a:r>
            <a:r>
              <a:rPr lang="en-US" sz="2412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412" dirty="0" err="1">
                <a:solidFill>
                  <a:srgbClr val="000000"/>
                </a:solidFill>
                <a:latin typeface="Montserrat Medium"/>
              </a:rPr>
              <a:t>fiziksel</a:t>
            </a:r>
            <a:r>
              <a:rPr lang="en-US" sz="2412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412" dirty="0" err="1">
                <a:solidFill>
                  <a:srgbClr val="000000"/>
                </a:solidFill>
                <a:latin typeface="Montserrat Medium"/>
              </a:rPr>
              <a:t>varlığı</a:t>
            </a:r>
            <a:r>
              <a:rPr lang="en-US" sz="2412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412" dirty="0" err="1">
                <a:solidFill>
                  <a:srgbClr val="000000"/>
                </a:solidFill>
                <a:latin typeface="Montserrat Medium"/>
              </a:rPr>
              <a:t>olmadan</a:t>
            </a:r>
            <a:r>
              <a:rPr lang="en-US" sz="2412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412" dirty="0" err="1">
                <a:solidFill>
                  <a:srgbClr val="000000"/>
                </a:solidFill>
                <a:latin typeface="Montserrat Medium"/>
              </a:rPr>
              <a:t>kırsal</a:t>
            </a:r>
            <a:r>
              <a:rPr lang="en-US" sz="2412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412" dirty="0" err="1">
                <a:solidFill>
                  <a:srgbClr val="000000"/>
                </a:solidFill>
                <a:latin typeface="Montserrat Medium"/>
              </a:rPr>
              <a:t>alanlarda</a:t>
            </a:r>
            <a:r>
              <a:rPr lang="en-US" sz="2412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412" dirty="0" err="1">
                <a:solidFill>
                  <a:srgbClr val="000000"/>
                </a:solidFill>
                <a:latin typeface="Montserrat Medium"/>
              </a:rPr>
              <a:t>eczacılık</a:t>
            </a:r>
            <a:r>
              <a:rPr lang="en-US" sz="2412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412" dirty="0" err="1">
                <a:solidFill>
                  <a:srgbClr val="000000"/>
                </a:solidFill>
                <a:latin typeface="Montserrat Medium"/>
              </a:rPr>
              <a:t>hizmeti</a:t>
            </a:r>
            <a:r>
              <a:rPr lang="en-US" sz="2412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412" dirty="0" err="1">
                <a:solidFill>
                  <a:srgbClr val="000000"/>
                </a:solidFill>
                <a:latin typeface="Montserrat Medium"/>
              </a:rPr>
              <a:t>sunmada</a:t>
            </a:r>
            <a:r>
              <a:rPr lang="en-US" sz="2412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412" dirty="0" err="1">
                <a:solidFill>
                  <a:srgbClr val="000000"/>
                </a:solidFill>
                <a:latin typeface="Montserrat Medium"/>
              </a:rPr>
              <a:t>etkili</a:t>
            </a:r>
            <a:r>
              <a:rPr lang="en-US" sz="2412" dirty="0">
                <a:solidFill>
                  <a:srgbClr val="000000"/>
                </a:solidFill>
                <a:latin typeface="Montserrat Medium"/>
              </a:rPr>
              <a:t> bir </a:t>
            </a:r>
            <a:r>
              <a:rPr lang="en-US" sz="2412" dirty="0" err="1">
                <a:solidFill>
                  <a:srgbClr val="000000"/>
                </a:solidFill>
                <a:latin typeface="Montserrat Medium"/>
              </a:rPr>
              <a:t>yöntemdir</a:t>
            </a:r>
            <a:r>
              <a:rPr lang="en-US" sz="2412" dirty="0">
                <a:solidFill>
                  <a:srgbClr val="000000"/>
                </a:solidFill>
                <a:latin typeface="Montserrat Medium"/>
              </a:rPr>
              <a:t>. </a:t>
            </a:r>
            <a:r>
              <a:rPr lang="en-US" sz="2412" dirty="0" err="1">
                <a:solidFill>
                  <a:srgbClr val="000000"/>
                </a:solidFill>
                <a:latin typeface="Montserrat Medium"/>
              </a:rPr>
              <a:t>Ayrıca</a:t>
            </a:r>
            <a:r>
              <a:rPr lang="en-US" sz="2412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412" dirty="0" err="1">
                <a:solidFill>
                  <a:srgbClr val="000000"/>
                </a:solidFill>
                <a:latin typeface="Montserrat Medium"/>
              </a:rPr>
              <a:t>eczane</a:t>
            </a:r>
            <a:r>
              <a:rPr lang="en-US" sz="2412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412" dirty="0" err="1">
                <a:solidFill>
                  <a:srgbClr val="000000"/>
                </a:solidFill>
                <a:latin typeface="Montserrat Medium"/>
              </a:rPr>
              <a:t>birimlerinde</a:t>
            </a:r>
            <a:r>
              <a:rPr lang="en-US" sz="2412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412" dirty="0" err="1">
                <a:solidFill>
                  <a:srgbClr val="000000"/>
                </a:solidFill>
                <a:latin typeface="Montserrat Medium"/>
              </a:rPr>
              <a:t>eczacının</a:t>
            </a:r>
            <a:r>
              <a:rPr lang="en-US" sz="2412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412" dirty="0" err="1">
                <a:solidFill>
                  <a:srgbClr val="000000"/>
                </a:solidFill>
                <a:latin typeface="Montserrat Medium"/>
              </a:rPr>
              <a:t>bulunmaması</a:t>
            </a:r>
            <a:r>
              <a:rPr lang="en-US" sz="2412" dirty="0">
                <a:solidFill>
                  <a:srgbClr val="000000"/>
                </a:solidFill>
                <a:latin typeface="Montserrat Medium"/>
              </a:rPr>
              <a:t> yeni </a:t>
            </a:r>
            <a:r>
              <a:rPr lang="en-US" sz="2412" dirty="0" err="1">
                <a:solidFill>
                  <a:srgbClr val="000000"/>
                </a:solidFill>
                <a:latin typeface="Montserrat Medium"/>
              </a:rPr>
              <a:t>tanı</a:t>
            </a:r>
            <a:r>
              <a:rPr lang="en-US" sz="2412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412" dirty="0" err="1">
                <a:solidFill>
                  <a:srgbClr val="000000"/>
                </a:solidFill>
                <a:latin typeface="Montserrat Medium"/>
              </a:rPr>
              <a:t>konmuş</a:t>
            </a:r>
            <a:r>
              <a:rPr lang="en-US" sz="2412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412" dirty="0" err="1">
                <a:solidFill>
                  <a:srgbClr val="000000"/>
                </a:solidFill>
                <a:latin typeface="Montserrat Medium"/>
              </a:rPr>
              <a:t>kronik</a:t>
            </a:r>
            <a:r>
              <a:rPr lang="en-US" sz="2412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412" dirty="0" err="1">
                <a:solidFill>
                  <a:srgbClr val="000000"/>
                </a:solidFill>
                <a:latin typeface="Montserrat Medium"/>
              </a:rPr>
              <a:t>hastalığı</a:t>
            </a:r>
            <a:r>
              <a:rPr lang="en-US" sz="2412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412" dirty="0" err="1">
                <a:solidFill>
                  <a:srgbClr val="000000"/>
                </a:solidFill>
                <a:latin typeface="Montserrat Medium"/>
              </a:rPr>
              <a:t>olan</a:t>
            </a:r>
            <a:r>
              <a:rPr lang="en-US" sz="2412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412" dirty="0" err="1">
                <a:solidFill>
                  <a:srgbClr val="000000"/>
                </a:solidFill>
                <a:latin typeface="Montserrat Medium"/>
              </a:rPr>
              <a:t>hastaların</a:t>
            </a:r>
            <a:r>
              <a:rPr lang="en-US" sz="2412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412" dirty="0" err="1">
                <a:solidFill>
                  <a:srgbClr val="000000"/>
                </a:solidFill>
                <a:latin typeface="Montserrat Medium"/>
              </a:rPr>
              <a:t>tedaviye</a:t>
            </a:r>
            <a:r>
              <a:rPr lang="en-US" sz="2412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412" dirty="0" err="1">
                <a:solidFill>
                  <a:srgbClr val="000000"/>
                </a:solidFill>
                <a:latin typeface="Montserrat Medium"/>
              </a:rPr>
              <a:t>uyumunu</a:t>
            </a:r>
            <a:r>
              <a:rPr lang="en-US" sz="2412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412" dirty="0" err="1">
                <a:solidFill>
                  <a:srgbClr val="000000"/>
                </a:solidFill>
                <a:latin typeface="Montserrat Medium"/>
              </a:rPr>
              <a:t>arttırmanın</a:t>
            </a:r>
            <a:r>
              <a:rPr lang="en-US" sz="2412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412" dirty="0" err="1">
                <a:solidFill>
                  <a:srgbClr val="000000"/>
                </a:solidFill>
                <a:latin typeface="Montserrat Medium"/>
              </a:rPr>
              <a:t>önünde</a:t>
            </a:r>
            <a:r>
              <a:rPr lang="en-US" sz="2412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412" dirty="0" err="1">
                <a:solidFill>
                  <a:srgbClr val="000000"/>
                </a:solidFill>
                <a:latin typeface="Montserrat Medium"/>
              </a:rPr>
              <a:t>bir</a:t>
            </a:r>
            <a:r>
              <a:rPr lang="en-US" sz="2412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412" dirty="0" err="1">
                <a:solidFill>
                  <a:srgbClr val="000000"/>
                </a:solidFill>
                <a:latin typeface="Montserrat Medium"/>
              </a:rPr>
              <a:t>engeldir</a:t>
            </a:r>
            <a:r>
              <a:rPr lang="en-US" sz="2412" dirty="0">
                <a:solidFill>
                  <a:srgbClr val="000000"/>
                </a:solidFill>
                <a:latin typeface="Montserrat Medium"/>
              </a:rPr>
              <a:t>. </a:t>
            </a:r>
            <a:r>
              <a:rPr lang="tr-TR" sz="2412" dirty="0">
                <a:solidFill>
                  <a:srgbClr val="000000"/>
                </a:solidFill>
                <a:latin typeface="Montserrat Medium"/>
              </a:rPr>
              <a:t>     </a:t>
            </a:r>
            <a:r>
              <a:rPr lang="en-US" sz="2412" dirty="0" err="1">
                <a:solidFill>
                  <a:srgbClr val="000000"/>
                </a:solidFill>
                <a:latin typeface="Montserrat Medium"/>
              </a:rPr>
              <a:t>Görüntülü</a:t>
            </a:r>
            <a:r>
              <a:rPr lang="en-US" sz="2412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412" dirty="0" err="1">
                <a:solidFill>
                  <a:srgbClr val="000000"/>
                </a:solidFill>
                <a:latin typeface="Montserrat Medium"/>
              </a:rPr>
              <a:t>iletişim</a:t>
            </a:r>
            <a:r>
              <a:rPr lang="en-US" sz="2412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412" dirty="0" err="1">
                <a:solidFill>
                  <a:srgbClr val="000000"/>
                </a:solidFill>
                <a:latin typeface="Montserrat Medium"/>
              </a:rPr>
              <a:t>bu</a:t>
            </a:r>
            <a:r>
              <a:rPr lang="en-US" sz="2412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412" dirty="0" err="1">
                <a:solidFill>
                  <a:srgbClr val="000000"/>
                </a:solidFill>
                <a:latin typeface="Montserrat Medium"/>
              </a:rPr>
              <a:t>engelleri</a:t>
            </a:r>
            <a:r>
              <a:rPr lang="en-US" sz="2412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412" dirty="0" err="1">
                <a:solidFill>
                  <a:srgbClr val="000000"/>
                </a:solidFill>
                <a:latin typeface="Montserrat Medium"/>
              </a:rPr>
              <a:t>aşmada</a:t>
            </a:r>
            <a:r>
              <a:rPr lang="en-US" sz="2412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tr-TR" sz="2412" dirty="0">
                <a:solidFill>
                  <a:srgbClr val="000000"/>
                </a:solidFill>
                <a:latin typeface="Montserrat Medium"/>
              </a:rPr>
              <a:t>yardımcı </a:t>
            </a:r>
            <a:r>
              <a:rPr lang="en-US" sz="2412" dirty="0" err="1">
                <a:solidFill>
                  <a:srgbClr val="000000"/>
                </a:solidFill>
                <a:latin typeface="Montserrat Medium"/>
              </a:rPr>
              <a:t>olabilir</a:t>
            </a:r>
            <a:r>
              <a:rPr lang="en-US" sz="2412" dirty="0">
                <a:solidFill>
                  <a:srgbClr val="000000"/>
                </a:solidFill>
                <a:latin typeface="Montserrat Medium"/>
              </a:rPr>
              <a:t>.</a:t>
            </a:r>
          </a:p>
          <a:p>
            <a:pPr>
              <a:lnSpc>
                <a:spcPts val="3377"/>
              </a:lnSpc>
            </a:pPr>
            <a:endParaRPr lang="en-US" sz="2412" dirty="0">
              <a:solidFill>
                <a:srgbClr val="000000"/>
              </a:solidFill>
              <a:latin typeface="Montserrat Medium"/>
            </a:endParaRPr>
          </a:p>
          <a:p>
            <a:pPr>
              <a:lnSpc>
                <a:spcPts val="3377"/>
              </a:lnSpc>
              <a:spcBef>
                <a:spcPct val="0"/>
              </a:spcBef>
            </a:pPr>
            <a:endParaRPr lang="en-US" sz="2412" dirty="0">
              <a:solidFill>
                <a:srgbClr val="000000"/>
              </a:solidFill>
              <a:latin typeface="Montserrat Medium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60000"/>
            </a:blip>
            <a:stretch>
              <a:fillRect t="-18328" b="-18328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-1239524" y="-3558974"/>
            <a:ext cx="20767048" cy="5390780"/>
          </a:xfrm>
          <a:custGeom>
            <a:avLst/>
            <a:gdLst/>
            <a:ahLst/>
            <a:cxnLst/>
            <a:rect l="l" t="t" r="r" b="b"/>
            <a:pathLst>
              <a:path w="20767048" h="5390780">
                <a:moveTo>
                  <a:pt x="0" y="0"/>
                </a:moveTo>
                <a:lnTo>
                  <a:pt x="20767048" y="0"/>
                </a:lnTo>
                <a:lnTo>
                  <a:pt x="20767048" y="5390779"/>
                </a:lnTo>
                <a:lnTo>
                  <a:pt x="0" y="539077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-10800000">
            <a:off x="-1629548" y="8455523"/>
            <a:ext cx="20767048" cy="5390780"/>
          </a:xfrm>
          <a:custGeom>
            <a:avLst/>
            <a:gdLst/>
            <a:ahLst/>
            <a:cxnLst/>
            <a:rect l="l" t="t" r="r" b="b"/>
            <a:pathLst>
              <a:path w="20767048" h="5390780">
                <a:moveTo>
                  <a:pt x="0" y="0"/>
                </a:moveTo>
                <a:lnTo>
                  <a:pt x="20767048" y="0"/>
                </a:lnTo>
                <a:lnTo>
                  <a:pt x="20767048" y="5390780"/>
                </a:lnTo>
                <a:lnTo>
                  <a:pt x="0" y="539078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grpSp>
        <p:nvGrpSpPr>
          <p:cNvPr id="5" name="Group 5"/>
          <p:cNvGrpSpPr>
            <a:grpSpLocks noChangeAspect="1"/>
          </p:cNvGrpSpPr>
          <p:nvPr/>
        </p:nvGrpSpPr>
        <p:grpSpPr>
          <a:xfrm>
            <a:off x="426916" y="2415800"/>
            <a:ext cx="7568493" cy="4939703"/>
            <a:chOff x="0" y="0"/>
            <a:chExt cx="19050000" cy="12433300"/>
          </a:xfrm>
        </p:grpSpPr>
        <p:sp>
          <p:nvSpPr>
            <p:cNvPr id="6" name="Freeform 6"/>
            <p:cNvSpPr/>
            <p:nvPr/>
          </p:nvSpPr>
          <p:spPr>
            <a:xfrm>
              <a:off x="1452880" y="587121"/>
              <a:ext cx="16166846" cy="10116185"/>
            </a:xfrm>
            <a:custGeom>
              <a:avLst/>
              <a:gdLst/>
              <a:ahLst/>
              <a:cxnLst/>
              <a:rect l="l" t="t" r="r" b="b"/>
              <a:pathLst>
                <a:path w="16166846" h="10116185">
                  <a:moveTo>
                    <a:pt x="16166846" y="0"/>
                  </a:moveTo>
                  <a:lnTo>
                    <a:pt x="16166846" y="10116185"/>
                  </a:lnTo>
                  <a:lnTo>
                    <a:pt x="0" y="10116185"/>
                  </a:lnTo>
                  <a:lnTo>
                    <a:pt x="0" y="0"/>
                  </a:lnTo>
                  <a:lnTo>
                    <a:pt x="16166846" y="0"/>
                  </a:lnTo>
                  <a:close/>
                </a:path>
              </a:pathLst>
            </a:custGeom>
            <a:blipFill>
              <a:blip r:embed="rId4"/>
              <a:stretch>
                <a:fillRect t="-3237" b="-3237"/>
              </a:stretch>
            </a:blipFill>
          </p:spPr>
        </p:sp>
        <p:sp>
          <p:nvSpPr>
            <p:cNvPr id="7" name="Freeform 7"/>
            <p:cNvSpPr/>
            <p:nvPr/>
          </p:nvSpPr>
          <p:spPr>
            <a:xfrm>
              <a:off x="0" y="0"/>
              <a:ext cx="19050000" cy="12433300"/>
            </a:xfrm>
            <a:custGeom>
              <a:avLst/>
              <a:gdLst/>
              <a:ahLst/>
              <a:cxnLst/>
              <a:rect l="l" t="t" r="r" b="b"/>
              <a:pathLst>
                <a:path w="19050000" h="12433300">
                  <a:moveTo>
                    <a:pt x="19050000" y="0"/>
                  </a:moveTo>
                  <a:lnTo>
                    <a:pt x="19050000" y="12433300"/>
                  </a:lnTo>
                  <a:lnTo>
                    <a:pt x="0" y="12433300"/>
                  </a:lnTo>
                  <a:lnTo>
                    <a:pt x="0" y="0"/>
                  </a:lnTo>
                  <a:lnTo>
                    <a:pt x="19050000" y="0"/>
                  </a:lnTo>
                  <a:close/>
                </a:path>
              </a:pathLst>
            </a:custGeom>
            <a:blipFill>
              <a:blip r:embed="rId5"/>
              <a:stretch>
                <a:fillRect l="-301" r="-301"/>
              </a:stretch>
            </a:blipFill>
          </p:spPr>
        </p:sp>
      </p:grpSp>
      <p:sp>
        <p:nvSpPr>
          <p:cNvPr id="9" name="TextBox 9"/>
          <p:cNvSpPr txBox="1"/>
          <p:nvPr/>
        </p:nvSpPr>
        <p:spPr>
          <a:xfrm>
            <a:off x="8572633" y="2786678"/>
            <a:ext cx="7915890" cy="464152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800"/>
              </a:lnSpc>
            </a:pPr>
            <a:r>
              <a:rPr lang="tr-TR" sz="2400" dirty="0">
                <a:solidFill>
                  <a:srgbClr val="000000"/>
                </a:solidFill>
                <a:latin typeface="Montserrat Medium"/>
              </a:rPr>
              <a:t>   </a:t>
            </a:r>
            <a:r>
              <a:rPr lang="en-US" sz="2400" dirty="0" err="1">
                <a:solidFill>
                  <a:srgbClr val="000000"/>
                </a:solidFill>
                <a:latin typeface="Montserrat Medium"/>
              </a:rPr>
              <a:t>Yapılan</a:t>
            </a:r>
            <a:r>
              <a:rPr lang="en-US" sz="24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Montserrat Medium"/>
              </a:rPr>
              <a:t>bir</a:t>
            </a:r>
            <a:r>
              <a:rPr lang="en-US" sz="24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Montserrat Medium"/>
              </a:rPr>
              <a:t>çalışma</a:t>
            </a:r>
            <a:r>
              <a:rPr lang="en-US" sz="24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Montserrat Medium"/>
              </a:rPr>
              <a:t>Danimarka’da</a:t>
            </a:r>
            <a:r>
              <a:rPr lang="en-US" sz="24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Montserrat Medium"/>
              </a:rPr>
              <a:t>bir</a:t>
            </a:r>
            <a:r>
              <a:rPr lang="en-US" sz="2400" dirty="0">
                <a:solidFill>
                  <a:srgbClr val="000000"/>
                </a:solidFill>
                <a:latin typeface="Montserrat Medium"/>
              </a:rPr>
              <a:t> ana </a:t>
            </a:r>
            <a:r>
              <a:rPr lang="en-US" sz="2400" dirty="0" err="1">
                <a:solidFill>
                  <a:srgbClr val="000000"/>
                </a:solidFill>
                <a:latin typeface="Montserrat Medium"/>
              </a:rPr>
              <a:t>eczane</a:t>
            </a:r>
            <a:r>
              <a:rPr lang="en-US" sz="24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Montserrat Medium"/>
              </a:rPr>
              <a:t>ve</a:t>
            </a:r>
            <a:r>
              <a:rPr lang="en-US" sz="24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Montserrat Medium"/>
              </a:rPr>
              <a:t>iki</a:t>
            </a:r>
            <a:r>
              <a:rPr lang="en-US" sz="24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Montserrat Medium"/>
              </a:rPr>
              <a:t>eczane</a:t>
            </a:r>
            <a:r>
              <a:rPr lang="en-US" sz="24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Montserrat Medium"/>
              </a:rPr>
              <a:t>biriminden</a:t>
            </a:r>
            <a:r>
              <a:rPr lang="en-US" sz="24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Montserrat Medium"/>
              </a:rPr>
              <a:t>oluşan</a:t>
            </a:r>
            <a:r>
              <a:rPr lang="en-US" sz="24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Montserrat Medium"/>
              </a:rPr>
              <a:t>serbest</a:t>
            </a:r>
            <a:r>
              <a:rPr lang="en-US" sz="24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Montserrat Medium"/>
              </a:rPr>
              <a:t>eczanede</a:t>
            </a:r>
            <a:r>
              <a:rPr lang="en-US" sz="24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Montserrat Medium"/>
              </a:rPr>
              <a:t>uygulanmıştır</a:t>
            </a:r>
            <a:r>
              <a:rPr lang="en-US" sz="2400" dirty="0">
                <a:solidFill>
                  <a:srgbClr val="000000"/>
                </a:solidFill>
                <a:latin typeface="Montserrat Medium"/>
              </a:rPr>
              <a:t>. </a:t>
            </a:r>
            <a:r>
              <a:rPr lang="en-US" sz="2400" dirty="0" err="1">
                <a:solidFill>
                  <a:srgbClr val="000000"/>
                </a:solidFill>
                <a:latin typeface="Montserrat Medium"/>
              </a:rPr>
              <a:t>Tüm</a:t>
            </a:r>
            <a:r>
              <a:rPr lang="en-US" sz="24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Montserrat Medium"/>
              </a:rPr>
              <a:t>eczane</a:t>
            </a:r>
            <a:r>
              <a:rPr lang="en-US" sz="24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Montserrat Medium"/>
              </a:rPr>
              <a:t>personeli</a:t>
            </a:r>
            <a:r>
              <a:rPr lang="en-US" sz="24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Montserrat Medium"/>
              </a:rPr>
              <a:t>görüntülü</a:t>
            </a:r>
            <a:r>
              <a:rPr lang="en-US" sz="24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Montserrat Medium"/>
              </a:rPr>
              <a:t>iletişim</a:t>
            </a:r>
            <a:r>
              <a:rPr lang="en-US" sz="24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Montserrat Medium"/>
              </a:rPr>
              <a:t>platformunu</a:t>
            </a:r>
            <a:r>
              <a:rPr lang="en-US" sz="24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Montserrat Medium"/>
              </a:rPr>
              <a:t>kullanmak</a:t>
            </a:r>
            <a:r>
              <a:rPr lang="en-US" sz="24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Montserrat Medium"/>
              </a:rPr>
              <a:t>üzere</a:t>
            </a:r>
            <a:r>
              <a:rPr lang="en-US" sz="24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Montserrat Medium"/>
              </a:rPr>
              <a:t>eğitilmiştir</a:t>
            </a:r>
            <a:r>
              <a:rPr lang="en-US" sz="2400" dirty="0">
                <a:solidFill>
                  <a:srgbClr val="000000"/>
                </a:solidFill>
                <a:latin typeface="Montserrat Medium"/>
              </a:rPr>
              <a:t>.</a:t>
            </a:r>
            <a:endParaRPr lang="tr-TR" sz="2400" dirty="0">
              <a:solidFill>
                <a:srgbClr val="000000"/>
              </a:solidFill>
              <a:latin typeface="Montserrat Medium"/>
            </a:endParaRPr>
          </a:p>
          <a:p>
            <a:pPr>
              <a:lnSpc>
                <a:spcPts val="2800"/>
              </a:lnSpc>
            </a:pPr>
            <a:r>
              <a:rPr lang="en-US" sz="24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tr-TR" sz="2400" dirty="0">
                <a:solidFill>
                  <a:srgbClr val="000000"/>
                </a:solidFill>
                <a:latin typeface="Montserrat Medium"/>
              </a:rPr>
              <a:t>  </a:t>
            </a:r>
            <a:r>
              <a:rPr lang="en-US" sz="2400" dirty="0" err="1">
                <a:solidFill>
                  <a:srgbClr val="000000"/>
                </a:solidFill>
                <a:latin typeface="Montserrat Medium"/>
              </a:rPr>
              <a:t>Personel</a:t>
            </a:r>
            <a:r>
              <a:rPr lang="en-US" sz="24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Montserrat Medium"/>
              </a:rPr>
              <a:t>iki</a:t>
            </a:r>
            <a:r>
              <a:rPr lang="en-US" sz="24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Montserrat Medium"/>
              </a:rPr>
              <a:t>odak</a:t>
            </a:r>
            <a:r>
              <a:rPr lang="en-US" sz="24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Montserrat Medium"/>
              </a:rPr>
              <a:t>grubuna</a:t>
            </a:r>
            <a:r>
              <a:rPr lang="en-US" sz="24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Montserrat Medium"/>
              </a:rPr>
              <a:t>ayrılmıştır</a:t>
            </a:r>
            <a:r>
              <a:rPr lang="en-US" sz="2400" dirty="0">
                <a:solidFill>
                  <a:srgbClr val="000000"/>
                </a:solidFill>
                <a:latin typeface="Montserrat Medium"/>
              </a:rPr>
              <a:t>: Bir </a:t>
            </a:r>
            <a:r>
              <a:rPr lang="en-US" sz="2400" dirty="0" err="1">
                <a:solidFill>
                  <a:srgbClr val="000000"/>
                </a:solidFill>
                <a:latin typeface="Montserrat Medium"/>
              </a:rPr>
              <a:t>grup</a:t>
            </a:r>
            <a:r>
              <a:rPr lang="en-US" sz="2400" dirty="0">
                <a:solidFill>
                  <a:srgbClr val="000000"/>
                </a:solidFill>
                <a:latin typeface="Montserrat Medium"/>
              </a:rPr>
              <a:t>, </a:t>
            </a:r>
            <a:r>
              <a:rPr lang="en-US" sz="2400" dirty="0" err="1">
                <a:solidFill>
                  <a:srgbClr val="000000"/>
                </a:solidFill>
                <a:latin typeface="Montserrat Medium"/>
              </a:rPr>
              <a:t>hastaları</a:t>
            </a:r>
            <a:r>
              <a:rPr lang="en-US" sz="2400" dirty="0">
                <a:solidFill>
                  <a:srgbClr val="000000"/>
                </a:solidFill>
                <a:latin typeface="Montserrat Medium"/>
              </a:rPr>
              <a:t> video </a:t>
            </a:r>
            <a:r>
              <a:rPr lang="en-US" sz="2400" dirty="0" err="1">
                <a:solidFill>
                  <a:srgbClr val="000000"/>
                </a:solidFill>
                <a:latin typeface="Montserrat Medium"/>
              </a:rPr>
              <a:t>tabanlı</a:t>
            </a:r>
            <a:r>
              <a:rPr lang="en-US" sz="24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Montserrat Medium"/>
              </a:rPr>
              <a:t>NMS’ye</a:t>
            </a:r>
            <a:r>
              <a:rPr lang="en-US" sz="24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Montserrat Medium"/>
              </a:rPr>
              <a:t>yönlendiren</a:t>
            </a:r>
            <a:r>
              <a:rPr lang="en-US" sz="24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Montserrat Medium"/>
              </a:rPr>
              <a:t>personelden</a:t>
            </a:r>
            <a:r>
              <a:rPr lang="en-US" sz="2400" dirty="0">
                <a:solidFill>
                  <a:srgbClr val="000000"/>
                </a:solidFill>
                <a:latin typeface="Montserrat Medium"/>
              </a:rPr>
              <a:t>; </a:t>
            </a:r>
            <a:r>
              <a:rPr lang="en-US" sz="2400" dirty="0" err="1">
                <a:solidFill>
                  <a:srgbClr val="000000"/>
                </a:solidFill>
                <a:latin typeface="Montserrat Medium"/>
              </a:rPr>
              <a:t>bir</a:t>
            </a:r>
            <a:r>
              <a:rPr lang="en-US" sz="24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Montserrat Medium"/>
              </a:rPr>
              <a:t>grup</a:t>
            </a:r>
            <a:r>
              <a:rPr lang="en-US" sz="24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Montserrat Medium"/>
              </a:rPr>
              <a:t>ise</a:t>
            </a:r>
            <a:r>
              <a:rPr lang="en-US" sz="2400" dirty="0">
                <a:solidFill>
                  <a:srgbClr val="000000"/>
                </a:solidFill>
                <a:latin typeface="Montserrat Medium"/>
              </a:rPr>
              <a:t> video </a:t>
            </a:r>
            <a:r>
              <a:rPr lang="en-US" sz="2400" dirty="0" err="1">
                <a:solidFill>
                  <a:srgbClr val="000000"/>
                </a:solidFill>
                <a:latin typeface="Montserrat Medium"/>
              </a:rPr>
              <a:t>tabanlı</a:t>
            </a:r>
            <a:r>
              <a:rPr lang="en-US" sz="24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Montserrat Medium"/>
              </a:rPr>
              <a:t>NMS’yi</a:t>
            </a:r>
            <a:r>
              <a:rPr lang="en-US" sz="24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Montserrat Medium"/>
              </a:rPr>
              <a:t>uygulayan</a:t>
            </a:r>
            <a:r>
              <a:rPr lang="en-US" sz="24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Montserrat Medium"/>
              </a:rPr>
              <a:t>eczacılardan</a:t>
            </a:r>
            <a:r>
              <a:rPr lang="en-US" sz="24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Montserrat Medium"/>
              </a:rPr>
              <a:t>oluşmuştur</a:t>
            </a:r>
            <a:r>
              <a:rPr lang="en-US" sz="2400" dirty="0">
                <a:solidFill>
                  <a:srgbClr val="000000"/>
                </a:solidFill>
                <a:latin typeface="Montserrat Medium"/>
              </a:rPr>
              <a:t>. </a:t>
            </a:r>
            <a:r>
              <a:rPr lang="en-US" sz="2400" dirty="0" err="1">
                <a:solidFill>
                  <a:srgbClr val="000000"/>
                </a:solidFill>
                <a:latin typeface="Montserrat Medium"/>
              </a:rPr>
              <a:t>Yapılan</a:t>
            </a:r>
            <a:r>
              <a:rPr lang="en-US" sz="24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Montserrat Medium"/>
              </a:rPr>
              <a:t>görüşmeler</a:t>
            </a:r>
            <a:r>
              <a:rPr lang="en-US" sz="24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Montserrat Medium"/>
              </a:rPr>
              <a:t>çalışmaya</a:t>
            </a:r>
            <a:r>
              <a:rPr lang="en-US" sz="24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Montserrat Medium"/>
              </a:rPr>
              <a:t>katılan</a:t>
            </a:r>
            <a:r>
              <a:rPr lang="en-US" sz="24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Montserrat Medium"/>
              </a:rPr>
              <a:t>hastaların</a:t>
            </a:r>
            <a:r>
              <a:rPr lang="en-US" sz="24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Montserrat Medium"/>
              </a:rPr>
              <a:t>yazılı</a:t>
            </a:r>
            <a:r>
              <a:rPr lang="en-US" sz="24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Montserrat Medium"/>
              </a:rPr>
              <a:t>ve</a:t>
            </a:r>
            <a:r>
              <a:rPr lang="en-US" sz="24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Montserrat Medium"/>
              </a:rPr>
              <a:t>bilgilendirilmiş</a:t>
            </a:r>
            <a:r>
              <a:rPr lang="en-US" sz="24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Montserrat Medium"/>
              </a:rPr>
              <a:t>onamı</a:t>
            </a:r>
            <a:r>
              <a:rPr lang="en-US" sz="24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Montserrat Medium"/>
              </a:rPr>
              <a:t>alınarak</a:t>
            </a:r>
            <a:r>
              <a:rPr lang="en-US" sz="24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Montserrat Medium"/>
              </a:rPr>
              <a:t>kayıt</a:t>
            </a:r>
            <a:r>
              <a:rPr lang="en-US" sz="24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Montserrat Medium"/>
              </a:rPr>
              <a:t>altına</a:t>
            </a:r>
            <a:r>
              <a:rPr lang="en-US" sz="24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Montserrat Medium"/>
              </a:rPr>
              <a:t>alınmış</a:t>
            </a:r>
            <a:r>
              <a:rPr lang="en-US" sz="24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Montserrat Medium"/>
              </a:rPr>
              <a:t>ve</a:t>
            </a:r>
            <a:r>
              <a:rPr lang="en-US" sz="24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Montserrat Medium"/>
              </a:rPr>
              <a:t>tüm</a:t>
            </a:r>
            <a:r>
              <a:rPr lang="en-US" sz="24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Montserrat Medium"/>
              </a:rPr>
              <a:t>ses</a:t>
            </a:r>
            <a:r>
              <a:rPr lang="en-US" sz="24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Montserrat Medium"/>
              </a:rPr>
              <a:t>kayıtları</a:t>
            </a:r>
            <a:r>
              <a:rPr lang="en-US" sz="24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Montserrat Medium"/>
              </a:rPr>
              <a:t>anonimleştirilerek</a:t>
            </a:r>
            <a:r>
              <a:rPr lang="en-US" sz="24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Montserrat Medium"/>
              </a:rPr>
              <a:t>kelimesi</a:t>
            </a:r>
            <a:r>
              <a:rPr lang="en-US" sz="24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Montserrat Medium"/>
              </a:rPr>
              <a:t>kelimesine</a:t>
            </a:r>
            <a:r>
              <a:rPr lang="en-US" sz="24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Montserrat Medium"/>
              </a:rPr>
              <a:t>yazıya</a:t>
            </a:r>
            <a:r>
              <a:rPr lang="en-US" sz="24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Montserrat Medium"/>
              </a:rPr>
              <a:t>dökülmüştür</a:t>
            </a:r>
            <a:r>
              <a:rPr lang="en-US" sz="2400" dirty="0">
                <a:solidFill>
                  <a:srgbClr val="000000"/>
                </a:solidFill>
                <a:latin typeface="Montserrat Medium"/>
              </a:rPr>
              <a:t>.</a:t>
            </a:r>
          </a:p>
          <a:p>
            <a:pPr>
              <a:lnSpc>
                <a:spcPts val="2800"/>
              </a:lnSpc>
              <a:spcBef>
                <a:spcPct val="0"/>
              </a:spcBef>
            </a:pPr>
            <a:endParaRPr lang="en-US" sz="2000" dirty="0">
              <a:solidFill>
                <a:srgbClr val="000000"/>
              </a:solidFill>
              <a:latin typeface="Montserrat Medium"/>
            </a:endParaRPr>
          </a:p>
        </p:txBody>
      </p:sp>
      <p:sp>
        <p:nvSpPr>
          <p:cNvPr id="10" name="Freeform 10"/>
          <p:cNvSpPr/>
          <p:nvPr/>
        </p:nvSpPr>
        <p:spPr>
          <a:xfrm rot="2546313">
            <a:off x="15277900" y="-374178"/>
            <a:ext cx="4188155" cy="2619500"/>
          </a:xfrm>
          <a:custGeom>
            <a:avLst/>
            <a:gdLst/>
            <a:ahLst/>
            <a:cxnLst/>
            <a:rect l="l" t="t" r="r" b="b"/>
            <a:pathLst>
              <a:path w="4188155" h="2619500">
                <a:moveTo>
                  <a:pt x="0" y="0"/>
                </a:moveTo>
                <a:lnTo>
                  <a:pt x="4188155" y="0"/>
                </a:lnTo>
                <a:lnTo>
                  <a:pt x="4188155" y="2619500"/>
                </a:lnTo>
                <a:lnTo>
                  <a:pt x="0" y="26195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 rot="2546313">
            <a:off x="-1065377" y="8172453"/>
            <a:ext cx="4188155" cy="2619500"/>
          </a:xfrm>
          <a:custGeom>
            <a:avLst/>
            <a:gdLst/>
            <a:ahLst/>
            <a:cxnLst/>
            <a:rect l="l" t="t" r="r" b="b"/>
            <a:pathLst>
              <a:path w="4188155" h="2619500">
                <a:moveTo>
                  <a:pt x="0" y="0"/>
                </a:moveTo>
                <a:lnTo>
                  <a:pt x="4188154" y="0"/>
                </a:lnTo>
                <a:lnTo>
                  <a:pt x="4188154" y="2619500"/>
                </a:lnTo>
                <a:lnTo>
                  <a:pt x="0" y="26195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276359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60000"/>
            </a:blip>
            <a:stretch>
              <a:fillRect t="-18328" b="-18328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-1239524" y="-3558974"/>
            <a:ext cx="20767048" cy="5390780"/>
          </a:xfrm>
          <a:custGeom>
            <a:avLst/>
            <a:gdLst/>
            <a:ahLst/>
            <a:cxnLst/>
            <a:rect l="l" t="t" r="r" b="b"/>
            <a:pathLst>
              <a:path w="20767048" h="5390780">
                <a:moveTo>
                  <a:pt x="0" y="0"/>
                </a:moveTo>
                <a:lnTo>
                  <a:pt x="20767048" y="0"/>
                </a:lnTo>
                <a:lnTo>
                  <a:pt x="20767048" y="5390779"/>
                </a:lnTo>
                <a:lnTo>
                  <a:pt x="0" y="539077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-10800000">
            <a:off x="-1629548" y="8455523"/>
            <a:ext cx="20767048" cy="5390780"/>
          </a:xfrm>
          <a:custGeom>
            <a:avLst/>
            <a:gdLst/>
            <a:ahLst/>
            <a:cxnLst/>
            <a:rect l="l" t="t" r="r" b="b"/>
            <a:pathLst>
              <a:path w="20767048" h="5390780">
                <a:moveTo>
                  <a:pt x="0" y="0"/>
                </a:moveTo>
                <a:lnTo>
                  <a:pt x="20767048" y="0"/>
                </a:lnTo>
                <a:lnTo>
                  <a:pt x="20767048" y="5390780"/>
                </a:lnTo>
                <a:lnTo>
                  <a:pt x="0" y="539078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1734800" y="2190967"/>
            <a:ext cx="5470179" cy="5410504"/>
          </a:xfrm>
          <a:custGeom>
            <a:avLst/>
            <a:gdLst/>
            <a:ahLst/>
            <a:cxnLst/>
            <a:rect l="l" t="t" r="r" b="b"/>
            <a:pathLst>
              <a:path w="5470179" h="5410504">
                <a:moveTo>
                  <a:pt x="0" y="0"/>
                </a:moveTo>
                <a:lnTo>
                  <a:pt x="5470179" y="0"/>
                </a:lnTo>
                <a:lnTo>
                  <a:pt x="5470179" y="5410504"/>
                </a:lnTo>
                <a:lnTo>
                  <a:pt x="0" y="541050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5985254" y="7200900"/>
            <a:ext cx="4022217" cy="4114800"/>
          </a:xfrm>
          <a:custGeom>
            <a:avLst/>
            <a:gdLst/>
            <a:ahLst/>
            <a:cxnLst/>
            <a:rect l="l" t="t" r="r" b="b"/>
            <a:pathLst>
              <a:path w="4022217" h="4114800">
                <a:moveTo>
                  <a:pt x="0" y="0"/>
                </a:moveTo>
                <a:lnTo>
                  <a:pt x="4022217" y="0"/>
                </a:lnTo>
                <a:lnTo>
                  <a:pt x="402221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7402633" y="1346646"/>
            <a:ext cx="1741367" cy="2183532"/>
          </a:xfrm>
          <a:custGeom>
            <a:avLst/>
            <a:gdLst/>
            <a:ahLst/>
            <a:cxnLst/>
            <a:rect l="l" t="t" r="r" b="b"/>
            <a:pathLst>
              <a:path w="1741367" h="2183532">
                <a:moveTo>
                  <a:pt x="0" y="0"/>
                </a:moveTo>
                <a:lnTo>
                  <a:pt x="1741367" y="0"/>
                </a:lnTo>
                <a:lnTo>
                  <a:pt x="1741367" y="2183532"/>
                </a:lnTo>
                <a:lnTo>
                  <a:pt x="0" y="2183532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1021924" y="3426382"/>
            <a:ext cx="10036282" cy="43699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260"/>
              </a:lnSpc>
              <a:spcBef>
                <a:spcPct val="0"/>
              </a:spcBef>
            </a:pPr>
            <a:r>
              <a:rPr lang="tr-TR" sz="3042" dirty="0">
                <a:solidFill>
                  <a:srgbClr val="000000"/>
                </a:solidFill>
                <a:latin typeface="Montserrat Medium"/>
              </a:rPr>
              <a:t>   </a:t>
            </a:r>
            <a:r>
              <a:rPr lang="en-US" sz="3042" dirty="0">
                <a:solidFill>
                  <a:srgbClr val="000000"/>
                </a:solidFill>
                <a:latin typeface="Montserrat Medium"/>
              </a:rPr>
              <a:t>Hasta </a:t>
            </a:r>
            <a:r>
              <a:rPr lang="en-US" sz="3042" dirty="0" err="1">
                <a:solidFill>
                  <a:srgbClr val="000000"/>
                </a:solidFill>
                <a:latin typeface="Montserrat Medium"/>
              </a:rPr>
              <a:t>görüşmeleri</a:t>
            </a:r>
            <a:r>
              <a:rPr lang="en-US" sz="3042" dirty="0">
                <a:solidFill>
                  <a:srgbClr val="000000"/>
                </a:solidFill>
                <a:latin typeface="Montserrat Medium"/>
              </a:rPr>
              <a:t> Mart ve Nisan 2018'de </a:t>
            </a:r>
            <a:r>
              <a:rPr lang="en-US" sz="3042" dirty="0" err="1">
                <a:solidFill>
                  <a:srgbClr val="000000"/>
                </a:solidFill>
                <a:latin typeface="Montserrat Medium"/>
              </a:rPr>
              <a:t>toplamda</a:t>
            </a:r>
            <a:r>
              <a:rPr lang="en-US" sz="3042" dirty="0">
                <a:solidFill>
                  <a:srgbClr val="000000"/>
                </a:solidFill>
                <a:latin typeface="Montserrat Medium"/>
              </a:rPr>
              <a:t> 10 </a:t>
            </a:r>
            <a:r>
              <a:rPr lang="en-US" sz="3042" dirty="0" err="1">
                <a:solidFill>
                  <a:srgbClr val="000000"/>
                </a:solidFill>
                <a:latin typeface="Montserrat Medium"/>
              </a:rPr>
              <a:t>kez</a:t>
            </a:r>
            <a:r>
              <a:rPr lang="en-US" sz="3042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3042" dirty="0" err="1">
                <a:solidFill>
                  <a:srgbClr val="000000"/>
                </a:solidFill>
                <a:latin typeface="Montserrat Medium"/>
              </a:rPr>
              <a:t>yarı</a:t>
            </a:r>
            <a:r>
              <a:rPr lang="en-US" sz="3042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3042" dirty="0" err="1">
                <a:solidFill>
                  <a:srgbClr val="000000"/>
                </a:solidFill>
                <a:latin typeface="Montserrat Medium"/>
              </a:rPr>
              <a:t>yapılandırılmış</a:t>
            </a:r>
            <a:r>
              <a:rPr lang="en-US" sz="3042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3042" dirty="0" err="1">
                <a:solidFill>
                  <a:srgbClr val="000000"/>
                </a:solidFill>
                <a:latin typeface="Montserrat Medium"/>
              </a:rPr>
              <a:t>görüşmeler</a:t>
            </a:r>
            <a:r>
              <a:rPr lang="en-US" sz="3042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3042" dirty="0" err="1">
                <a:solidFill>
                  <a:srgbClr val="000000"/>
                </a:solidFill>
                <a:latin typeface="Montserrat Medium"/>
              </a:rPr>
              <a:t>şeklinde</a:t>
            </a:r>
            <a:r>
              <a:rPr lang="en-US" sz="3042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3042" dirty="0" err="1">
                <a:solidFill>
                  <a:srgbClr val="000000"/>
                </a:solidFill>
                <a:latin typeface="Montserrat Medium"/>
              </a:rPr>
              <a:t>gerçekleştirilmiştir</a:t>
            </a:r>
            <a:r>
              <a:rPr lang="en-US" sz="3042" dirty="0">
                <a:solidFill>
                  <a:srgbClr val="000000"/>
                </a:solidFill>
                <a:latin typeface="Montserrat Medium"/>
              </a:rPr>
              <a:t>. </a:t>
            </a:r>
            <a:endParaRPr lang="tr-TR" sz="3042" dirty="0">
              <a:solidFill>
                <a:srgbClr val="000000"/>
              </a:solidFill>
              <a:latin typeface="Montserrat Medium"/>
            </a:endParaRPr>
          </a:p>
          <a:p>
            <a:pPr>
              <a:lnSpc>
                <a:spcPts val="4260"/>
              </a:lnSpc>
              <a:spcBef>
                <a:spcPct val="0"/>
              </a:spcBef>
            </a:pPr>
            <a:r>
              <a:rPr lang="tr-TR" sz="3042" dirty="0">
                <a:solidFill>
                  <a:srgbClr val="000000"/>
                </a:solidFill>
                <a:latin typeface="Montserrat Medium"/>
              </a:rPr>
              <a:t>   D</a:t>
            </a:r>
            <a:r>
              <a:rPr lang="en-US" sz="3042" dirty="0" err="1">
                <a:solidFill>
                  <a:srgbClr val="000000"/>
                </a:solidFill>
                <a:latin typeface="Montserrat Medium"/>
              </a:rPr>
              <a:t>ört</a:t>
            </a:r>
            <a:r>
              <a:rPr lang="en-US" sz="3042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3042" dirty="0" err="1">
                <a:solidFill>
                  <a:srgbClr val="000000"/>
                </a:solidFill>
                <a:latin typeface="Montserrat Medium"/>
              </a:rPr>
              <a:t>eczacı</a:t>
            </a:r>
            <a:r>
              <a:rPr lang="en-US" sz="3042" dirty="0">
                <a:solidFill>
                  <a:srgbClr val="000000"/>
                </a:solidFill>
                <a:latin typeface="Montserrat Medium"/>
              </a:rPr>
              <a:t> ve </a:t>
            </a:r>
            <a:r>
              <a:rPr lang="en-US" sz="3042" dirty="0" err="1">
                <a:solidFill>
                  <a:srgbClr val="000000"/>
                </a:solidFill>
                <a:latin typeface="Montserrat Medium"/>
              </a:rPr>
              <a:t>üç</a:t>
            </a:r>
            <a:r>
              <a:rPr lang="en-US" sz="3042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3042" dirty="0" err="1">
                <a:solidFill>
                  <a:srgbClr val="000000"/>
                </a:solidFill>
                <a:latin typeface="Montserrat Medium"/>
              </a:rPr>
              <a:t>eczane</a:t>
            </a:r>
            <a:r>
              <a:rPr lang="en-US" sz="3042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3042" dirty="0" err="1">
                <a:solidFill>
                  <a:srgbClr val="000000"/>
                </a:solidFill>
                <a:latin typeface="Montserrat Medium"/>
              </a:rPr>
              <a:t>teknisyeninden</a:t>
            </a:r>
            <a:r>
              <a:rPr lang="en-US" sz="3042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3042" dirty="0" err="1">
                <a:solidFill>
                  <a:srgbClr val="000000"/>
                </a:solidFill>
                <a:latin typeface="Montserrat Medium"/>
              </a:rPr>
              <a:t>oluşan</a:t>
            </a:r>
            <a:r>
              <a:rPr lang="tr-TR" sz="3042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tr-TR" sz="3042" dirty="0" err="1">
                <a:solidFill>
                  <a:srgbClr val="000000"/>
                </a:solidFill>
                <a:latin typeface="Montserrat Medium"/>
              </a:rPr>
              <a:t>NMS’ye</a:t>
            </a:r>
            <a:r>
              <a:rPr lang="en-US" sz="3042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3042" dirty="0" err="1">
                <a:solidFill>
                  <a:srgbClr val="000000"/>
                </a:solidFill>
                <a:latin typeface="Montserrat Medium"/>
              </a:rPr>
              <a:t>sevk</a:t>
            </a:r>
            <a:r>
              <a:rPr lang="en-US" sz="3042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3042" dirty="0" err="1">
                <a:solidFill>
                  <a:srgbClr val="000000"/>
                </a:solidFill>
                <a:latin typeface="Montserrat Medium"/>
              </a:rPr>
              <a:t>eden</a:t>
            </a:r>
            <a:r>
              <a:rPr lang="en-US" sz="3042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3042" dirty="0" err="1">
                <a:solidFill>
                  <a:srgbClr val="000000"/>
                </a:solidFill>
                <a:latin typeface="Montserrat Medium"/>
              </a:rPr>
              <a:t>personel</a:t>
            </a:r>
            <a:r>
              <a:rPr lang="en-US" sz="3042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3042" dirty="0" err="1">
                <a:solidFill>
                  <a:srgbClr val="000000"/>
                </a:solidFill>
                <a:latin typeface="Montserrat Medium"/>
              </a:rPr>
              <a:t>ile</a:t>
            </a:r>
            <a:r>
              <a:rPr lang="en-US" sz="3042" dirty="0">
                <a:solidFill>
                  <a:srgbClr val="000000"/>
                </a:solidFill>
                <a:latin typeface="Montserrat Medium"/>
              </a:rPr>
              <a:t> bir </a:t>
            </a:r>
            <a:r>
              <a:rPr lang="en-US" sz="3042" dirty="0" err="1">
                <a:solidFill>
                  <a:srgbClr val="000000"/>
                </a:solidFill>
                <a:latin typeface="Montserrat Medium"/>
              </a:rPr>
              <a:t>odak</a:t>
            </a:r>
            <a:r>
              <a:rPr lang="en-US" sz="3042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3042" dirty="0" err="1">
                <a:solidFill>
                  <a:srgbClr val="000000"/>
                </a:solidFill>
                <a:latin typeface="Montserrat Medium"/>
              </a:rPr>
              <a:t>grup</a:t>
            </a:r>
            <a:r>
              <a:rPr lang="tr-TR" sz="3042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3042" dirty="0">
                <a:solidFill>
                  <a:srgbClr val="000000"/>
                </a:solidFill>
                <a:latin typeface="Montserrat Medium"/>
              </a:rPr>
              <a:t>(</a:t>
            </a:r>
            <a:r>
              <a:rPr lang="en-US" sz="3042" dirty="0" err="1">
                <a:solidFill>
                  <a:srgbClr val="000000"/>
                </a:solidFill>
                <a:latin typeface="Montserrat Medium"/>
              </a:rPr>
              <a:t>odak</a:t>
            </a:r>
            <a:r>
              <a:rPr lang="en-US" sz="3042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3042" dirty="0" err="1">
                <a:solidFill>
                  <a:srgbClr val="000000"/>
                </a:solidFill>
                <a:latin typeface="Montserrat Medium"/>
              </a:rPr>
              <a:t>grup</a:t>
            </a:r>
            <a:r>
              <a:rPr lang="tr-TR" sz="3042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3042" dirty="0">
                <a:solidFill>
                  <a:srgbClr val="000000"/>
                </a:solidFill>
                <a:latin typeface="Montserrat Medium"/>
              </a:rPr>
              <a:t>1) ve video </a:t>
            </a:r>
            <a:r>
              <a:rPr lang="en-US" sz="3042" dirty="0" err="1">
                <a:solidFill>
                  <a:srgbClr val="000000"/>
                </a:solidFill>
                <a:latin typeface="Montserrat Medium"/>
              </a:rPr>
              <a:t>tabanlı</a:t>
            </a:r>
            <a:r>
              <a:rPr lang="en-US" sz="3042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3042" dirty="0" err="1">
                <a:solidFill>
                  <a:srgbClr val="000000"/>
                </a:solidFill>
                <a:latin typeface="Montserrat Medium"/>
              </a:rPr>
              <a:t>NMS’yi</a:t>
            </a:r>
            <a:r>
              <a:rPr lang="en-US" sz="3042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3042" dirty="0" err="1">
                <a:solidFill>
                  <a:srgbClr val="000000"/>
                </a:solidFill>
                <a:latin typeface="Montserrat Medium"/>
              </a:rPr>
              <a:t>yürüten</a:t>
            </a:r>
            <a:r>
              <a:rPr lang="en-US" sz="3042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3042" dirty="0" err="1">
                <a:solidFill>
                  <a:srgbClr val="000000"/>
                </a:solidFill>
                <a:latin typeface="Montserrat Medium"/>
              </a:rPr>
              <a:t>dört</a:t>
            </a:r>
            <a:r>
              <a:rPr lang="en-US" sz="3042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3042" dirty="0" err="1">
                <a:solidFill>
                  <a:srgbClr val="000000"/>
                </a:solidFill>
                <a:latin typeface="Montserrat Medium"/>
              </a:rPr>
              <a:t>eczacı</a:t>
            </a:r>
            <a:r>
              <a:rPr lang="en-US" sz="3042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3042" dirty="0" err="1">
                <a:solidFill>
                  <a:srgbClr val="000000"/>
                </a:solidFill>
                <a:latin typeface="Montserrat Medium"/>
              </a:rPr>
              <a:t>ile</a:t>
            </a:r>
            <a:r>
              <a:rPr lang="en-US" sz="3042" dirty="0">
                <a:solidFill>
                  <a:srgbClr val="000000"/>
                </a:solidFill>
                <a:latin typeface="Montserrat Medium"/>
              </a:rPr>
              <a:t> bir </a:t>
            </a:r>
            <a:r>
              <a:rPr lang="en-US" sz="3042" dirty="0" err="1">
                <a:solidFill>
                  <a:srgbClr val="000000"/>
                </a:solidFill>
                <a:latin typeface="Montserrat Medium"/>
              </a:rPr>
              <a:t>odak</a:t>
            </a:r>
            <a:r>
              <a:rPr lang="en-US" sz="3042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3042" dirty="0" err="1">
                <a:solidFill>
                  <a:srgbClr val="000000"/>
                </a:solidFill>
                <a:latin typeface="Montserrat Medium"/>
              </a:rPr>
              <a:t>grup</a:t>
            </a:r>
            <a:r>
              <a:rPr lang="tr-TR" sz="3042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3042" dirty="0">
                <a:solidFill>
                  <a:srgbClr val="000000"/>
                </a:solidFill>
                <a:latin typeface="Montserrat Medium"/>
              </a:rPr>
              <a:t>(</a:t>
            </a:r>
            <a:r>
              <a:rPr lang="en-US" sz="3042" dirty="0" err="1">
                <a:solidFill>
                  <a:srgbClr val="000000"/>
                </a:solidFill>
                <a:latin typeface="Montserrat Medium"/>
              </a:rPr>
              <a:t>odak</a:t>
            </a:r>
            <a:r>
              <a:rPr lang="en-US" sz="3042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3042" dirty="0" err="1">
                <a:solidFill>
                  <a:srgbClr val="000000"/>
                </a:solidFill>
                <a:latin typeface="Montserrat Medium"/>
              </a:rPr>
              <a:t>grup</a:t>
            </a:r>
            <a:r>
              <a:rPr lang="en-US" sz="3042" dirty="0">
                <a:solidFill>
                  <a:srgbClr val="000000"/>
                </a:solidFill>
                <a:latin typeface="Montserrat Medium"/>
              </a:rPr>
              <a:t> 2)</a:t>
            </a:r>
            <a:r>
              <a:rPr lang="tr-TR" sz="3042" dirty="0">
                <a:solidFill>
                  <a:srgbClr val="000000"/>
                </a:solidFill>
                <a:latin typeface="Montserrat Medium"/>
              </a:rPr>
              <a:t> tarafından</a:t>
            </a:r>
            <a:r>
              <a:rPr lang="en-US" sz="3042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3042" dirty="0" err="1">
                <a:solidFill>
                  <a:srgbClr val="000000"/>
                </a:solidFill>
                <a:latin typeface="Montserrat Medium"/>
              </a:rPr>
              <a:t>gerçekleştirilmiştir</a:t>
            </a:r>
            <a:r>
              <a:rPr lang="en-US" sz="3042" dirty="0">
                <a:solidFill>
                  <a:srgbClr val="000000"/>
                </a:solidFill>
                <a:latin typeface="Montserrat Medium"/>
              </a:rPr>
              <a:t>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A50C1DFF-D330-4852-8F8C-6F77248B6A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763" y="0"/>
            <a:ext cx="18292763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38100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60000"/>
            </a:blip>
            <a:stretch>
              <a:fillRect t="-18328" b="-18328"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1638176" y="3597442"/>
            <a:ext cx="7398999" cy="25135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800"/>
              </a:lnSpc>
              <a:spcBef>
                <a:spcPct val="0"/>
              </a:spcBef>
            </a:pPr>
            <a:r>
              <a:rPr lang="tr-TR" sz="2800" dirty="0">
                <a:solidFill>
                  <a:srgbClr val="000000"/>
                </a:solidFill>
                <a:latin typeface="Montserrat Medium"/>
              </a:rPr>
              <a:t>   </a:t>
            </a:r>
            <a:r>
              <a:rPr lang="en-US" sz="2800" dirty="0" err="1">
                <a:solidFill>
                  <a:srgbClr val="000000"/>
                </a:solidFill>
                <a:latin typeface="Montserrat Medium"/>
              </a:rPr>
              <a:t>Bazı</a:t>
            </a:r>
            <a:r>
              <a:rPr lang="en-US" sz="28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Montserrat Medium"/>
              </a:rPr>
              <a:t>hastalar</a:t>
            </a:r>
            <a:r>
              <a:rPr lang="en-US" sz="28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Montserrat Medium"/>
              </a:rPr>
              <a:t>insanlarla</a:t>
            </a:r>
            <a:r>
              <a:rPr lang="en-US" sz="28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Montserrat Medium"/>
              </a:rPr>
              <a:t>yüz</a:t>
            </a:r>
            <a:r>
              <a:rPr lang="en-US" sz="28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Montserrat Medium"/>
              </a:rPr>
              <a:t>yüze</a:t>
            </a:r>
            <a:r>
              <a:rPr lang="en-US" sz="28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Montserrat Medium"/>
              </a:rPr>
              <a:t>konuşmayı</a:t>
            </a:r>
            <a:r>
              <a:rPr lang="en-US" sz="28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Montserrat Medium"/>
              </a:rPr>
              <a:t>tercih</a:t>
            </a:r>
            <a:r>
              <a:rPr lang="en-US" sz="28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Montserrat Medium"/>
              </a:rPr>
              <a:t>etse</a:t>
            </a:r>
            <a:r>
              <a:rPr lang="en-US" sz="2800" dirty="0">
                <a:solidFill>
                  <a:srgbClr val="000000"/>
                </a:solidFill>
                <a:latin typeface="Montserrat Medium"/>
              </a:rPr>
              <a:t> de </a:t>
            </a:r>
            <a:r>
              <a:rPr lang="en-US" sz="2800" dirty="0" err="1">
                <a:solidFill>
                  <a:srgbClr val="000000"/>
                </a:solidFill>
                <a:latin typeface="Montserrat Medium"/>
              </a:rPr>
              <a:t>görüntülü</a:t>
            </a:r>
            <a:r>
              <a:rPr lang="en-US" sz="28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Montserrat Medium"/>
              </a:rPr>
              <a:t>iletişimi</a:t>
            </a:r>
            <a:r>
              <a:rPr lang="en-US" sz="2800" dirty="0">
                <a:solidFill>
                  <a:srgbClr val="000000"/>
                </a:solidFill>
                <a:latin typeface="Montserrat Medium"/>
              </a:rPr>
              <a:t> iyi </a:t>
            </a:r>
            <a:r>
              <a:rPr lang="en-US" sz="2800" dirty="0" err="1">
                <a:solidFill>
                  <a:srgbClr val="000000"/>
                </a:solidFill>
                <a:latin typeface="Montserrat Medium"/>
              </a:rPr>
              <a:t>bir</a:t>
            </a:r>
            <a:r>
              <a:rPr lang="en-US" sz="28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Montserrat Medium"/>
              </a:rPr>
              <a:t>alternatif</a:t>
            </a:r>
            <a:r>
              <a:rPr lang="en-US" sz="28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Montserrat Medium"/>
              </a:rPr>
              <a:t>olarak</a:t>
            </a:r>
            <a:r>
              <a:rPr lang="en-US" sz="28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Montserrat Medium"/>
              </a:rPr>
              <a:t>görmüşler</a:t>
            </a:r>
            <a:r>
              <a:rPr lang="en-US" sz="28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Montserrat Medium"/>
              </a:rPr>
              <a:t>ve</a:t>
            </a:r>
            <a:r>
              <a:rPr lang="en-US" sz="28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Montserrat Medium"/>
              </a:rPr>
              <a:t>tüm</a:t>
            </a:r>
            <a:r>
              <a:rPr lang="en-US" sz="28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Montserrat Medium"/>
              </a:rPr>
              <a:t>hastalar</a:t>
            </a:r>
            <a:r>
              <a:rPr lang="en-US" sz="28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Montserrat Medium"/>
              </a:rPr>
              <a:t>NMS’nin</a:t>
            </a:r>
            <a:r>
              <a:rPr lang="en-US" sz="28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Montserrat Medium"/>
              </a:rPr>
              <a:t>bir</a:t>
            </a:r>
            <a:r>
              <a:rPr lang="en-US" sz="28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Montserrat Medium"/>
              </a:rPr>
              <a:t>bilgisayar</a:t>
            </a:r>
            <a:r>
              <a:rPr lang="en-US" sz="28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Montserrat Medium"/>
              </a:rPr>
              <a:t>aracılığıyla</a:t>
            </a:r>
            <a:r>
              <a:rPr lang="en-US" sz="28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Montserrat Medium"/>
              </a:rPr>
              <a:t>gerçekleştirileceği</a:t>
            </a:r>
            <a:r>
              <a:rPr lang="en-US" sz="28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Montserrat Medium"/>
              </a:rPr>
              <a:t>söylendiğinde,video</a:t>
            </a:r>
            <a:r>
              <a:rPr lang="en-US" sz="28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Montserrat Medium"/>
              </a:rPr>
              <a:t>tabanlı</a:t>
            </a:r>
            <a:r>
              <a:rPr lang="en-US" sz="28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Montserrat Medium"/>
              </a:rPr>
              <a:t>iletişim</a:t>
            </a:r>
            <a:r>
              <a:rPr lang="en-US" sz="28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Montserrat Medium"/>
              </a:rPr>
              <a:t>formuna</a:t>
            </a:r>
            <a:r>
              <a:rPr lang="en-US" sz="28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Montserrat Medium"/>
              </a:rPr>
              <a:t>olumlu</a:t>
            </a:r>
            <a:r>
              <a:rPr lang="en-US" sz="28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Montserrat Medium"/>
              </a:rPr>
              <a:t>tepki</a:t>
            </a:r>
            <a:r>
              <a:rPr lang="en-US" sz="28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Montserrat Medium"/>
              </a:rPr>
              <a:t>vermiştir</a:t>
            </a:r>
            <a:r>
              <a:rPr lang="en-US" sz="2800" dirty="0">
                <a:solidFill>
                  <a:srgbClr val="000000"/>
                </a:solidFill>
                <a:latin typeface="Montserrat Medium"/>
              </a:rPr>
              <a:t>.</a:t>
            </a:r>
          </a:p>
        </p:txBody>
      </p:sp>
      <p:grpSp>
        <p:nvGrpSpPr>
          <p:cNvPr id="5" name="Group 5"/>
          <p:cNvGrpSpPr/>
          <p:nvPr/>
        </p:nvGrpSpPr>
        <p:grpSpPr>
          <a:xfrm>
            <a:off x="10709019" y="95022"/>
            <a:ext cx="1940181" cy="732226"/>
            <a:chOff x="0" y="0"/>
            <a:chExt cx="611499" cy="258007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611499" cy="258007"/>
            </a:xfrm>
            <a:custGeom>
              <a:avLst/>
              <a:gdLst/>
              <a:ahLst/>
              <a:cxnLst/>
              <a:rect l="l" t="t" r="r" b="b"/>
              <a:pathLst>
                <a:path w="611499" h="258007">
                  <a:moveTo>
                    <a:pt x="73338" y="0"/>
                  </a:moveTo>
                  <a:lnTo>
                    <a:pt x="538160" y="0"/>
                  </a:lnTo>
                  <a:cubicBezTo>
                    <a:pt x="557611" y="0"/>
                    <a:pt x="576265" y="7727"/>
                    <a:pt x="590018" y="21480"/>
                  </a:cubicBezTo>
                  <a:cubicBezTo>
                    <a:pt x="603772" y="35234"/>
                    <a:pt x="611499" y="53888"/>
                    <a:pt x="611499" y="73338"/>
                  </a:cubicBezTo>
                  <a:lnTo>
                    <a:pt x="611499" y="184669"/>
                  </a:lnTo>
                  <a:cubicBezTo>
                    <a:pt x="611499" y="225172"/>
                    <a:pt x="578664" y="258007"/>
                    <a:pt x="538160" y="258007"/>
                  </a:cubicBezTo>
                  <a:lnTo>
                    <a:pt x="73338" y="258007"/>
                  </a:lnTo>
                  <a:cubicBezTo>
                    <a:pt x="53888" y="258007"/>
                    <a:pt x="35234" y="250280"/>
                    <a:pt x="21480" y="236527"/>
                  </a:cubicBezTo>
                  <a:cubicBezTo>
                    <a:pt x="7727" y="222773"/>
                    <a:pt x="0" y="204119"/>
                    <a:pt x="0" y="184669"/>
                  </a:cubicBezTo>
                  <a:lnTo>
                    <a:pt x="0" y="73338"/>
                  </a:lnTo>
                  <a:cubicBezTo>
                    <a:pt x="0" y="32835"/>
                    <a:pt x="32835" y="0"/>
                    <a:pt x="73338" y="0"/>
                  </a:cubicBezTo>
                  <a:close/>
                </a:path>
              </a:pathLst>
            </a:custGeom>
            <a:solidFill>
              <a:srgbClr val="FFD961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0" y="19050"/>
              <a:ext cx="611499" cy="23895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66"/>
                </a:lnSpc>
              </a:pPr>
              <a:endParaRPr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10671047" y="177390"/>
            <a:ext cx="1978153" cy="64985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665"/>
              </a:lnSpc>
            </a:pPr>
            <a:r>
              <a:rPr lang="en-US" sz="3600" dirty="0">
                <a:solidFill>
                  <a:srgbClr val="000000"/>
                </a:solidFill>
                <a:latin typeface="Bryndan Write"/>
              </a:rPr>
              <a:t>Hasta 6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9971729" y="1141573"/>
            <a:ext cx="6455467" cy="16158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100"/>
              </a:lnSpc>
              <a:spcBef>
                <a:spcPct val="0"/>
              </a:spcBef>
            </a:pPr>
            <a:r>
              <a:rPr lang="en-US" sz="1500" dirty="0">
                <a:solidFill>
                  <a:srgbClr val="000000"/>
                </a:solidFill>
                <a:latin typeface="Montserrat Medium"/>
              </a:rPr>
              <a:t>“</a:t>
            </a:r>
            <a:r>
              <a:rPr lang="en-US" sz="2000" dirty="0" err="1">
                <a:solidFill>
                  <a:srgbClr val="000000"/>
                </a:solidFill>
                <a:latin typeface="Montserrat Medium"/>
              </a:rPr>
              <a:t>Eczacının</a:t>
            </a:r>
            <a:r>
              <a:rPr lang="en-US" sz="20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Montserrat Medium"/>
              </a:rPr>
              <a:t>zamanı</a:t>
            </a:r>
            <a:r>
              <a:rPr lang="en-US" sz="20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Montserrat Medium"/>
              </a:rPr>
              <a:t>olduğunu</a:t>
            </a:r>
            <a:r>
              <a:rPr lang="en-US" sz="20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Montserrat Medium"/>
              </a:rPr>
              <a:t>hissettim</a:t>
            </a:r>
            <a:r>
              <a:rPr lang="en-US" sz="2000" dirty="0">
                <a:solidFill>
                  <a:srgbClr val="000000"/>
                </a:solidFill>
                <a:latin typeface="Montserrat Medium"/>
              </a:rPr>
              <a:t>. </a:t>
            </a:r>
            <a:r>
              <a:rPr lang="en-US" sz="2000" dirty="0" err="1">
                <a:solidFill>
                  <a:srgbClr val="000000"/>
                </a:solidFill>
                <a:latin typeface="Montserrat Medium"/>
              </a:rPr>
              <a:t>Ve</a:t>
            </a:r>
            <a:r>
              <a:rPr lang="en-US" sz="20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Montserrat Medium"/>
              </a:rPr>
              <a:t>bence</a:t>
            </a:r>
            <a:r>
              <a:rPr lang="en-US" sz="2000" dirty="0">
                <a:solidFill>
                  <a:srgbClr val="000000"/>
                </a:solidFill>
                <a:latin typeface="Montserrat Medium"/>
              </a:rPr>
              <a:t>, </a:t>
            </a:r>
            <a:r>
              <a:rPr lang="en-US" sz="2000" dirty="0" err="1">
                <a:solidFill>
                  <a:srgbClr val="000000"/>
                </a:solidFill>
                <a:latin typeface="Montserrat Medium"/>
              </a:rPr>
              <a:t>siz</a:t>
            </a:r>
            <a:r>
              <a:rPr lang="en-US" sz="20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Montserrat Medium"/>
              </a:rPr>
              <a:t>burada</a:t>
            </a:r>
            <a:r>
              <a:rPr lang="en-US" sz="20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Montserrat Medium"/>
              </a:rPr>
              <a:t>ilaçlarla</a:t>
            </a:r>
            <a:r>
              <a:rPr lang="en-US" sz="20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Montserrat Medium"/>
              </a:rPr>
              <a:t>yepyeni</a:t>
            </a:r>
            <a:r>
              <a:rPr lang="en-US" sz="20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Montserrat Medium"/>
              </a:rPr>
              <a:t>bir</a:t>
            </a:r>
            <a:r>
              <a:rPr lang="en-US" sz="20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Montserrat Medium"/>
              </a:rPr>
              <a:t>dünyaya</a:t>
            </a:r>
            <a:r>
              <a:rPr lang="en-US" sz="20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Montserrat Medium"/>
              </a:rPr>
              <a:t>başlamak</a:t>
            </a:r>
            <a:r>
              <a:rPr lang="en-US" sz="20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Montserrat Medium"/>
              </a:rPr>
              <a:t>üzereyken</a:t>
            </a:r>
            <a:r>
              <a:rPr lang="en-US" sz="20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Montserrat Medium"/>
              </a:rPr>
              <a:t>bunun</a:t>
            </a:r>
            <a:r>
              <a:rPr lang="en-US" sz="20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Montserrat Medium"/>
              </a:rPr>
              <a:t>önemi</a:t>
            </a:r>
            <a:r>
              <a:rPr lang="en-US" sz="2000" dirty="0">
                <a:solidFill>
                  <a:srgbClr val="000000"/>
                </a:solidFill>
                <a:latin typeface="Montserrat Medium"/>
              </a:rPr>
              <a:t> var. </a:t>
            </a:r>
            <a:r>
              <a:rPr lang="en-US" sz="2000" dirty="0" err="1">
                <a:solidFill>
                  <a:srgbClr val="000000"/>
                </a:solidFill>
                <a:latin typeface="Montserrat Medium"/>
              </a:rPr>
              <a:t>Eğer</a:t>
            </a:r>
            <a:r>
              <a:rPr lang="en-US" sz="20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Montserrat Medium"/>
              </a:rPr>
              <a:t>eczanede</a:t>
            </a:r>
            <a:r>
              <a:rPr lang="en-US" sz="20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Montserrat Medium"/>
              </a:rPr>
              <a:t>bankonun</a:t>
            </a:r>
            <a:r>
              <a:rPr lang="en-US" sz="20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Montserrat Medium"/>
              </a:rPr>
              <a:t>başında</a:t>
            </a:r>
            <a:r>
              <a:rPr lang="en-US" sz="20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Montserrat Medium"/>
              </a:rPr>
              <a:t>olsaydınız</a:t>
            </a:r>
            <a:r>
              <a:rPr lang="en-US" sz="20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Montserrat Medium"/>
              </a:rPr>
              <a:t>ve</a:t>
            </a:r>
            <a:r>
              <a:rPr lang="en-US" sz="20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Montserrat Medium"/>
              </a:rPr>
              <a:t>sırada</a:t>
            </a:r>
            <a:r>
              <a:rPr lang="en-US" sz="2000" dirty="0">
                <a:solidFill>
                  <a:srgbClr val="000000"/>
                </a:solidFill>
                <a:latin typeface="Montserrat Medium"/>
              </a:rPr>
              <a:t> 10 </a:t>
            </a:r>
            <a:r>
              <a:rPr lang="en-US" sz="2000" dirty="0" err="1">
                <a:solidFill>
                  <a:srgbClr val="000000"/>
                </a:solidFill>
                <a:latin typeface="Montserrat Medium"/>
              </a:rPr>
              <a:t>müşteri</a:t>
            </a:r>
            <a:r>
              <a:rPr lang="en-US" sz="20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Montserrat Medium"/>
              </a:rPr>
              <a:t>olsaydı</a:t>
            </a:r>
            <a:r>
              <a:rPr lang="en-US" sz="2000" dirty="0">
                <a:solidFill>
                  <a:srgbClr val="000000"/>
                </a:solidFill>
                <a:latin typeface="Montserrat Medium"/>
              </a:rPr>
              <a:t>, </a:t>
            </a:r>
            <a:r>
              <a:rPr lang="en-US" sz="2000" dirty="0" err="1">
                <a:solidFill>
                  <a:srgbClr val="000000"/>
                </a:solidFill>
                <a:latin typeface="Montserrat Medium"/>
              </a:rPr>
              <a:t>sizin</a:t>
            </a:r>
            <a:r>
              <a:rPr lang="en-US" sz="20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Montserrat Medium"/>
              </a:rPr>
              <a:t>için</a:t>
            </a:r>
            <a:r>
              <a:rPr lang="en-US" sz="20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Montserrat Medium"/>
              </a:rPr>
              <a:t>bütün</a:t>
            </a:r>
            <a:r>
              <a:rPr lang="en-US" sz="20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Montserrat Medium"/>
              </a:rPr>
              <a:t>günü</a:t>
            </a:r>
            <a:r>
              <a:rPr lang="en-US" sz="20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Montserrat Medium"/>
              </a:rPr>
              <a:t>ayırdıkları</a:t>
            </a:r>
            <a:r>
              <a:rPr lang="en-US" sz="20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Montserrat Medium"/>
              </a:rPr>
              <a:t>hissine</a:t>
            </a:r>
            <a:r>
              <a:rPr lang="en-US" sz="20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Montserrat Medium"/>
              </a:rPr>
              <a:t>kapılmazdınız</a:t>
            </a:r>
            <a:r>
              <a:rPr lang="en-US" sz="2000" dirty="0">
                <a:solidFill>
                  <a:srgbClr val="000000"/>
                </a:solidFill>
                <a:latin typeface="Montserrat Medium"/>
              </a:rPr>
              <a:t>.</a:t>
            </a:r>
            <a:r>
              <a:rPr lang="tr-TR" sz="2000" dirty="0">
                <a:solidFill>
                  <a:srgbClr val="000000"/>
                </a:solidFill>
                <a:latin typeface="Montserrat Medium"/>
              </a:rPr>
              <a:t>’’</a:t>
            </a:r>
          </a:p>
        </p:txBody>
      </p:sp>
      <p:grpSp>
        <p:nvGrpSpPr>
          <p:cNvPr id="10" name="Group 10"/>
          <p:cNvGrpSpPr/>
          <p:nvPr/>
        </p:nvGrpSpPr>
        <p:grpSpPr>
          <a:xfrm>
            <a:off x="10665916" y="2932531"/>
            <a:ext cx="2288084" cy="679158"/>
            <a:chOff x="0" y="0"/>
            <a:chExt cx="611499" cy="258007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611499" cy="258007"/>
            </a:xfrm>
            <a:custGeom>
              <a:avLst/>
              <a:gdLst/>
              <a:ahLst/>
              <a:cxnLst/>
              <a:rect l="l" t="t" r="r" b="b"/>
              <a:pathLst>
                <a:path w="611499" h="258007">
                  <a:moveTo>
                    <a:pt x="73338" y="0"/>
                  </a:moveTo>
                  <a:lnTo>
                    <a:pt x="538160" y="0"/>
                  </a:lnTo>
                  <a:cubicBezTo>
                    <a:pt x="557611" y="0"/>
                    <a:pt x="576265" y="7727"/>
                    <a:pt x="590018" y="21480"/>
                  </a:cubicBezTo>
                  <a:cubicBezTo>
                    <a:pt x="603772" y="35234"/>
                    <a:pt x="611499" y="53888"/>
                    <a:pt x="611499" y="73338"/>
                  </a:cubicBezTo>
                  <a:lnTo>
                    <a:pt x="611499" y="184669"/>
                  </a:lnTo>
                  <a:cubicBezTo>
                    <a:pt x="611499" y="225172"/>
                    <a:pt x="578664" y="258007"/>
                    <a:pt x="538160" y="258007"/>
                  </a:cubicBezTo>
                  <a:lnTo>
                    <a:pt x="73338" y="258007"/>
                  </a:lnTo>
                  <a:cubicBezTo>
                    <a:pt x="53888" y="258007"/>
                    <a:pt x="35234" y="250280"/>
                    <a:pt x="21480" y="236527"/>
                  </a:cubicBezTo>
                  <a:cubicBezTo>
                    <a:pt x="7727" y="222773"/>
                    <a:pt x="0" y="204119"/>
                    <a:pt x="0" y="184669"/>
                  </a:cubicBezTo>
                  <a:lnTo>
                    <a:pt x="0" y="73338"/>
                  </a:lnTo>
                  <a:cubicBezTo>
                    <a:pt x="0" y="32835"/>
                    <a:pt x="32835" y="0"/>
                    <a:pt x="73338" y="0"/>
                  </a:cubicBezTo>
                  <a:close/>
                </a:path>
              </a:pathLst>
            </a:custGeom>
            <a:solidFill>
              <a:srgbClr val="FFD961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id="12" name="TextBox 12"/>
            <p:cNvSpPr txBox="1"/>
            <p:nvPr/>
          </p:nvSpPr>
          <p:spPr>
            <a:xfrm>
              <a:off x="0" y="19050"/>
              <a:ext cx="611499" cy="23895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66"/>
                </a:lnSpc>
              </a:pPr>
              <a:endParaRPr/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10581285" y="2875208"/>
            <a:ext cx="2533546" cy="6498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89"/>
              </a:lnSpc>
            </a:pPr>
            <a:r>
              <a:rPr lang="en-US" sz="3600" dirty="0">
                <a:solidFill>
                  <a:srgbClr val="000000"/>
                </a:solidFill>
                <a:latin typeface="Bryndan Write"/>
              </a:rPr>
              <a:t>Hasta 8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0134600" y="4047309"/>
            <a:ext cx="5218978" cy="15960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100"/>
              </a:lnSpc>
            </a:pPr>
            <a:r>
              <a:rPr lang="tr-TR" sz="2000" dirty="0">
                <a:solidFill>
                  <a:srgbClr val="000000"/>
                </a:solidFill>
                <a:latin typeface="Montserrat Medium"/>
              </a:rPr>
              <a:t>‘’</a:t>
            </a:r>
            <a:r>
              <a:rPr lang="en-US" sz="2000" dirty="0" err="1">
                <a:solidFill>
                  <a:srgbClr val="000000"/>
                </a:solidFill>
                <a:latin typeface="Montserrat Medium"/>
              </a:rPr>
              <a:t>Görüntülü</a:t>
            </a:r>
            <a:r>
              <a:rPr lang="en-US" sz="20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Montserrat Medium"/>
              </a:rPr>
              <a:t>iletişim</a:t>
            </a:r>
            <a:r>
              <a:rPr lang="en-US" sz="20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Montserrat Medium"/>
              </a:rPr>
              <a:t>neredeyse</a:t>
            </a:r>
            <a:r>
              <a:rPr lang="en-US" sz="20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Montserrat Medium"/>
              </a:rPr>
              <a:t>aynı</a:t>
            </a:r>
            <a:r>
              <a:rPr lang="en-US" sz="20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Montserrat Medium"/>
              </a:rPr>
              <a:t>odada</a:t>
            </a:r>
            <a:r>
              <a:rPr lang="en-US" sz="20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Montserrat Medium"/>
              </a:rPr>
              <a:t>oturmak</a:t>
            </a:r>
            <a:r>
              <a:rPr lang="en-US" sz="20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Montserrat Medium"/>
              </a:rPr>
              <a:t>gibidir.Görüntülü</a:t>
            </a:r>
            <a:r>
              <a:rPr lang="en-US" sz="20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Montserrat Medium"/>
              </a:rPr>
              <a:t>iletişim</a:t>
            </a:r>
            <a:r>
              <a:rPr lang="en-US" sz="20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Montserrat Medium"/>
              </a:rPr>
              <a:t>kullanıyorsanız,konuştuğunuz</a:t>
            </a:r>
            <a:r>
              <a:rPr lang="en-US" sz="20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Montserrat Medium"/>
              </a:rPr>
              <a:t>kişinin</a:t>
            </a:r>
            <a:r>
              <a:rPr lang="en-US" sz="2000" dirty="0">
                <a:solidFill>
                  <a:srgbClr val="000000"/>
                </a:solidFill>
                <a:latin typeface="Montserrat Medium"/>
              </a:rPr>
              <a:t> tam </a:t>
            </a:r>
            <a:r>
              <a:rPr lang="en-US" sz="2000" dirty="0" err="1">
                <a:solidFill>
                  <a:srgbClr val="000000"/>
                </a:solidFill>
                <a:latin typeface="Montserrat Medium"/>
              </a:rPr>
              <a:t>karşısındaymışsınız</a:t>
            </a:r>
            <a:r>
              <a:rPr lang="en-US" sz="20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Montserrat Medium"/>
              </a:rPr>
              <a:t>gibi</a:t>
            </a:r>
            <a:r>
              <a:rPr lang="en-US" sz="20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Montserrat Medium"/>
              </a:rPr>
              <a:t>hissediyorsunuz</a:t>
            </a:r>
            <a:r>
              <a:rPr lang="en-US" sz="2000" dirty="0">
                <a:solidFill>
                  <a:srgbClr val="000000"/>
                </a:solidFill>
                <a:latin typeface="Montserrat Medium"/>
              </a:rPr>
              <a:t>.</a:t>
            </a:r>
            <a:r>
              <a:rPr lang="tr-TR" sz="2000" dirty="0">
                <a:solidFill>
                  <a:srgbClr val="000000"/>
                </a:solidFill>
                <a:latin typeface="Montserrat Medium"/>
              </a:rPr>
              <a:t>’’</a:t>
            </a:r>
            <a:endParaRPr lang="en-US" sz="2000" dirty="0">
              <a:solidFill>
                <a:srgbClr val="000000"/>
              </a:solidFill>
              <a:latin typeface="Montserrat Medium"/>
            </a:endParaRPr>
          </a:p>
          <a:p>
            <a:pPr>
              <a:lnSpc>
                <a:spcPts val="2100"/>
              </a:lnSpc>
              <a:spcBef>
                <a:spcPct val="0"/>
              </a:spcBef>
            </a:pPr>
            <a:endParaRPr lang="en-US" sz="1500" dirty="0">
              <a:solidFill>
                <a:srgbClr val="000000"/>
              </a:solidFill>
              <a:latin typeface="Montserrat Medium"/>
            </a:endParaRPr>
          </a:p>
        </p:txBody>
      </p:sp>
      <p:grpSp>
        <p:nvGrpSpPr>
          <p:cNvPr id="15" name="Group 15"/>
          <p:cNvGrpSpPr/>
          <p:nvPr/>
        </p:nvGrpSpPr>
        <p:grpSpPr>
          <a:xfrm>
            <a:off x="10869850" y="5883324"/>
            <a:ext cx="2244981" cy="649858"/>
            <a:chOff x="0" y="0"/>
            <a:chExt cx="611499" cy="258007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611499" cy="258007"/>
            </a:xfrm>
            <a:custGeom>
              <a:avLst/>
              <a:gdLst/>
              <a:ahLst/>
              <a:cxnLst/>
              <a:rect l="l" t="t" r="r" b="b"/>
              <a:pathLst>
                <a:path w="611499" h="258007">
                  <a:moveTo>
                    <a:pt x="73338" y="0"/>
                  </a:moveTo>
                  <a:lnTo>
                    <a:pt x="538160" y="0"/>
                  </a:lnTo>
                  <a:cubicBezTo>
                    <a:pt x="557611" y="0"/>
                    <a:pt x="576265" y="7727"/>
                    <a:pt x="590018" y="21480"/>
                  </a:cubicBezTo>
                  <a:cubicBezTo>
                    <a:pt x="603772" y="35234"/>
                    <a:pt x="611499" y="53888"/>
                    <a:pt x="611499" y="73338"/>
                  </a:cubicBezTo>
                  <a:lnTo>
                    <a:pt x="611499" y="184669"/>
                  </a:lnTo>
                  <a:cubicBezTo>
                    <a:pt x="611499" y="225172"/>
                    <a:pt x="578664" y="258007"/>
                    <a:pt x="538160" y="258007"/>
                  </a:cubicBezTo>
                  <a:lnTo>
                    <a:pt x="73338" y="258007"/>
                  </a:lnTo>
                  <a:cubicBezTo>
                    <a:pt x="53888" y="258007"/>
                    <a:pt x="35234" y="250280"/>
                    <a:pt x="21480" y="236527"/>
                  </a:cubicBezTo>
                  <a:cubicBezTo>
                    <a:pt x="7727" y="222773"/>
                    <a:pt x="0" y="204119"/>
                    <a:pt x="0" y="184669"/>
                  </a:cubicBezTo>
                  <a:lnTo>
                    <a:pt x="0" y="73338"/>
                  </a:lnTo>
                  <a:cubicBezTo>
                    <a:pt x="0" y="32835"/>
                    <a:pt x="32835" y="0"/>
                    <a:pt x="73338" y="0"/>
                  </a:cubicBezTo>
                  <a:close/>
                </a:path>
              </a:pathLst>
            </a:custGeom>
            <a:solidFill>
              <a:srgbClr val="FFD961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id="17" name="TextBox 17"/>
            <p:cNvSpPr txBox="1"/>
            <p:nvPr/>
          </p:nvSpPr>
          <p:spPr>
            <a:xfrm>
              <a:off x="0" y="19050"/>
              <a:ext cx="611499" cy="23895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66"/>
                </a:lnSpc>
              </a:pPr>
              <a:endParaRPr/>
            </a:p>
          </p:txBody>
        </p:sp>
      </p:grpSp>
      <p:sp>
        <p:nvSpPr>
          <p:cNvPr id="18" name="TextBox 18"/>
          <p:cNvSpPr txBox="1"/>
          <p:nvPr/>
        </p:nvSpPr>
        <p:spPr>
          <a:xfrm>
            <a:off x="10776332" y="5816631"/>
            <a:ext cx="2441378" cy="6498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65"/>
              </a:lnSpc>
            </a:pPr>
            <a:r>
              <a:rPr lang="en-US" sz="3600" dirty="0">
                <a:solidFill>
                  <a:srgbClr val="000000"/>
                </a:solidFill>
                <a:latin typeface="Bryndan Write"/>
              </a:rPr>
              <a:t>Hasta 9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0039711" y="6933232"/>
            <a:ext cx="5218978" cy="18653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100"/>
              </a:lnSpc>
            </a:pPr>
            <a:r>
              <a:rPr lang="en-US" sz="1500" dirty="0">
                <a:solidFill>
                  <a:srgbClr val="000000"/>
                </a:solidFill>
                <a:latin typeface="Montserrat Medium"/>
              </a:rPr>
              <a:t>“</a:t>
            </a:r>
            <a:r>
              <a:rPr lang="en-US" sz="2000" dirty="0">
                <a:solidFill>
                  <a:srgbClr val="000000"/>
                </a:solidFill>
                <a:latin typeface="Montserrat Medium"/>
              </a:rPr>
              <a:t>10-15 </a:t>
            </a:r>
            <a:r>
              <a:rPr lang="en-US" sz="2000" dirty="0" err="1">
                <a:solidFill>
                  <a:srgbClr val="000000"/>
                </a:solidFill>
                <a:latin typeface="Montserrat Medium"/>
              </a:rPr>
              <a:t>dakikalık</a:t>
            </a:r>
            <a:r>
              <a:rPr lang="en-US" sz="20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Montserrat Medium"/>
              </a:rPr>
              <a:t>randevu</a:t>
            </a:r>
            <a:r>
              <a:rPr lang="en-US" sz="20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Montserrat Medium"/>
              </a:rPr>
              <a:t>süresince</a:t>
            </a:r>
            <a:r>
              <a:rPr lang="en-US" sz="20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Montserrat Medium"/>
              </a:rPr>
              <a:t>doktorunuz</a:t>
            </a:r>
            <a:r>
              <a:rPr lang="en-US" sz="2000" dirty="0">
                <a:solidFill>
                  <a:srgbClr val="000000"/>
                </a:solidFill>
                <a:latin typeface="Montserrat Medium"/>
              </a:rPr>
              <a:t> size </a:t>
            </a:r>
            <a:r>
              <a:rPr lang="en-US" sz="2000" dirty="0" err="1">
                <a:solidFill>
                  <a:srgbClr val="000000"/>
                </a:solidFill>
                <a:latin typeface="Montserrat Medium"/>
              </a:rPr>
              <a:t>biraz</a:t>
            </a:r>
            <a:r>
              <a:rPr lang="en-US" sz="20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Montserrat Medium"/>
              </a:rPr>
              <a:t>ilaç</a:t>
            </a:r>
            <a:r>
              <a:rPr lang="en-US" sz="20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Montserrat Medium"/>
              </a:rPr>
              <a:t>verilebilir</a:t>
            </a:r>
            <a:r>
              <a:rPr lang="en-US" sz="2000" dirty="0">
                <a:solidFill>
                  <a:srgbClr val="000000"/>
                </a:solidFill>
                <a:latin typeface="Montserrat Medium"/>
              </a:rPr>
              <a:t>, </a:t>
            </a:r>
            <a:r>
              <a:rPr lang="en-US" sz="2000" dirty="0" err="1">
                <a:solidFill>
                  <a:srgbClr val="000000"/>
                </a:solidFill>
                <a:latin typeface="Montserrat Medium"/>
              </a:rPr>
              <a:t>belki</a:t>
            </a:r>
            <a:r>
              <a:rPr lang="en-US" sz="20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Montserrat Medium"/>
              </a:rPr>
              <a:t>ilaçla</a:t>
            </a:r>
            <a:r>
              <a:rPr lang="en-US" sz="20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Montserrat Medium"/>
              </a:rPr>
              <a:t>ilgili</a:t>
            </a:r>
            <a:r>
              <a:rPr lang="en-US" sz="20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Montserrat Medium"/>
              </a:rPr>
              <a:t>bir</a:t>
            </a:r>
            <a:r>
              <a:rPr lang="en-US" sz="20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Montserrat Medium"/>
              </a:rPr>
              <a:t>şeyin</a:t>
            </a:r>
            <a:r>
              <a:rPr lang="en-US" sz="20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Montserrat Medium"/>
              </a:rPr>
              <a:t>cevabını</a:t>
            </a:r>
            <a:r>
              <a:rPr lang="en-US" sz="20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Montserrat Medium"/>
              </a:rPr>
              <a:t>alamayabilirsiniz</a:t>
            </a:r>
            <a:r>
              <a:rPr lang="en-US" sz="20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Montserrat Medium"/>
              </a:rPr>
              <a:t>ve</a:t>
            </a:r>
            <a:r>
              <a:rPr lang="en-US" sz="20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Montserrat Medium"/>
              </a:rPr>
              <a:t>sonra</a:t>
            </a:r>
            <a:r>
              <a:rPr lang="en-US" sz="20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Montserrat Medium"/>
              </a:rPr>
              <a:t>ayrılırsınız</a:t>
            </a:r>
            <a:r>
              <a:rPr lang="en-US" sz="2000" dirty="0">
                <a:solidFill>
                  <a:srgbClr val="000000"/>
                </a:solidFill>
                <a:latin typeface="Montserrat Medium"/>
              </a:rPr>
              <a:t>. </a:t>
            </a:r>
            <a:r>
              <a:rPr lang="en-US" sz="2000" dirty="0" err="1">
                <a:solidFill>
                  <a:srgbClr val="000000"/>
                </a:solidFill>
                <a:latin typeface="Montserrat Medium"/>
              </a:rPr>
              <a:t>Yani</a:t>
            </a:r>
            <a:r>
              <a:rPr lang="en-US" sz="20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Montserrat Medium"/>
              </a:rPr>
              <a:t>bu</a:t>
            </a:r>
            <a:r>
              <a:rPr lang="en-US" sz="20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Montserrat Medium"/>
              </a:rPr>
              <a:t>NMS’nin</a:t>
            </a:r>
            <a:r>
              <a:rPr lang="en-US" sz="20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Montserrat Medium"/>
              </a:rPr>
              <a:t>iyi</a:t>
            </a:r>
            <a:r>
              <a:rPr lang="en-US" sz="20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Montserrat Medium"/>
              </a:rPr>
              <a:t>olduğunu</a:t>
            </a:r>
            <a:r>
              <a:rPr lang="en-US" sz="2000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Montserrat Medium"/>
              </a:rPr>
              <a:t>düşünüyorum</a:t>
            </a:r>
            <a:r>
              <a:rPr lang="en-US" sz="2000" dirty="0">
                <a:solidFill>
                  <a:srgbClr val="000000"/>
                </a:solidFill>
                <a:latin typeface="Montserrat Medium"/>
              </a:rPr>
              <a:t>.”</a:t>
            </a:r>
          </a:p>
          <a:p>
            <a:pPr>
              <a:lnSpc>
                <a:spcPts val="2100"/>
              </a:lnSpc>
              <a:spcBef>
                <a:spcPct val="0"/>
              </a:spcBef>
            </a:pPr>
            <a:endParaRPr lang="en-US" sz="1500" dirty="0">
              <a:solidFill>
                <a:srgbClr val="000000"/>
              </a:solidFill>
              <a:latin typeface="Montserrat Medium"/>
            </a:endParaRPr>
          </a:p>
        </p:txBody>
      </p:sp>
      <p:sp>
        <p:nvSpPr>
          <p:cNvPr id="20" name="Freeform 20"/>
          <p:cNvSpPr/>
          <p:nvPr/>
        </p:nvSpPr>
        <p:spPr>
          <a:xfrm>
            <a:off x="-981774" y="8019186"/>
            <a:ext cx="3532195" cy="3613499"/>
          </a:xfrm>
          <a:custGeom>
            <a:avLst/>
            <a:gdLst/>
            <a:ahLst/>
            <a:cxnLst/>
            <a:rect l="l" t="t" r="r" b="b"/>
            <a:pathLst>
              <a:path w="3532195" h="3613499">
                <a:moveTo>
                  <a:pt x="0" y="0"/>
                </a:moveTo>
                <a:lnTo>
                  <a:pt x="3532195" y="0"/>
                </a:lnTo>
                <a:lnTo>
                  <a:pt x="3532195" y="3613499"/>
                </a:lnTo>
                <a:lnTo>
                  <a:pt x="0" y="361349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21" name="Freeform 21"/>
          <p:cNvSpPr/>
          <p:nvPr/>
        </p:nvSpPr>
        <p:spPr>
          <a:xfrm rot="10682523" flipH="1">
            <a:off x="6978045" y="1650486"/>
            <a:ext cx="2471106" cy="1410777"/>
          </a:xfrm>
          <a:custGeom>
            <a:avLst/>
            <a:gdLst/>
            <a:ahLst/>
            <a:cxnLst/>
            <a:rect l="l" t="t" r="r" b="b"/>
            <a:pathLst>
              <a:path w="2471106" h="1410777">
                <a:moveTo>
                  <a:pt x="2471106" y="0"/>
                </a:moveTo>
                <a:lnTo>
                  <a:pt x="0" y="0"/>
                </a:lnTo>
                <a:lnTo>
                  <a:pt x="0" y="1410776"/>
                </a:lnTo>
                <a:lnTo>
                  <a:pt x="2471106" y="1410776"/>
                </a:lnTo>
                <a:lnTo>
                  <a:pt x="2471106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</TotalTime>
  <Words>1002</Words>
  <Application>Microsoft Office PowerPoint</Application>
  <PresentationFormat>Özel</PresentationFormat>
  <Paragraphs>62</Paragraphs>
  <Slides>20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11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20</vt:i4>
      </vt:variant>
    </vt:vector>
  </HeadingPairs>
  <TitlesOfParts>
    <vt:vector size="32" baseType="lpstr">
      <vt:lpstr>Bryndan Write</vt:lpstr>
      <vt:lpstr>Arial</vt:lpstr>
      <vt:lpstr>Quicksand</vt:lpstr>
      <vt:lpstr>Montserrat Medium</vt:lpstr>
      <vt:lpstr>Roboto</vt:lpstr>
      <vt:lpstr>Calibri</vt:lpstr>
      <vt:lpstr>Montserrat Bold</vt:lpstr>
      <vt:lpstr>Quicksand Bold</vt:lpstr>
      <vt:lpstr>Open Sans Extra Bold</vt:lpstr>
      <vt:lpstr>Arial Rounded MT Bold</vt:lpstr>
      <vt:lpstr>Paytone One Bold</vt:lpstr>
      <vt:lpstr>Office Theme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Yellow Scrapbook Communication Presentation</dc:title>
  <dc:creator>exper</dc:creator>
  <cp:lastModifiedBy>gülbin özçelikay</cp:lastModifiedBy>
  <cp:revision>10</cp:revision>
  <dcterms:created xsi:type="dcterms:W3CDTF">2006-08-16T00:00:00Z</dcterms:created>
  <dcterms:modified xsi:type="dcterms:W3CDTF">2024-01-10T08:24:30Z</dcterms:modified>
  <dc:identifier>DAF2jtVmaE8</dc:identifier>
</cp:coreProperties>
</file>