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06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5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51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5299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0793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4934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366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69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931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464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54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851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059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67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28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96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348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Coxo-femoral</a:t>
            </a:r>
            <a:r>
              <a:rPr lang="tr-TR" dirty="0"/>
              <a:t> </a:t>
            </a:r>
            <a:r>
              <a:rPr lang="tr-TR" dirty="0" err="1"/>
              <a:t>Joint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Patella</a:t>
            </a:r>
            <a:r>
              <a:rPr lang="tr-TR" dirty="0"/>
              <a:t> </a:t>
            </a:r>
            <a:r>
              <a:rPr lang="tr-TR" dirty="0" err="1"/>
              <a:t>Dislocations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 MURAT CALISKAN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6448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49109"/>
            <a:ext cx="8407113" cy="49991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11560" y="74606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REFERENCES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356992"/>
            <a:ext cx="5029636" cy="264589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7544" y="2204864"/>
            <a:ext cx="7638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Ankara Üniversitesi Açık Ders Malzemeleri Ortopedi ve Travmatoloji </a:t>
            </a:r>
          </a:p>
          <a:p>
            <a:r>
              <a:rPr lang="tr-TR" dirty="0" smtClean="0"/>
              <a:t>Prof. Dr. Hasan Bilgili Ders notu.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417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556792"/>
            <a:ext cx="842493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PROXIMAL FEMUR</a:t>
            </a:r>
          </a:p>
          <a:p>
            <a:pPr algn="just"/>
            <a:r>
              <a:rPr lang="en-US" sz="2800" dirty="0"/>
              <a:t>An appreciation of the blood supply of the </a:t>
            </a:r>
            <a:r>
              <a:rPr lang="en-US" sz="2800" dirty="0" smtClean="0"/>
              <a:t>femoral</a:t>
            </a:r>
            <a:r>
              <a:rPr lang="tr-TR" sz="2800" dirty="0" smtClean="0"/>
              <a:t> </a:t>
            </a:r>
            <a:r>
              <a:rPr lang="en-US" sz="2800" dirty="0" smtClean="0"/>
              <a:t>head </a:t>
            </a:r>
            <a:r>
              <a:rPr lang="en-US" sz="2800" dirty="0"/>
              <a:t>and neck is vital to treatment of fractures in </a:t>
            </a:r>
            <a:r>
              <a:rPr lang="en-US" sz="2800" dirty="0" smtClean="0"/>
              <a:t>this</a:t>
            </a:r>
            <a:r>
              <a:rPr lang="tr-TR" sz="2800" dirty="0" smtClean="0"/>
              <a:t> </a:t>
            </a:r>
            <a:r>
              <a:rPr lang="en-US" sz="2800" dirty="0" smtClean="0"/>
              <a:t>area </a:t>
            </a:r>
            <a:r>
              <a:rPr lang="en-US" sz="2800" dirty="0"/>
              <a:t>(Figure 18. 1). Fractures within the joint </a:t>
            </a:r>
            <a:r>
              <a:rPr lang="en-US" sz="2800" dirty="0" smtClean="0"/>
              <a:t>capsule</a:t>
            </a:r>
            <a:r>
              <a:rPr lang="tr-TR" sz="2800" dirty="0" smtClean="0"/>
              <a:t> </a:t>
            </a:r>
            <a:r>
              <a:rPr lang="en-US" sz="2800" dirty="0" smtClean="0"/>
              <a:t>will </a:t>
            </a:r>
            <a:r>
              <a:rPr lang="en-US" sz="2800" dirty="0"/>
              <a:t>disrupt the blood supply and avascular </a:t>
            </a:r>
            <a:r>
              <a:rPr lang="en-US" sz="2800" dirty="0" smtClean="0"/>
              <a:t>necrosis</a:t>
            </a:r>
            <a:r>
              <a:rPr lang="tr-TR" sz="2800" dirty="0" smtClean="0"/>
              <a:t> </a:t>
            </a:r>
            <a:r>
              <a:rPr lang="en-US" sz="2800" dirty="0"/>
              <a:t>may be a consequence. </a:t>
            </a:r>
            <a:endParaRPr lang="tr-TR" sz="2800" dirty="0" smtClean="0"/>
          </a:p>
          <a:p>
            <a:pPr algn="just"/>
            <a:endParaRPr lang="tr-TR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660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859340"/>
            <a:ext cx="8748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However, several reported series of fracture repairs in this area have indicated no cases of avascular necrosis (Daly, 1978; De Camp et</a:t>
            </a:r>
          </a:p>
          <a:p>
            <a:r>
              <a:rPr lang="en-US" sz="2800" dirty="0" err="1"/>
              <a:t>aI</a:t>
            </a:r>
            <a:r>
              <a:rPr lang="en-US" sz="2800" dirty="0"/>
              <a:t>., 1989; Jeffery. 1989) but thinning and </a:t>
            </a:r>
            <a:r>
              <a:rPr lang="en-US" sz="2800" dirty="0" err="1"/>
              <a:t>remode</a:t>
            </a:r>
            <a:r>
              <a:rPr lang="en-US" sz="2800" dirty="0"/>
              <a:t> </a:t>
            </a:r>
            <a:r>
              <a:rPr lang="en-US" sz="2800" dirty="0" err="1"/>
              <a:t>lling</a:t>
            </a:r>
            <a:r>
              <a:rPr lang="en-US" sz="2800" dirty="0"/>
              <a:t> of the femoral neck is common. The proximal femoral growth plate or </a:t>
            </a:r>
            <a:r>
              <a:rPr lang="en-US" sz="2800" dirty="0" err="1"/>
              <a:t>physis</a:t>
            </a:r>
            <a:r>
              <a:rPr lang="en-US" sz="2800" dirty="0"/>
              <a:t> closes between 6 and 12 months in the dog (Sumner-Smith, 1966) and between 7 and 10</a:t>
            </a:r>
          </a:p>
          <a:p>
            <a:r>
              <a:rPr lang="en-US" sz="2800" dirty="0"/>
              <a:t>months in the cat (Smith. 1969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903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25144"/>
            <a:ext cx="7609271" cy="190121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470" y="1196752"/>
            <a:ext cx="4295481" cy="298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9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1196752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PATELLA</a:t>
            </a:r>
            <a:endParaRPr lang="tr-TR" sz="2800" dirty="0" smtClean="0"/>
          </a:p>
          <a:p>
            <a:endParaRPr lang="en-US" sz="2800" dirty="0"/>
          </a:p>
          <a:p>
            <a:r>
              <a:rPr lang="en-US" sz="2800" dirty="0"/>
              <a:t>The patella confers a mechanical advantage on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quadriceps </a:t>
            </a:r>
            <a:r>
              <a:rPr lang="en-US" sz="2800" dirty="0"/>
              <a:t>muscle complex and is therefore a major</a:t>
            </a:r>
          </a:p>
          <a:p>
            <a:r>
              <a:rPr lang="en-US" sz="2800" dirty="0"/>
              <a:t>component of the extensor apparatus of the stifle.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1059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04664"/>
            <a:ext cx="4536504" cy="61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1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908720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PRACTICAL </a:t>
            </a:r>
            <a:r>
              <a:rPr lang="en-US" sz="2800" dirty="0" smtClean="0"/>
              <a:t>TIP</a:t>
            </a:r>
            <a:endParaRPr lang="tr-TR" sz="2800" dirty="0" smtClean="0"/>
          </a:p>
          <a:p>
            <a:endParaRPr lang="en-US" sz="2800" dirty="0"/>
          </a:p>
          <a:p>
            <a:r>
              <a:rPr lang="en-US" sz="2800" dirty="0"/>
              <a:t>Radiograph both limbs - the 'fracture' may</a:t>
            </a:r>
          </a:p>
          <a:p>
            <a:r>
              <a:rPr lang="en-US" sz="2800" dirty="0"/>
              <a:t>be a bipartite sesamoid.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6440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889844"/>
            <a:ext cx="79928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Surgical management of patellar </a:t>
            </a:r>
            <a:r>
              <a:rPr lang="en-US" sz="2800" dirty="0" smtClean="0"/>
              <a:t>fractures</a:t>
            </a:r>
            <a:r>
              <a:rPr lang="tr-TR" sz="2800" dirty="0" smtClean="0"/>
              <a:t> </a:t>
            </a:r>
            <a:r>
              <a:rPr lang="en-US" sz="2800" dirty="0" smtClean="0"/>
              <a:t>Despite </a:t>
            </a:r>
            <a:r>
              <a:rPr lang="en-US" sz="2800" dirty="0"/>
              <a:t>earlier reports to the contrary, Howard </a:t>
            </a:r>
            <a:r>
              <a:rPr lang="en-US" sz="2800" dirty="0" err="1"/>
              <a:t>er</a:t>
            </a:r>
            <a:r>
              <a:rPr lang="en-US" sz="2800" dirty="0"/>
              <a:t> </a:t>
            </a:r>
            <a:r>
              <a:rPr lang="en-US" sz="2800" dirty="0" err="1"/>
              <a:t>ai</a:t>
            </a:r>
            <a:r>
              <a:rPr lang="en-US" sz="2800" dirty="0" smtClean="0"/>
              <a:t>.</a:t>
            </a:r>
            <a:r>
              <a:rPr lang="tr-TR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/>
              <a:t>1986) demonstrated that the canine patellar </a:t>
            </a:r>
            <a:r>
              <a:rPr lang="en-US" sz="2800" dirty="0" smtClean="0"/>
              <a:t>afferent</a:t>
            </a:r>
            <a:r>
              <a:rPr lang="tr-TR" sz="2800" dirty="0" smtClean="0"/>
              <a:t> </a:t>
            </a:r>
            <a:r>
              <a:rPr lang="en-US" sz="2800" dirty="0" smtClean="0"/>
              <a:t>blood </a:t>
            </a:r>
            <a:r>
              <a:rPr lang="en-US" sz="2800" dirty="0"/>
              <a:t>supply enters at multiple sites on the medial,</a:t>
            </a:r>
          </a:p>
          <a:p>
            <a:r>
              <a:rPr lang="en-US" sz="2800" dirty="0"/>
              <a:t>lateral, apical, basal and cranial surfaces and has extensive</a:t>
            </a:r>
          </a:p>
          <a:p>
            <a:r>
              <a:rPr lang="en-US" sz="2800" dirty="0"/>
              <a:t>anastomoses within. Reduction and rigid fixation</a:t>
            </a:r>
          </a:p>
          <a:p>
            <a:r>
              <a:rPr lang="en-US" sz="2800" dirty="0"/>
              <a:t>should result in successful bone union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endParaRPr lang="tr-TR" dirty="0"/>
          </a:p>
          <a:p>
            <a:r>
              <a:rPr lang="en-US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260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1196752"/>
            <a:ext cx="6750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surgical options include</a:t>
            </a:r>
            <a:r>
              <a:rPr lang="en-US" sz="2800" dirty="0" smtClean="0"/>
              <a:t>:</a:t>
            </a:r>
            <a:endParaRPr lang="tr-TR" sz="2800" dirty="0" smtClean="0"/>
          </a:p>
          <a:p>
            <a:endParaRPr lang="en-US" sz="2800" dirty="0"/>
          </a:p>
          <a:p>
            <a:r>
              <a:rPr lang="en-US" sz="2800" dirty="0"/>
              <a:t>Internal fi </a:t>
            </a:r>
            <a:r>
              <a:rPr lang="en-US" sz="2800" dirty="0" err="1"/>
              <a:t>xation</a:t>
            </a:r>
            <a:endParaRPr lang="en-US" sz="2800" dirty="0"/>
          </a:p>
          <a:p>
            <a:r>
              <a:rPr lang="en-US" sz="2800" dirty="0"/>
              <a:t>Excision of small fragments</a:t>
            </a:r>
          </a:p>
          <a:p>
            <a:r>
              <a:rPr lang="en-US" sz="2800" dirty="0"/>
              <a:t>Patellectomy - partial or total.</a:t>
            </a:r>
          </a:p>
        </p:txBody>
      </p:sp>
    </p:spTree>
    <p:extLst>
      <p:ext uri="{BB962C8B-B14F-4D97-AF65-F5344CB8AC3E}">
        <p14:creationId xmlns:p14="http://schemas.microsoft.com/office/powerpoint/2010/main" val="4278176778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</TotalTime>
  <Words>273</Words>
  <Application>Microsoft Office PowerPoint</Application>
  <PresentationFormat>Ekran Gösterisi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Dilim</vt:lpstr>
      <vt:lpstr>Coxo-femoral Joint and Patella Dislocations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Coxo-femoral Joint and Patella Dislocations</dc:title>
  <dc:creator>DEPO</dc:creator>
  <cp:lastModifiedBy>murat calıskan</cp:lastModifiedBy>
  <cp:revision>3</cp:revision>
  <dcterms:created xsi:type="dcterms:W3CDTF">2019-03-11T10:00:31Z</dcterms:created>
  <dcterms:modified xsi:type="dcterms:W3CDTF">2019-03-11T11:24:40Z</dcterms:modified>
</cp:coreProperties>
</file>