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57" r:id="rId5"/>
    <p:sldId id="258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43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2067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853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75188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652994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07931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449346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73662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76933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9316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38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4644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6544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8513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0592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2676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4282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0965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43482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/>
              <a:t>Coxo-femoral</a:t>
            </a:r>
            <a:r>
              <a:rPr lang="tr-TR" dirty="0"/>
              <a:t> </a:t>
            </a:r>
            <a:r>
              <a:rPr lang="tr-TR" dirty="0" err="1"/>
              <a:t>Joint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Patella</a:t>
            </a:r>
            <a:r>
              <a:rPr lang="tr-TR" dirty="0"/>
              <a:t> </a:t>
            </a:r>
            <a:r>
              <a:rPr lang="tr-TR" dirty="0" err="1"/>
              <a:t>Dislocations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 MURAT CALISKAN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8644879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449109"/>
            <a:ext cx="8407113" cy="499915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611560" y="746064"/>
            <a:ext cx="1608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REFERENCES </a:t>
            </a: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3356992"/>
            <a:ext cx="5029636" cy="2645893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7544" y="2204864"/>
            <a:ext cx="76386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Ankara Üniversitesi Açık Ders Malzemeleri Ortopedi ve Travmatoloji </a:t>
            </a:r>
          </a:p>
          <a:p>
            <a:r>
              <a:rPr lang="tr-TR" dirty="0" smtClean="0"/>
              <a:t>Prof. Dr. Hasan Bilgili Ders notu.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41787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23528" y="1556792"/>
            <a:ext cx="8424936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/>
              <a:t>PROXIMAL FEMUR</a:t>
            </a:r>
          </a:p>
          <a:p>
            <a:pPr algn="just"/>
            <a:r>
              <a:rPr lang="en-US" sz="2800" dirty="0"/>
              <a:t>An appreciation of the blood supply of the </a:t>
            </a:r>
            <a:r>
              <a:rPr lang="en-US" sz="2800" dirty="0" smtClean="0"/>
              <a:t>femoral</a:t>
            </a:r>
            <a:r>
              <a:rPr lang="tr-TR" sz="2800" dirty="0" smtClean="0"/>
              <a:t> </a:t>
            </a:r>
            <a:r>
              <a:rPr lang="en-US" sz="2800" dirty="0" smtClean="0"/>
              <a:t>head </a:t>
            </a:r>
            <a:r>
              <a:rPr lang="en-US" sz="2800" dirty="0"/>
              <a:t>and neck is vital to treatment of fractures in </a:t>
            </a:r>
            <a:r>
              <a:rPr lang="en-US" sz="2800" dirty="0" smtClean="0"/>
              <a:t>this</a:t>
            </a:r>
            <a:r>
              <a:rPr lang="tr-TR" sz="2800" dirty="0" smtClean="0"/>
              <a:t> </a:t>
            </a:r>
            <a:r>
              <a:rPr lang="en-US" sz="2800" dirty="0" smtClean="0"/>
              <a:t>area </a:t>
            </a:r>
            <a:r>
              <a:rPr lang="en-US" sz="2800" dirty="0"/>
              <a:t>(Figure 18. 1). Fractures within the joint </a:t>
            </a:r>
            <a:r>
              <a:rPr lang="en-US" sz="2800" dirty="0" smtClean="0"/>
              <a:t>capsule</a:t>
            </a:r>
            <a:r>
              <a:rPr lang="tr-TR" sz="2800" dirty="0" smtClean="0"/>
              <a:t> </a:t>
            </a:r>
            <a:r>
              <a:rPr lang="en-US" sz="2800" dirty="0" smtClean="0"/>
              <a:t>will </a:t>
            </a:r>
            <a:r>
              <a:rPr lang="en-US" sz="2800" dirty="0"/>
              <a:t>disrupt the blood supply and avascular </a:t>
            </a:r>
            <a:r>
              <a:rPr lang="en-US" sz="2800" dirty="0" smtClean="0"/>
              <a:t>necrosis</a:t>
            </a:r>
            <a:r>
              <a:rPr lang="tr-TR" sz="2800" dirty="0" smtClean="0"/>
              <a:t> </a:t>
            </a:r>
            <a:r>
              <a:rPr lang="en-US" sz="2800" dirty="0"/>
              <a:t>may be a consequence. </a:t>
            </a:r>
            <a:endParaRPr lang="tr-TR" sz="2800" dirty="0" smtClean="0"/>
          </a:p>
          <a:p>
            <a:pPr algn="just"/>
            <a:endParaRPr lang="tr-TR" dirty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0660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95536" y="1859340"/>
            <a:ext cx="874846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However, several reported series of fracture repairs in this area have indicated no cases of avascular necrosis (Daly, 1978; De Camp et</a:t>
            </a:r>
          </a:p>
          <a:p>
            <a:r>
              <a:rPr lang="en-US" sz="2800" dirty="0" err="1"/>
              <a:t>aI</a:t>
            </a:r>
            <a:r>
              <a:rPr lang="en-US" sz="2800" dirty="0"/>
              <a:t>., 1989; Jeffery. 1989) but thinning and </a:t>
            </a:r>
            <a:r>
              <a:rPr lang="en-US" sz="2800" dirty="0" err="1"/>
              <a:t>remode</a:t>
            </a:r>
            <a:r>
              <a:rPr lang="en-US" sz="2800" dirty="0"/>
              <a:t> </a:t>
            </a:r>
            <a:r>
              <a:rPr lang="en-US" sz="2800" dirty="0" err="1"/>
              <a:t>lling</a:t>
            </a:r>
            <a:r>
              <a:rPr lang="en-US" sz="2800" dirty="0"/>
              <a:t> of the femoral neck is common. The proximal femoral growth plate or </a:t>
            </a:r>
            <a:r>
              <a:rPr lang="en-US" sz="2800" dirty="0" err="1"/>
              <a:t>physis</a:t>
            </a:r>
            <a:r>
              <a:rPr lang="en-US" sz="2800" dirty="0"/>
              <a:t> closes between 6 and 12 months in the dog (Sumner-Smith, 1966) and between 7 and 10</a:t>
            </a:r>
          </a:p>
          <a:p>
            <a:r>
              <a:rPr lang="en-US" sz="2800" dirty="0"/>
              <a:t>months in the cat (Smith. 1969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29033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4725144"/>
            <a:ext cx="7609271" cy="1901212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2470" y="1196752"/>
            <a:ext cx="4295481" cy="2986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495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899592" y="1196752"/>
            <a:ext cx="806489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PATELLA</a:t>
            </a:r>
            <a:endParaRPr lang="tr-TR" sz="2800" dirty="0" smtClean="0"/>
          </a:p>
          <a:p>
            <a:endParaRPr lang="en-US" sz="2800" dirty="0"/>
          </a:p>
          <a:p>
            <a:r>
              <a:rPr lang="en-US" sz="2800" dirty="0"/>
              <a:t>The patella confers a mechanical advantage on </a:t>
            </a:r>
            <a:r>
              <a:rPr lang="en-US" sz="2800" dirty="0" smtClean="0"/>
              <a:t>the</a:t>
            </a:r>
            <a:r>
              <a:rPr lang="tr-TR" sz="2800" dirty="0" smtClean="0"/>
              <a:t> </a:t>
            </a:r>
            <a:r>
              <a:rPr lang="en-US" sz="2800" dirty="0" smtClean="0"/>
              <a:t>quadriceps </a:t>
            </a:r>
            <a:r>
              <a:rPr lang="en-US" sz="2800" dirty="0"/>
              <a:t>muscle complex and is therefore a major</a:t>
            </a:r>
          </a:p>
          <a:p>
            <a:r>
              <a:rPr lang="en-US" sz="2800" dirty="0"/>
              <a:t>component of the extensor apparatus of the stifle.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5105933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712" y="404664"/>
            <a:ext cx="4536504" cy="612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31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23528" y="908720"/>
            <a:ext cx="813690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PRACTICAL </a:t>
            </a:r>
            <a:r>
              <a:rPr lang="en-US" sz="2800" dirty="0" smtClean="0"/>
              <a:t>TIP</a:t>
            </a:r>
            <a:endParaRPr lang="tr-TR" sz="2800" dirty="0" smtClean="0"/>
          </a:p>
          <a:p>
            <a:endParaRPr lang="en-US" sz="2800" dirty="0"/>
          </a:p>
          <a:p>
            <a:r>
              <a:rPr lang="en-US" sz="2800" dirty="0"/>
              <a:t>Radiograph both limbs - the 'fracture' may</a:t>
            </a:r>
          </a:p>
          <a:p>
            <a:r>
              <a:rPr lang="en-US" sz="2800" dirty="0"/>
              <a:t>be a bipartite sesamoid.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264403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95536" y="889844"/>
            <a:ext cx="7992888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Surgical management of patellar </a:t>
            </a:r>
            <a:r>
              <a:rPr lang="en-US" sz="2800" dirty="0" smtClean="0"/>
              <a:t>fractures</a:t>
            </a:r>
            <a:r>
              <a:rPr lang="tr-TR" sz="2800" dirty="0" smtClean="0"/>
              <a:t> </a:t>
            </a:r>
            <a:r>
              <a:rPr lang="en-US" sz="2800" dirty="0" smtClean="0"/>
              <a:t>Despite </a:t>
            </a:r>
            <a:r>
              <a:rPr lang="en-US" sz="2800" dirty="0"/>
              <a:t>earlier reports to the contrary, Howard </a:t>
            </a:r>
            <a:r>
              <a:rPr lang="en-US" sz="2800" dirty="0" err="1"/>
              <a:t>er</a:t>
            </a:r>
            <a:r>
              <a:rPr lang="en-US" sz="2800" dirty="0"/>
              <a:t> </a:t>
            </a:r>
            <a:r>
              <a:rPr lang="en-US" sz="2800" dirty="0" err="1"/>
              <a:t>ai</a:t>
            </a:r>
            <a:r>
              <a:rPr lang="en-US" sz="2800" dirty="0" smtClean="0"/>
              <a:t>.</a:t>
            </a:r>
            <a:r>
              <a:rPr lang="tr-TR" sz="2800" dirty="0" smtClean="0"/>
              <a:t> </a:t>
            </a:r>
            <a:r>
              <a:rPr lang="en-US" sz="2800" dirty="0" smtClean="0"/>
              <a:t>(</a:t>
            </a:r>
            <a:r>
              <a:rPr lang="en-US" sz="2800" dirty="0"/>
              <a:t>1986) demonstrated that the canine patellar </a:t>
            </a:r>
            <a:r>
              <a:rPr lang="en-US" sz="2800" dirty="0" smtClean="0"/>
              <a:t>afferent</a:t>
            </a:r>
            <a:r>
              <a:rPr lang="tr-TR" sz="2800" dirty="0" smtClean="0"/>
              <a:t> </a:t>
            </a:r>
            <a:r>
              <a:rPr lang="en-US" sz="2800" dirty="0" smtClean="0"/>
              <a:t>blood </a:t>
            </a:r>
            <a:r>
              <a:rPr lang="en-US" sz="2800" dirty="0"/>
              <a:t>supply enters at multiple sites on the medial,</a:t>
            </a:r>
          </a:p>
          <a:p>
            <a:r>
              <a:rPr lang="en-US" sz="2800" dirty="0"/>
              <a:t>lateral, apical, basal and cranial surfaces and has extensive</a:t>
            </a:r>
          </a:p>
          <a:p>
            <a:r>
              <a:rPr lang="en-US" sz="2800" dirty="0"/>
              <a:t>anastomoses within. Reduction and rigid fixation</a:t>
            </a:r>
          </a:p>
          <a:p>
            <a:r>
              <a:rPr lang="en-US" sz="2800" dirty="0"/>
              <a:t>should result in successful bone union</a:t>
            </a:r>
            <a:r>
              <a:rPr lang="en-US" sz="2800" dirty="0" smtClean="0"/>
              <a:t>.</a:t>
            </a:r>
            <a:endParaRPr lang="tr-TR" sz="2800" dirty="0" smtClean="0"/>
          </a:p>
          <a:p>
            <a:endParaRPr lang="tr-TR" dirty="0"/>
          </a:p>
          <a:p>
            <a:r>
              <a:rPr lang="en-US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726098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899592" y="1196752"/>
            <a:ext cx="675049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The surgical options include</a:t>
            </a:r>
            <a:r>
              <a:rPr lang="en-US" sz="2800" dirty="0" smtClean="0"/>
              <a:t>:</a:t>
            </a:r>
            <a:endParaRPr lang="tr-TR" sz="2800" dirty="0" smtClean="0"/>
          </a:p>
          <a:p>
            <a:endParaRPr lang="en-US" sz="2800" dirty="0"/>
          </a:p>
          <a:p>
            <a:r>
              <a:rPr lang="en-US" sz="2800" dirty="0"/>
              <a:t>Internal fi </a:t>
            </a:r>
            <a:r>
              <a:rPr lang="en-US" sz="2800" dirty="0" err="1"/>
              <a:t>xation</a:t>
            </a:r>
            <a:endParaRPr lang="en-US" sz="2800" dirty="0"/>
          </a:p>
          <a:p>
            <a:r>
              <a:rPr lang="en-US" sz="2800" dirty="0"/>
              <a:t>Excision of small fragments</a:t>
            </a:r>
          </a:p>
          <a:p>
            <a:r>
              <a:rPr lang="en-US" sz="2800" dirty="0"/>
              <a:t>Patellectomy - partial or total.</a:t>
            </a:r>
          </a:p>
        </p:txBody>
      </p:sp>
    </p:spTree>
    <p:extLst>
      <p:ext uri="{BB962C8B-B14F-4D97-AF65-F5344CB8AC3E}">
        <p14:creationId xmlns:p14="http://schemas.microsoft.com/office/powerpoint/2010/main" val="4278176778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</TotalTime>
  <Words>273</Words>
  <Application>Microsoft Office PowerPoint</Application>
  <PresentationFormat>Ekran Gösterisi (4:3)</PresentationFormat>
  <Paragraphs>29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Century Gothic</vt:lpstr>
      <vt:lpstr>Wingdings 3</vt:lpstr>
      <vt:lpstr>Dilim</vt:lpstr>
      <vt:lpstr>Coxo-femoral Joint and Patella Dislocations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Coxo-femoral Joint and Patella Dislocations</dc:title>
  <dc:creator>DEPO</dc:creator>
  <cp:lastModifiedBy>murat calıskan</cp:lastModifiedBy>
  <cp:revision>3</cp:revision>
  <dcterms:created xsi:type="dcterms:W3CDTF">2019-03-11T10:00:31Z</dcterms:created>
  <dcterms:modified xsi:type="dcterms:W3CDTF">2019-03-11T11:24:40Z</dcterms:modified>
</cp:coreProperties>
</file>