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90"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447625-1096-494E-BD41-6AC418DE2E43}" type="datetimeFigureOut">
              <a:rPr lang="tr-TR" smtClean="0"/>
              <a:t>5.12.2019</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36F70C-1351-43CC-A8D8-4EA18ECE18EE}" type="slidenum">
              <a:rPr lang="tr-TR" smtClean="0"/>
              <a:t>‹#›</a:t>
            </a:fld>
            <a:endParaRPr lang="tr-TR"/>
          </a:p>
        </p:txBody>
      </p:sp>
    </p:spTree>
    <p:extLst>
      <p:ext uri="{BB962C8B-B14F-4D97-AF65-F5344CB8AC3E}">
        <p14:creationId xmlns:p14="http://schemas.microsoft.com/office/powerpoint/2010/main" val="3573348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tr-TR" baseline="0" dirty="0"/>
              <a:t>Örnek projeden döşeme metrajı çıkartılması</a:t>
            </a:r>
            <a:endParaRPr lang="tr-TR" dirty="0"/>
          </a:p>
        </p:txBody>
      </p:sp>
      <p:sp>
        <p:nvSpPr>
          <p:cNvPr id="4" name="Slayt Numarası Yer Tutucusu 3"/>
          <p:cNvSpPr>
            <a:spLocks noGrp="1"/>
          </p:cNvSpPr>
          <p:nvPr>
            <p:ph type="sldNum" sz="quarter" idx="10"/>
          </p:nvPr>
        </p:nvSpPr>
        <p:spPr/>
        <p:txBody>
          <a:bodyPr/>
          <a:lstStyle/>
          <a:p>
            <a:fld id="{84A77F7C-3FB9-465B-81DB-F9997A572362}" type="slidenum">
              <a:rPr lang="tr-TR" smtClean="0"/>
              <a:t>8</a:t>
            </a:fld>
            <a:endParaRPr lang="tr-TR"/>
          </a:p>
        </p:txBody>
      </p:sp>
    </p:spTree>
    <p:extLst>
      <p:ext uri="{BB962C8B-B14F-4D97-AF65-F5344CB8AC3E}">
        <p14:creationId xmlns:p14="http://schemas.microsoft.com/office/powerpoint/2010/main" val="1328167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489505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567091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160627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4908811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tr-TR" smtClean="0"/>
              <a:t>Asıl başlık stili için tıklatın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1572181-15AC-4A17-A5C7-1C571D8E0539}" type="datetimeFigureOut">
              <a:rPr lang="tr-TR" smtClean="0"/>
              <a:t>5.12.2019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722530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36709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1572181-15AC-4A17-A5C7-1C571D8E0539}" type="datetimeFigureOut">
              <a:rPr lang="tr-TR" smtClean="0"/>
              <a:t>5.12.2019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49925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1572181-15AC-4A17-A5C7-1C571D8E0539}" type="datetimeFigureOut">
              <a:rPr lang="tr-TR" smtClean="0"/>
              <a:t>5.12.2019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270948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572181-15AC-4A17-A5C7-1C571D8E0539}" type="datetimeFigureOut">
              <a:rPr lang="tr-TR" smtClean="0"/>
              <a:t>5.12.2019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729624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2961099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1572181-15AC-4A17-A5C7-1C571D8E0539}" type="datetimeFigureOut">
              <a:rPr lang="tr-TR" smtClean="0"/>
              <a:t>5.12.2019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92AC712-D46F-4BA1-854E-23F5AC3B0068}" type="slidenum">
              <a:rPr lang="tr-TR" smtClean="0"/>
              <a:t>‹#›</a:t>
            </a:fld>
            <a:endParaRPr lang="tr-TR"/>
          </a:p>
        </p:txBody>
      </p:sp>
    </p:spTree>
    <p:extLst>
      <p:ext uri="{BB962C8B-B14F-4D97-AF65-F5344CB8AC3E}">
        <p14:creationId xmlns:p14="http://schemas.microsoft.com/office/powerpoint/2010/main" val="1953133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572181-15AC-4A17-A5C7-1C571D8E0539}" type="datetimeFigureOut">
              <a:rPr lang="tr-TR" smtClean="0"/>
              <a:t>5.12.2019</a:t>
            </a:fld>
            <a:endParaRPr lang="tr-T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2AC712-D46F-4BA1-854E-23F5AC3B0068}" type="slidenum">
              <a:rPr lang="tr-TR" smtClean="0"/>
              <a:t>‹#›</a:t>
            </a:fld>
            <a:endParaRPr lang="tr-TR"/>
          </a:p>
        </p:txBody>
      </p:sp>
    </p:spTree>
    <p:extLst>
      <p:ext uri="{BB962C8B-B14F-4D97-AF65-F5344CB8AC3E}">
        <p14:creationId xmlns:p14="http://schemas.microsoft.com/office/powerpoint/2010/main" val="4989331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196752"/>
            <a:ext cx="8568952" cy="5400600"/>
          </a:xfrm>
        </p:spPr>
        <p:txBody>
          <a:bodyPr numCol="1">
            <a:normAutofit/>
          </a:bodyPr>
          <a:lstStyle/>
          <a:p>
            <a:pPr marL="0" indent="0" algn="just">
              <a:buNone/>
            </a:pPr>
            <a:r>
              <a:rPr lang="tr-TR" sz="2400" dirty="0">
                <a:cs typeface="Arial" panose="020B0604020202020204" pitchFamily="34" charset="0"/>
              </a:rPr>
              <a:t>İlkeler doğrultusunda peyzaj mühendisliği çalışmaları kapsamındaki alan tesviye işlemleri üç ana başlık altında incelenir.</a:t>
            </a:r>
          </a:p>
          <a:p>
            <a:pPr marL="514350" indent="-514350" algn="just">
              <a:buFont typeface="+mj-lt"/>
              <a:buAutoNum type="arabicPeriod"/>
            </a:pPr>
            <a:r>
              <a:rPr lang="tr-TR" sz="2400" dirty="0">
                <a:cs typeface="Arial" panose="020B0604020202020204" pitchFamily="34" charset="0"/>
              </a:rPr>
              <a:t>Yapı Kitleleri Çevresinde Alan Tesviyesi</a:t>
            </a:r>
          </a:p>
          <a:p>
            <a:pPr marL="0" indent="0" algn="just">
              <a:buNone/>
            </a:pPr>
            <a:r>
              <a:rPr lang="tr-TR" sz="2400" dirty="0">
                <a:cs typeface="Arial" panose="020B0604020202020204" pitchFamily="34" charset="0"/>
              </a:rPr>
              <a:t>Doğal alan bünyesindeki tesviye eğrileri özel oluşumlar dışında genelde düz yuvarlak çizgiler, kavisler, girinti ve çıkıntılar oluştururlar. Keskin hat ve kıvrımlar, sert köşeler ya da muntazam doğrular, doğal yapı içerisinde pek görülmezler. Doğal </a:t>
            </a:r>
            <a:r>
              <a:rPr lang="tr-TR" sz="2400" dirty="0" err="1">
                <a:cs typeface="Arial" panose="020B0604020202020204" pitchFamily="34" charset="0"/>
              </a:rPr>
              <a:t>topografik</a:t>
            </a:r>
            <a:r>
              <a:rPr lang="tr-TR" sz="2400" dirty="0">
                <a:cs typeface="Arial" panose="020B0604020202020204" pitchFamily="34" charset="0"/>
              </a:rPr>
              <a:t> yapıya oranla çok daha </a:t>
            </a:r>
            <a:r>
              <a:rPr lang="tr-TR" sz="2400" dirty="0" err="1">
                <a:cs typeface="Arial" panose="020B0604020202020204" pitchFamily="34" charset="0"/>
              </a:rPr>
              <a:t>formal</a:t>
            </a:r>
            <a:r>
              <a:rPr lang="tr-TR" sz="2400" dirty="0">
                <a:cs typeface="Arial" panose="020B0604020202020204" pitchFamily="34" charset="0"/>
              </a:rPr>
              <a:t> çizgisel özellik gösteren yapı kitlelerinin, söz konusu doğa yapı üzerine oturtulurken çok dikkatli davranılması gerekmektedir. Çünkü, yapı kitlesinin alana yerleştirilmesi, kitlenin karakter  ve fonksiyonu nedeniyle </a:t>
            </a:r>
            <a:r>
              <a:rPr lang="tr-TR" sz="2400" dirty="0" err="1">
                <a:cs typeface="Arial" panose="020B0604020202020204" pitchFamily="34" charset="0"/>
              </a:rPr>
              <a:t>topografik</a:t>
            </a:r>
            <a:r>
              <a:rPr lang="tr-TR" sz="2400" dirty="0">
                <a:cs typeface="Arial" panose="020B0604020202020204" pitchFamily="34" charset="0"/>
              </a:rPr>
              <a:t> yapıda kazı veya dolgu gerektirebilmektedir. Kazı ve dolgu sonucunda, alanın doğal çizgileri, dolayısıyla da eğimi, yüzey akışları  ve drenaj özelliği değişmektedir.</a:t>
            </a:r>
          </a:p>
          <a:p>
            <a:pPr marL="0" indent="0" algn="just">
              <a:buNone/>
            </a:pPr>
            <a:endParaRPr lang="tr-TR" sz="2800" dirty="0">
              <a:cs typeface="Arial" panose="020B0604020202020204" pitchFamily="34" charset="0"/>
            </a:endParaRPr>
          </a:p>
        </p:txBody>
      </p:sp>
      <p:sp>
        <p:nvSpPr>
          <p:cNvPr id="5" name="İçerik Yer Tutucusu 2"/>
          <p:cNvSpPr txBox="1">
            <a:spLocks/>
          </p:cNvSpPr>
          <p:nvPr/>
        </p:nvSpPr>
        <p:spPr>
          <a:xfrm>
            <a:off x="179512" y="4841776"/>
            <a:ext cx="8640960" cy="1755576"/>
          </a:xfrm>
          <a:prstGeom prst="rect">
            <a:avLst/>
          </a:prstGeom>
        </p:spPr>
        <p:txBody>
          <a:bodyPr vert="horz" lIns="91440" tIns="45720" rIns="91440" bIns="45720" numCol="1"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tr-TR" dirty="0">
                <a:latin typeface="Arial" panose="020B0604020202020204" pitchFamily="34" charset="0"/>
                <a:cs typeface="Arial" panose="020B0604020202020204" pitchFamily="34" charset="0"/>
              </a:rPr>
              <a:t> </a:t>
            </a:r>
          </a:p>
        </p:txBody>
      </p:sp>
      <p:sp>
        <p:nvSpPr>
          <p:cNvPr id="7" name="İçerik Yer Tutucusu 2">
            <a:extLst>
              <a:ext uri="{FF2B5EF4-FFF2-40B4-BE49-F238E27FC236}">
                <a16:creationId xmlns:a16="http://schemas.microsoft.com/office/drawing/2014/main" id="{FE786430-1AA2-2A4D-92A8-9BA34E4879D5}"/>
              </a:ext>
            </a:extLst>
          </p:cNvPr>
          <p:cNvSpPr txBox="1">
            <a:spLocks/>
          </p:cNvSpPr>
          <p:nvPr/>
        </p:nvSpPr>
        <p:spPr>
          <a:xfrm>
            <a:off x="0" y="245458"/>
            <a:ext cx="9144000" cy="951294"/>
          </a:xfrm>
          <a:prstGeom prst="rect">
            <a:avLst/>
          </a:prstGeom>
          <a:gradFill flip="none" rotWithShape="1">
            <a:gsLst>
              <a:gs pos="9000">
                <a:schemeClr val="tx1"/>
              </a:gs>
              <a:gs pos="100000">
                <a:srgbClr val="E6E6E6"/>
              </a:gs>
            </a:gsLst>
            <a:lin ang="0" scaled="1"/>
            <a:tileRect/>
          </a:gradFill>
        </p:spPr>
        <p:txBody>
          <a:bodyPr vert="horz" lIns="91440" tIns="45720" rIns="91440" bIns="45720" rtlCol="0" anchor="ctr">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spcBef>
                <a:spcPts val="0"/>
              </a:spcBef>
            </a:pPr>
            <a:r>
              <a:rPr lang="tr-TR" sz="3600" spc="-150" dirty="0">
                <a:solidFill>
                  <a:schemeClr val="bg1"/>
                </a:solidFill>
                <a:effectLst>
                  <a:outerShdw blurRad="38100" dist="38100" dir="2700000" algn="tl">
                    <a:srgbClr val="000000">
                      <a:alpha val="43137"/>
                    </a:srgbClr>
                  </a:outerShdw>
                </a:effectLst>
                <a:cs typeface="Arial" panose="020B0604020202020204" pitchFamily="34" charset="0"/>
              </a:rPr>
              <a:t>TESVİYE TİPLERİ</a:t>
            </a:r>
          </a:p>
        </p:txBody>
      </p:sp>
      <p:sp>
        <p:nvSpPr>
          <p:cNvPr id="8" name="Dikdörtgen 7">
            <a:extLst>
              <a:ext uri="{FF2B5EF4-FFF2-40B4-BE49-F238E27FC236}">
                <a16:creationId xmlns:a16="http://schemas.microsoft.com/office/drawing/2014/main" id="{46ACDAFE-8E4A-E445-9C46-811416BC7844}"/>
              </a:ext>
            </a:extLst>
          </p:cNvPr>
          <p:cNvSpPr/>
          <p:nvPr/>
        </p:nvSpPr>
        <p:spPr>
          <a:xfrm>
            <a:off x="6516216" y="6300028"/>
            <a:ext cx="2358008" cy="369332"/>
          </a:xfrm>
          <a:prstGeom prst="rect">
            <a:avLst/>
          </a:prstGeom>
        </p:spPr>
        <p:txBody>
          <a:bodyPr wrap="square">
            <a:spAutoFit/>
          </a:bodyPr>
          <a:lstStyle/>
          <a:p>
            <a:pPr algn="r"/>
            <a:r>
              <a:rPr lang="tr-TR" i="1" dirty="0">
                <a:solidFill>
                  <a:schemeClr val="tx1">
                    <a:lumMod val="50000"/>
                    <a:lumOff val="50000"/>
                  </a:schemeClr>
                </a:solidFill>
                <a:cs typeface="Arial" panose="020B0604020202020204" pitchFamily="34" charset="0"/>
              </a:rPr>
              <a:t>(</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r>
              <a:rPr lang="tr-TR" dirty="0">
                <a:cs typeface="Arial" panose="020B0604020202020204" pitchFamily="34" charset="0"/>
              </a:rPr>
              <a:t> </a:t>
            </a:r>
          </a:p>
        </p:txBody>
      </p:sp>
    </p:spTree>
    <p:extLst>
      <p:ext uri="{BB962C8B-B14F-4D97-AF65-F5344CB8AC3E}">
        <p14:creationId xmlns:p14="http://schemas.microsoft.com/office/powerpoint/2010/main" val="4291616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23528" y="1556792"/>
            <a:ext cx="8568952" cy="4438169"/>
          </a:xfrm>
        </p:spPr>
        <p:txBody>
          <a:bodyPr numCol="1">
            <a:noAutofit/>
          </a:bodyPr>
          <a:lstStyle/>
          <a:p>
            <a:pPr marL="0" indent="0" algn="just">
              <a:buNone/>
            </a:pPr>
            <a:r>
              <a:rPr lang="tr-TR" sz="2400" dirty="0">
                <a:cs typeface="Arial" panose="020B0604020202020204" pitchFamily="34" charset="0"/>
              </a:rPr>
              <a:t>1.1. Kazı Yapmak Suretiyle Alan Tesviyesi</a:t>
            </a:r>
          </a:p>
          <a:p>
            <a:pPr marL="0" indent="0" algn="just">
              <a:buNone/>
            </a:pPr>
            <a:r>
              <a:rPr lang="tr-TR" sz="2400" dirty="0">
                <a:cs typeface="Arial" panose="020B0604020202020204" pitchFamily="34" charset="0"/>
              </a:rPr>
              <a:t>Kazı, herhangi bir alandaki toprağın çıkartılarak, mevcut kotların düşürülmesi işlemidir. Planlamada, eğimli bir alanda yapı kitlesi oluşturulmasına ilişkin kazı işlemi, sırasıyla üç aşamada çözümlenmektedir. Birinci aşamada, </a:t>
            </a:r>
            <a:r>
              <a:rPr lang="tr-TR" sz="2400" dirty="0" err="1">
                <a:cs typeface="Arial" panose="020B0604020202020204" pitchFamily="34" charset="0"/>
              </a:rPr>
              <a:t>topografik</a:t>
            </a:r>
            <a:r>
              <a:rPr lang="tr-TR" sz="2400" dirty="0">
                <a:cs typeface="Arial" panose="020B0604020202020204" pitchFamily="34" charset="0"/>
              </a:rPr>
              <a:t> yapının özelliği doğrultusunda, yapı kitlesinin zemin kotu ve katlayacağı toplam alan sınırlarıyla belirlenir.  İkinci aşamada, belirlenen zemin kotuna ve alanın boyutlarına göre tesviye eğrileri değiştirilir. Eğri değiştirme işlemi, mevcut eğrilerin yukarıya ya da aşağıya çekilmesine dayanmaktadır. </a:t>
            </a:r>
          </a:p>
          <a:p>
            <a:pPr marL="0" indent="0" algn="r">
              <a:buNone/>
            </a:pPr>
            <a:r>
              <a:rPr lang="tr-TR" sz="1400" dirty="0">
                <a:solidFill>
                  <a:schemeClr val="tx1">
                    <a:lumMod val="50000"/>
                    <a:lumOff val="50000"/>
                  </a:schemeClr>
                </a:solidFill>
                <a:cs typeface="Arial" panose="020B0604020202020204" pitchFamily="34" charset="0"/>
              </a:rPr>
              <a:t>                                                                                                                                                                                    </a:t>
            </a:r>
            <a:endParaRPr lang="tr-TR" sz="2400" dirty="0">
              <a:cs typeface="Arial" panose="020B0604020202020204" pitchFamily="34" charset="0"/>
            </a:endParaRPr>
          </a:p>
        </p:txBody>
      </p:sp>
      <p:sp>
        <p:nvSpPr>
          <p:cNvPr id="5" name="İçerik Yer Tutucusu 2"/>
          <p:cNvSpPr txBox="1">
            <a:spLocks/>
          </p:cNvSpPr>
          <p:nvPr/>
        </p:nvSpPr>
        <p:spPr>
          <a:xfrm>
            <a:off x="-3852936" y="4869160"/>
            <a:ext cx="8640960" cy="1755576"/>
          </a:xfrm>
          <a:prstGeom prst="rect">
            <a:avLst/>
          </a:prstGeom>
        </p:spPr>
        <p:txBody>
          <a:bodyPr vert="horz" lIns="91440" tIns="45720" rIns="91440" bIns="45720" numCol="1"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tr-TR" dirty="0">
                <a:latin typeface="Arial" panose="020B0604020202020204" pitchFamily="34" charset="0"/>
                <a:cs typeface="Arial" panose="020B0604020202020204" pitchFamily="34" charset="0"/>
              </a:rPr>
              <a:t> </a:t>
            </a:r>
          </a:p>
        </p:txBody>
      </p:sp>
      <p:sp>
        <p:nvSpPr>
          <p:cNvPr id="2" name="Dikdörtgen 1">
            <a:extLst>
              <a:ext uri="{FF2B5EF4-FFF2-40B4-BE49-F238E27FC236}">
                <a16:creationId xmlns:a16="http://schemas.microsoft.com/office/drawing/2014/main" id="{D2A82204-1684-C449-A6DA-91B112F47864}"/>
              </a:ext>
            </a:extLst>
          </p:cNvPr>
          <p:cNvSpPr/>
          <p:nvPr/>
        </p:nvSpPr>
        <p:spPr>
          <a:xfrm>
            <a:off x="7121867" y="6255404"/>
            <a:ext cx="1770613" cy="369332"/>
          </a:xfrm>
          <a:prstGeom prst="rect">
            <a:avLst/>
          </a:prstGeom>
        </p:spPr>
        <p:txBody>
          <a:bodyPr wrap="none">
            <a:spAutoFit/>
          </a:bodyPr>
          <a:lstStyle/>
          <a:p>
            <a:pPr algn="r"/>
            <a:r>
              <a:rPr lang="tr-TR" i="1" dirty="0">
                <a:solidFill>
                  <a:schemeClr val="tx1">
                    <a:lumMod val="50000"/>
                    <a:lumOff val="50000"/>
                  </a:schemeClr>
                </a:solidFill>
                <a:cs typeface="Arial" panose="020B0604020202020204" pitchFamily="34" charset="0"/>
              </a:rPr>
              <a:t>(</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endParaRPr lang="tr-TR" i="1" dirty="0">
              <a:cs typeface="Arial" panose="020B0604020202020204" pitchFamily="34" charset="0"/>
            </a:endParaRPr>
          </a:p>
        </p:txBody>
      </p:sp>
    </p:spTree>
    <p:extLst>
      <p:ext uri="{BB962C8B-B14F-4D97-AF65-F5344CB8AC3E}">
        <p14:creationId xmlns:p14="http://schemas.microsoft.com/office/powerpoint/2010/main" val="41152948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144016" y="1997839"/>
            <a:ext cx="8748464" cy="3046988"/>
          </a:xfrm>
          <a:prstGeom prst="rect">
            <a:avLst/>
          </a:prstGeom>
        </p:spPr>
        <p:txBody>
          <a:bodyPr wrap="square">
            <a:spAutoFit/>
          </a:bodyPr>
          <a:lstStyle/>
          <a:p>
            <a:pPr algn="just"/>
            <a:r>
              <a:rPr lang="tr-TR" sz="2400" dirty="0">
                <a:cs typeface="Arial" panose="020B0604020202020204" pitchFamily="34" charset="0"/>
              </a:rPr>
              <a:t>Basit bir ifade ile, herhangi bir </a:t>
            </a:r>
            <a:r>
              <a:rPr lang="tr-TR" sz="2400" dirty="0" err="1">
                <a:cs typeface="Arial" panose="020B0604020202020204" pitchFamily="34" charset="0"/>
              </a:rPr>
              <a:t>topografik</a:t>
            </a:r>
            <a:r>
              <a:rPr lang="tr-TR" sz="2400" dirty="0">
                <a:cs typeface="Arial" panose="020B0604020202020204" pitchFamily="34" charset="0"/>
              </a:rPr>
              <a:t> yapıda eğri değiştirmek, suretiyle büyük değerli eğrilere yaklaşılıyorsa kazı, küçük değerli eğrilere yaklaşılıyorsa dolgu yapılacak anlamına  gelmektedir. Kazı yapmak suretiyle alan tesviyesinin üçüncü aşamasında, plan üzerinde mevcut ve aynen muhafaza edilmiş eğriler ile yeni eğriler düz çizgilerle, değiştirilmiş eski eğriler ise kesik çizgilerle belirtilerek kazı alanları ortaya çıkarılır.</a:t>
            </a:r>
          </a:p>
          <a:p>
            <a:pPr algn="r"/>
            <a:r>
              <a:rPr lang="tr-TR" sz="2400" i="1" dirty="0">
                <a:solidFill>
                  <a:schemeClr val="tx1">
                    <a:lumMod val="50000"/>
                    <a:lumOff val="50000"/>
                  </a:schemeClr>
                </a:solidFill>
                <a:cs typeface="Arial" panose="020B0604020202020204" pitchFamily="34" charset="0"/>
              </a:rPr>
              <a:t>                                                                                                           </a:t>
            </a:r>
            <a:endParaRPr lang="tr-TR" sz="1200" i="1" dirty="0">
              <a:cs typeface="Arial" panose="020B0604020202020204" pitchFamily="34" charset="0"/>
            </a:endParaRPr>
          </a:p>
        </p:txBody>
      </p:sp>
      <p:sp>
        <p:nvSpPr>
          <p:cNvPr id="2" name="Dikdörtgen 1">
            <a:extLst>
              <a:ext uri="{FF2B5EF4-FFF2-40B4-BE49-F238E27FC236}">
                <a16:creationId xmlns:a16="http://schemas.microsoft.com/office/drawing/2014/main" id="{340672DC-AE7C-1045-AD89-8E917D978A6F}"/>
              </a:ext>
            </a:extLst>
          </p:cNvPr>
          <p:cNvSpPr/>
          <p:nvPr/>
        </p:nvSpPr>
        <p:spPr>
          <a:xfrm>
            <a:off x="7121867" y="6309320"/>
            <a:ext cx="1770613"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1702786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87524" y="2348880"/>
            <a:ext cx="8568952" cy="3888432"/>
          </a:xfrm>
        </p:spPr>
        <p:txBody>
          <a:bodyPr numCol="1">
            <a:normAutofit/>
          </a:bodyPr>
          <a:lstStyle/>
          <a:p>
            <a:pPr marL="0" indent="0" algn="just">
              <a:buNone/>
            </a:pPr>
            <a:r>
              <a:rPr lang="tr-TR" sz="2400" dirty="0">
                <a:cs typeface="Arial" panose="020B0604020202020204" pitchFamily="34" charset="0"/>
              </a:rPr>
              <a:t>1.2. Dolgu Yapmak Suretiyle Alan Tesviyesi</a:t>
            </a:r>
          </a:p>
          <a:p>
            <a:pPr marL="0" indent="0" algn="just">
              <a:buNone/>
            </a:pPr>
            <a:r>
              <a:rPr lang="tr-TR" sz="2400" dirty="0">
                <a:cs typeface="Arial" panose="020B0604020202020204" pitchFamily="34" charset="0"/>
              </a:rPr>
              <a:t>Dolgu, kazının tam tersine bir alana toprak ilave edilerek, mevcut kotların yükseltilmesi işlemidir. Eğimli bir alanda dolgu yapılarak bina kitlesinin oluşturulmasında izlenilecek yöntem, kazıyla öz olarak benzerlikler gösterir. Ayrıca özellik; dolgu işleminde tesviye eğrilerini aşağıya değil, yukarıya doğru çekilmesidir.</a:t>
            </a:r>
          </a:p>
          <a:p>
            <a:pPr marL="0" indent="0" algn="r">
              <a:buNone/>
            </a:pPr>
            <a:r>
              <a:rPr lang="tr-TR" sz="2400" i="1" dirty="0">
                <a:solidFill>
                  <a:schemeClr val="tx1">
                    <a:lumMod val="50000"/>
                    <a:lumOff val="50000"/>
                  </a:schemeClr>
                </a:solidFill>
                <a:cs typeface="Arial" panose="020B0604020202020204" pitchFamily="34" charset="0"/>
              </a:rPr>
              <a:t>                                                                                                        </a:t>
            </a:r>
            <a:endParaRPr lang="tr-TR" sz="1400" i="1" dirty="0">
              <a:cs typeface="Arial" panose="020B0604020202020204" pitchFamily="34" charset="0"/>
            </a:endParaRPr>
          </a:p>
        </p:txBody>
      </p:sp>
      <p:sp>
        <p:nvSpPr>
          <p:cNvPr id="2" name="Dikdörtgen 1">
            <a:extLst>
              <a:ext uri="{FF2B5EF4-FFF2-40B4-BE49-F238E27FC236}">
                <a16:creationId xmlns:a16="http://schemas.microsoft.com/office/drawing/2014/main" id="{E6238906-2FBE-8242-8C83-7DBE6534B50B}"/>
              </a:ext>
            </a:extLst>
          </p:cNvPr>
          <p:cNvSpPr/>
          <p:nvPr/>
        </p:nvSpPr>
        <p:spPr>
          <a:xfrm>
            <a:off x="7236296" y="6256582"/>
            <a:ext cx="1770613" cy="369332"/>
          </a:xfrm>
          <a:prstGeom prst="rect">
            <a:avLst/>
          </a:prstGeom>
        </p:spPr>
        <p:txBody>
          <a:bodyPr wrap="none">
            <a:spAutoFit/>
          </a:bodyPr>
          <a:lstStyle/>
          <a:p>
            <a:pPr algn="r"/>
            <a:r>
              <a:rPr lang="tr-TR" i="1" dirty="0">
                <a:solidFill>
                  <a:schemeClr val="tx1">
                    <a:lumMod val="50000"/>
                    <a:lumOff val="50000"/>
                  </a:schemeClr>
                </a:solidFill>
                <a:cs typeface="Arial" panose="020B0604020202020204" pitchFamily="34" charset="0"/>
              </a:rPr>
              <a:t>(</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endParaRPr lang="tr-TR" i="1" dirty="0">
              <a:cs typeface="Arial" panose="020B0604020202020204" pitchFamily="34" charset="0"/>
            </a:endParaRPr>
          </a:p>
        </p:txBody>
      </p:sp>
    </p:spTree>
    <p:extLst>
      <p:ext uri="{BB962C8B-B14F-4D97-AF65-F5344CB8AC3E}">
        <p14:creationId xmlns:p14="http://schemas.microsoft.com/office/powerpoint/2010/main" val="26412363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1052736"/>
            <a:ext cx="8640960" cy="5256584"/>
          </a:xfrm>
        </p:spPr>
        <p:txBody>
          <a:bodyPr numCol="1">
            <a:noAutofit/>
          </a:bodyPr>
          <a:lstStyle/>
          <a:p>
            <a:pPr marL="0" indent="0" algn="just">
              <a:spcBef>
                <a:spcPts val="0"/>
              </a:spcBef>
              <a:buNone/>
            </a:pPr>
            <a:r>
              <a:rPr lang="tr-TR" sz="2400" dirty="0">
                <a:cs typeface="Arial" panose="020B0604020202020204" pitchFamily="34" charset="0"/>
              </a:rPr>
              <a:t>1.3. Kazı ve Dolguyu Birlikte Yapmak Suretiyle Alan Tesviyesi</a:t>
            </a:r>
          </a:p>
          <a:p>
            <a:pPr marL="0" indent="0" algn="just">
              <a:spcBef>
                <a:spcPts val="0"/>
              </a:spcBef>
              <a:buNone/>
            </a:pPr>
            <a:r>
              <a:rPr lang="tr-TR" sz="2400" dirty="0">
                <a:cs typeface="Arial" panose="020B0604020202020204" pitchFamily="34" charset="0"/>
              </a:rPr>
              <a:t>Eğimli bir alan üzerinde herhangi bir yapı kitlesinin yerleştirilmesine karar verirken, </a:t>
            </a:r>
            <a:r>
              <a:rPr lang="tr-TR" sz="2400" dirty="0" err="1">
                <a:cs typeface="Arial" panose="020B0604020202020204" pitchFamily="34" charset="0"/>
              </a:rPr>
              <a:t>topografik</a:t>
            </a:r>
            <a:r>
              <a:rPr lang="tr-TR" sz="2400" dirty="0">
                <a:cs typeface="Arial" panose="020B0604020202020204" pitchFamily="34" charset="0"/>
              </a:rPr>
              <a:t> yapının ve planlama alanın yakın çevresinin özelliklerine göre hem kazıya ve hem de dolguya gerek duyulabilmektedir. Böyle bir durumda izlenecek yol, genelde üç aşamadan oluşmaktadır.</a:t>
            </a:r>
          </a:p>
          <a:p>
            <a:pPr marL="457200" indent="-457200" algn="just">
              <a:spcBef>
                <a:spcPts val="0"/>
              </a:spcBef>
              <a:buFont typeface="+mj-lt"/>
              <a:buAutoNum type="alphaLcPeriod"/>
            </a:pPr>
            <a:r>
              <a:rPr lang="tr-TR" sz="2400" dirty="0">
                <a:cs typeface="Arial" panose="020B0604020202020204" pitchFamily="34" charset="0"/>
              </a:rPr>
              <a:t>Birinci aşamada, plan üzerinde yapı kitlesinin zemin kotu ve kaplayacağı toplam alanın sınırları belirlenir. </a:t>
            </a:r>
          </a:p>
          <a:p>
            <a:pPr marL="457200" indent="-457200" algn="just">
              <a:spcBef>
                <a:spcPts val="0"/>
              </a:spcBef>
              <a:buFont typeface="+mj-lt"/>
              <a:buAutoNum type="alphaLcPeriod"/>
            </a:pPr>
            <a:r>
              <a:rPr lang="tr-TR" sz="2400" dirty="0">
                <a:cs typeface="Arial" panose="020B0604020202020204" pitchFamily="34" charset="0"/>
              </a:rPr>
              <a:t>İkinci aşamada, belirlenen zemin kotu ve alanın boyutları esas alınarak aşağıya ya da yukarıya çekilecek tesviye eğrilerine karar verilir.  </a:t>
            </a:r>
          </a:p>
          <a:p>
            <a:pPr marL="457200" indent="-457200" algn="just">
              <a:spcBef>
                <a:spcPts val="0"/>
              </a:spcBef>
              <a:buFont typeface="+mj-lt"/>
              <a:buAutoNum type="alphaLcPeriod"/>
            </a:pPr>
            <a:r>
              <a:rPr lang="tr-TR" sz="2400" dirty="0">
                <a:cs typeface="Arial" panose="020B0604020202020204" pitchFamily="34" charset="0"/>
              </a:rPr>
              <a:t>Üçüncü aşamada ise mevcut öneri ve eğriler kesik ve düz çizgilerle belirlenerek, kazı ve dolgu alanları ortaya çıkartılır.</a:t>
            </a:r>
          </a:p>
          <a:p>
            <a:pPr marL="0" indent="0" algn="just">
              <a:spcBef>
                <a:spcPts val="0"/>
              </a:spcBef>
              <a:buNone/>
            </a:pPr>
            <a:endParaRPr lang="tr-TR" sz="2400" dirty="0">
              <a:cs typeface="Arial" panose="020B0604020202020204" pitchFamily="34" charset="0"/>
            </a:endParaRPr>
          </a:p>
        </p:txBody>
      </p:sp>
      <p:sp>
        <p:nvSpPr>
          <p:cNvPr id="5" name="İçerik Yer Tutucusu 2"/>
          <p:cNvSpPr txBox="1">
            <a:spLocks/>
          </p:cNvSpPr>
          <p:nvPr/>
        </p:nvSpPr>
        <p:spPr>
          <a:xfrm>
            <a:off x="179512" y="4841776"/>
            <a:ext cx="8640960" cy="1755576"/>
          </a:xfrm>
          <a:prstGeom prst="rect">
            <a:avLst/>
          </a:prstGeom>
        </p:spPr>
        <p:txBody>
          <a:bodyPr vert="horz" lIns="91440" tIns="45720" rIns="91440" bIns="45720" numCol="1"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tr-TR" dirty="0">
                <a:latin typeface="Arial" panose="020B0604020202020204" pitchFamily="34" charset="0"/>
                <a:cs typeface="Arial" panose="020B0604020202020204" pitchFamily="34" charset="0"/>
              </a:rPr>
              <a:t> </a:t>
            </a:r>
          </a:p>
        </p:txBody>
      </p:sp>
      <p:sp>
        <p:nvSpPr>
          <p:cNvPr id="2" name="Dikdörtgen 1">
            <a:extLst>
              <a:ext uri="{FF2B5EF4-FFF2-40B4-BE49-F238E27FC236}">
                <a16:creationId xmlns:a16="http://schemas.microsoft.com/office/drawing/2014/main" id="{F321F6BC-EDFE-A841-82DA-4CCBC1585CC8}"/>
              </a:ext>
            </a:extLst>
          </p:cNvPr>
          <p:cNvSpPr/>
          <p:nvPr/>
        </p:nvSpPr>
        <p:spPr>
          <a:xfrm>
            <a:off x="7140975" y="6268670"/>
            <a:ext cx="1823513"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 (</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r>
              <a:rPr lang="tr-TR" dirty="0">
                <a:solidFill>
                  <a:schemeClr val="tx1">
                    <a:lumMod val="65000"/>
                    <a:lumOff val="35000"/>
                  </a:schemeClr>
                </a:solidFill>
                <a:cs typeface="Arial" panose="020B0604020202020204" pitchFamily="34" charset="0"/>
              </a:rPr>
              <a:t>)</a:t>
            </a:r>
            <a:endParaRPr lang="tr-TR" dirty="0"/>
          </a:p>
        </p:txBody>
      </p:sp>
    </p:spTree>
    <p:extLst>
      <p:ext uri="{BB962C8B-B14F-4D97-AF65-F5344CB8AC3E}">
        <p14:creationId xmlns:p14="http://schemas.microsoft.com/office/powerpoint/2010/main" val="37100714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2204864"/>
            <a:ext cx="8640960" cy="3096344"/>
          </a:xfrm>
        </p:spPr>
        <p:txBody>
          <a:bodyPr numCol="1">
            <a:noAutofit/>
          </a:bodyPr>
          <a:lstStyle/>
          <a:p>
            <a:pPr marL="0" indent="0" algn="just">
              <a:spcBef>
                <a:spcPts val="0"/>
              </a:spcBef>
              <a:buNone/>
            </a:pPr>
            <a:r>
              <a:rPr lang="tr-TR" sz="2400" dirty="0">
                <a:cs typeface="Arial" panose="020B0604020202020204" pitchFamily="34" charset="0"/>
              </a:rPr>
              <a:t>1.4. Mevcut </a:t>
            </a:r>
            <a:r>
              <a:rPr lang="tr-TR" sz="2400" dirty="0" err="1">
                <a:cs typeface="Arial" panose="020B0604020202020204" pitchFamily="34" charset="0"/>
              </a:rPr>
              <a:t>Topografik</a:t>
            </a:r>
            <a:r>
              <a:rPr lang="tr-TR" sz="2400" dirty="0">
                <a:cs typeface="Arial" panose="020B0604020202020204" pitchFamily="34" charset="0"/>
              </a:rPr>
              <a:t> Yapıya İlave İstinat Duvarları Aracılığı İle Alan Tesviyesi</a:t>
            </a:r>
          </a:p>
          <a:p>
            <a:pPr marL="0" indent="0" algn="just">
              <a:spcBef>
                <a:spcPts val="0"/>
              </a:spcBef>
              <a:buNone/>
            </a:pPr>
            <a:r>
              <a:rPr lang="tr-TR" sz="2400" dirty="0">
                <a:cs typeface="Arial" panose="020B0604020202020204" pitchFamily="34" charset="0"/>
              </a:rPr>
              <a:t>Bu tür uygulamada esas, çalışma alanı bünyesinde kazı ve dolgu yapılmasıdır. Bu amaçla, </a:t>
            </a:r>
            <a:r>
              <a:rPr lang="tr-TR" sz="2400" dirty="0" err="1">
                <a:cs typeface="Arial" panose="020B0604020202020204" pitchFamily="34" charset="0"/>
              </a:rPr>
              <a:t>topografik</a:t>
            </a:r>
            <a:r>
              <a:rPr lang="tr-TR" sz="2400" dirty="0">
                <a:cs typeface="Arial" panose="020B0604020202020204" pitchFamily="34" charset="0"/>
              </a:rPr>
              <a:t> yapıyı içeren plan üzerinde, yapı kitlesinin zemin kotu ve bu belirlemelere göre dışarıdan dolgu yapılarak toprağın istinat duvarı ile stabilizasyonu sağlanmaktadır.</a:t>
            </a:r>
          </a:p>
          <a:p>
            <a:pPr marL="0" indent="0" algn="just">
              <a:spcBef>
                <a:spcPts val="0"/>
              </a:spcBef>
              <a:buNone/>
            </a:pPr>
            <a:endParaRPr lang="tr-TR" sz="2400" i="1" dirty="0">
              <a:cs typeface="Arial" panose="020B0604020202020204" pitchFamily="34" charset="0"/>
            </a:endParaRPr>
          </a:p>
        </p:txBody>
      </p:sp>
      <p:sp>
        <p:nvSpPr>
          <p:cNvPr id="5" name="İçerik Yer Tutucusu 2"/>
          <p:cNvSpPr txBox="1">
            <a:spLocks/>
          </p:cNvSpPr>
          <p:nvPr/>
        </p:nvSpPr>
        <p:spPr>
          <a:xfrm>
            <a:off x="179512" y="4841776"/>
            <a:ext cx="8640960" cy="1755576"/>
          </a:xfrm>
          <a:prstGeom prst="rect">
            <a:avLst/>
          </a:prstGeom>
        </p:spPr>
        <p:txBody>
          <a:bodyPr vert="horz" lIns="91440" tIns="45720" rIns="91440" bIns="45720" numCol="1"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Font typeface="Arial" panose="020B0604020202020204" pitchFamily="34" charset="0"/>
              <a:buNone/>
            </a:pPr>
            <a:r>
              <a:rPr lang="tr-TR" dirty="0">
                <a:latin typeface="Arial" panose="020B0604020202020204" pitchFamily="34" charset="0"/>
                <a:cs typeface="Arial" panose="020B0604020202020204" pitchFamily="34" charset="0"/>
              </a:rPr>
              <a:t> </a:t>
            </a:r>
          </a:p>
        </p:txBody>
      </p:sp>
      <p:sp>
        <p:nvSpPr>
          <p:cNvPr id="2" name="Dikdörtgen 1">
            <a:extLst>
              <a:ext uri="{FF2B5EF4-FFF2-40B4-BE49-F238E27FC236}">
                <a16:creationId xmlns:a16="http://schemas.microsoft.com/office/drawing/2014/main" id="{4449217C-2B74-CC4C-877F-B2439D89ED28}"/>
              </a:ext>
            </a:extLst>
          </p:cNvPr>
          <p:cNvSpPr/>
          <p:nvPr/>
        </p:nvSpPr>
        <p:spPr>
          <a:xfrm>
            <a:off x="6992151" y="6197242"/>
            <a:ext cx="1828321" cy="400110"/>
          </a:xfrm>
          <a:prstGeom prst="rect">
            <a:avLst/>
          </a:prstGeom>
        </p:spPr>
        <p:txBody>
          <a:bodyPr wrap="none">
            <a:spAutoFit/>
          </a:bodyPr>
          <a:lstStyle/>
          <a:p>
            <a:r>
              <a:rPr lang="tr-TR" sz="2000" dirty="0">
                <a:solidFill>
                  <a:schemeClr val="tx1">
                    <a:lumMod val="50000"/>
                    <a:lumOff val="50000"/>
                  </a:schemeClr>
                </a:solidFill>
                <a:cs typeface="Arial" panose="020B0604020202020204" pitchFamily="34" charset="0"/>
              </a:rPr>
              <a:t> </a:t>
            </a:r>
            <a:r>
              <a:rPr lang="tr-TR" i="1" dirty="0">
                <a:solidFill>
                  <a:schemeClr val="tx1">
                    <a:lumMod val="50000"/>
                    <a:lumOff val="50000"/>
                  </a:schemeClr>
                </a:solidFill>
                <a:cs typeface="Arial" panose="020B0604020202020204" pitchFamily="34" charset="0"/>
              </a:rPr>
              <a:t>(</a:t>
            </a:r>
            <a:r>
              <a:rPr lang="tr-TR" i="1" dirty="0" err="1">
                <a:solidFill>
                  <a:schemeClr val="tx1">
                    <a:lumMod val="65000"/>
                    <a:lumOff val="35000"/>
                  </a:schemeClr>
                </a:solidFill>
                <a:cs typeface="Arial" panose="020B0604020202020204" pitchFamily="34" charset="0"/>
              </a:rPr>
              <a:t>Altunkasa</a:t>
            </a:r>
            <a:r>
              <a:rPr lang="tr-TR" i="1" dirty="0">
                <a:solidFill>
                  <a:schemeClr val="tx1">
                    <a:lumMod val="65000"/>
                    <a:lumOff val="35000"/>
                  </a:schemeClr>
                </a:solidFill>
                <a:cs typeface="Arial" panose="020B0604020202020204" pitchFamily="34" charset="0"/>
              </a:rPr>
              <a:t> 2011)</a:t>
            </a:r>
            <a:endParaRPr lang="tr-TR" dirty="0"/>
          </a:p>
        </p:txBody>
      </p:sp>
    </p:spTree>
    <p:extLst>
      <p:ext uri="{BB962C8B-B14F-4D97-AF65-F5344CB8AC3E}">
        <p14:creationId xmlns:p14="http://schemas.microsoft.com/office/powerpoint/2010/main" val="1071343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836712"/>
            <a:ext cx="8640960" cy="5256584"/>
          </a:xfrm>
        </p:spPr>
        <p:txBody>
          <a:bodyPr numCol="1">
            <a:noAutofit/>
          </a:bodyPr>
          <a:lstStyle/>
          <a:p>
            <a:pPr marL="0" indent="0" algn="just">
              <a:buNone/>
            </a:pPr>
            <a:endParaRPr lang="tr-TR" sz="2400" dirty="0">
              <a:cs typeface="Arial" panose="020B0604020202020204" pitchFamily="34" charset="0"/>
            </a:endParaRPr>
          </a:p>
          <a:p>
            <a:pPr marL="0" indent="0" algn="just">
              <a:buNone/>
            </a:pPr>
            <a:endParaRPr lang="tr-TR" sz="2400" dirty="0">
              <a:cs typeface="Arial" panose="020B0604020202020204" pitchFamily="34" charset="0"/>
            </a:endParaRPr>
          </a:p>
          <a:p>
            <a:pPr marL="514350" indent="-514350" algn="just">
              <a:buFont typeface="+mj-lt"/>
              <a:buAutoNum type="arabicPeriod" startAt="2"/>
            </a:pPr>
            <a:r>
              <a:rPr lang="tr-TR" sz="2400" dirty="0">
                <a:cs typeface="Arial" panose="020B0604020202020204" pitchFamily="34" charset="0"/>
              </a:rPr>
              <a:t>Yollar ve Çevrelerinde Alan Tesviyesi</a:t>
            </a:r>
          </a:p>
          <a:p>
            <a:pPr marL="0" indent="0" algn="just">
              <a:buNone/>
            </a:pPr>
            <a:r>
              <a:rPr lang="tr-TR" sz="2400" dirty="0">
                <a:cs typeface="Arial" panose="020B0604020202020204" pitchFamily="34" charset="0"/>
              </a:rPr>
              <a:t>Karakteri ne olursa olsun, bir yolun tesviyesi yapılırken enine ve boyuna olmak üzere iki eğim düzenlenmesi ortaya çıkmaktadır. Enine eğim, bir yol güzergahının enine dik kesilmesiyle oluşan profilin içerdiği eğimdir. Yolun enine eğimi; düz ya da doğrusal , içbükey ve dışbükey olmak üzere üç farklı en kesit oluşturulabilir. Yol tesis etmek amacıyla tesviye yapılırken, yol güzergahını enine kesen tesviye eğrilerinin eşit aralıklarla yani aynı eğim derecesini oluşturacak biçimde düzenlenmesi gerekmektedir.</a:t>
            </a:r>
          </a:p>
          <a:p>
            <a:pPr marL="0" indent="0">
              <a:buNone/>
            </a:pPr>
            <a:endParaRPr lang="tr-TR" sz="1400" i="1" dirty="0">
              <a:solidFill>
                <a:schemeClr val="bg1">
                  <a:lumMod val="50000"/>
                </a:schemeClr>
              </a:solidFill>
              <a:cs typeface="Arial" panose="020B0604020202020204" pitchFamily="34" charset="0"/>
            </a:endParaRPr>
          </a:p>
          <a:p>
            <a:pPr marL="0" indent="0" algn="just">
              <a:buNone/>
            </a:pPr>
            <a:endParaRPr lang="tr-TR" sz="2400" dirty="0">
              <a:effectLst>
                <a:outerShdw blurRad="38100" dist="38100" dir="2700000" algn="tl">
                  <a:srgbClr val="000000">
                    <a:alpha val="43137"/>
                  </a:srgbClr>
                </a:outerShdw>
              </a:effectLst>
              <a:cs typeface="Arial" panose="020B0604020202020204" pitchFamily="34" charset="0"/>
            </a:endParaRPr>
          </a:p>
          <a:p>
            <a:pPr marL="0" indent="0" algn="just">
              <a:spcBef>
                <a:spcPts val="0"/>
              </a:spcBef>
              <a:buNone/>
            </a:pPr>
            <a:endParaRPr lang="tr-TR" sz="2400" i="1" dirty="0">
              <a:cs typeface="Arial" panose="020B0604020202020204" pitchFamily="34" charset="0"/>
            </a:endParaRPr>
          </a:p>
        </p:txBody>
      </p:sp>
      <p:sp>
        <p:nvSpPr>
          <p:cNvPr id="2" name="Dikdörtgen 1">
            <a:extLst>
              <a:ext uri="{FF2B5EF4-FFF2-40B4-BE49-F238E27FC236}">
                <a16:creationId xmlns:a16="http://schemas.microsoft.com/office/drawing/2014/main" id="{A37F4A23-07D9-F247-B231-D088064479BC}"/>
              </a:ext>
            </a:extLst>
          </p:cNvPr>
          <p:cNvSpPr/>
          <p:nvPr/>
        </p:nvSpPr>
        <p:spPr>
          <a:xfrm>
            <a:off x="6984572" y="6309320"/>
            <a:ext cx="1934119" cy="369332"/>
          </a:xfrm>
          <a:prstGeom prst="rect">
            <a:avLst/>
          </a:prstGeom>
        </p:spPr>
        <p:txBody>
          <a:bodyPr wrap="none">
            <a:spAutoFit/>
          </a:bodyPr>
          <a:lstStyle/>
          <a:p>
            <a:r>
              <a:rPr lang="tr-TR" i="1" dirty="0">
                <a:solidFill>
                  <a:schemeClr val="tx1">
                    <a:lumMod val="50000"/>
                    <a:lumOff val="50000"/>
                  </a:schemeClr>
                </a:solidFill>
                <a:cs typeface="Arial" panose="020B0604020202020204" pitchFamily="34" charset="0"/>
              </a:rPr>
              <a:t> (</a:t>
            </a:r>
            <a:r>
              <a:rPr lang="tr-TR" i="1" dirty="0" err="1">
                <a:solidFill>
                  <a:schemeClr val="tx1">
                    <a:lumMod val="50000"/>
                    <a:lumOff val="50000"/>
                  </a:schemeClr>
                </a:solidFill>
                <a:cs typeface="Arial" panose="020B0604020202020204" pitchFamily="34" charset="0"/>
              </a:rPr>
              <a:t>Altunkasa</a:t>
            </a:r>
            <a:r>
              <a:rPr lang="tr-TR" i="1" dirty="0">
                <a:solidFill>
                  <a:schemeClr val="tx1">
                    <a:lumMod val="50000"/>
                    <a:lumOff val="50000"/>
                  </a:schemeClr>
                </a:solidFill>
                <a:cs typeface="Arial" panose="020B0604020202020204" pitchFamily="34" charset="0"/>
              </a:rPr>
              <a:t> 2011) </a:t>
            </a:r>
            <a:endParaRPr lang="tr-TR" dirty="0"/>
          </a:p>
        </p:txBody>
      </p:sp>
    </p:spTree>
    <p:extLst>
      <p:ext uri="{BB962C8B-B14F-4D97-AF65-F5344CB8AC3E}">
        <p14:creationId xmlns:p14="http://schemas.microsoft.com/office/powerpoint/2010/main" val="4257087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2"/>
          <p:cNvSpPr>
            <a:spLocks noGrp="1"/>
          </p:cNvSpPr>
          <p:nvPr>
            <p:ph idx="1"/>
          </p:nvPr>
        </p:nvSpPr>
        <p:spPr>
          <a:xfrm>
            <a:off x="323528" y="1340768"/>
            <a:ext cx="8496944" cy="4484049"/>
          </a:xfrm>
        </p:spPr>
        <p:txBody>
          <a:bodyPr>
            <a:normAutofit/>
          </a:bodyPr>
          <a:lstStyle/>
          <a:p>
            <a:pPr marL="0" indent="0" algn="just">
              <a:spcBef>
                <a:spcPts val="0"/>
              </a:spcBef>
              <a:buNone/>
            </a:pPr>
            <a:r>
              <a:rPr lang="tr-TR" sz="2400" dirty="0">
                <a:cs typeface="Arial" panose="020B0604020202020204" pitchFamily="34" charset="0"/>
              </a:rPr>
              <a:t>Yol tesviyesi, yol platformu ve yol kenarı çevresinin tesviyesi olmak üzere iki evrede gerçekleştirilir. Yol tesviyesinde peyzaj açısından dikkat edilecek kurallar şöyledir:</a:t>
            </a:r>
          </a:p>
          <a:p>
            <a:pPr algn="just">
              <a:spcBef>
                <a:spcPts val="0"/>
              </a:spcBef>
              <a:buFont typeface="Wingdings" panose="05000000000000000000" pitchFamily="2" charset="2"/>
              <a:buChar char="Ø"/>
            </a:pPr>
            <a:r>
              <a:rPr lang="tr-TR" sz="2400" dirty="0">
                <a:cs typeface="Arial" panose="020B0604020202020204" pitchFamily="34" charset="0"/>
              </a:rPr>
              <a:t>Potansiyel </a:t>
            </a:r>
            <a:r>
              <a:rPr lang="tr-TR" sz="2400" dirty="0" err="1">
                <a:cs typeface="Arial" panose="020B0604020202020204" pitchFamily="34" charset="0"/>
              </a:rPr>
              <a:t>vistaları</a:t>
            </a:r>
            <a:r>
              <a:rPr lang="tr-TR" sz="2400" dirty="0">
                <a:cs typeface="Arial" panose="020B0604020202020204" pitchFamily="34" charset="0"/>
              </a:rPr>
              <a:t> ortaya çıkarmak için ekstra toprak kazmaktan kaçınılmamalı,</a:t>
            </a:r>
          </a:p>
          <a:p>
            <a:pPr algn="just">
              <a:spcBef>
                <a:spcPts val="0"/>
              </a:spcBef>
              <a:buFont typeface="Wingdings" panose="05000000000000000000" pitchFamily="2" charset="2"/>
              <a:buChar char="Ø"/>
            </a:pPr>
            <a:r>
              <a:rPr lang="tr-TR" sz="2400" dirty="0">
                <a:cs typeface="Arial" panose="020B0604020202020204" pitchFamily="34" charset="0"/>
              </a:rPr>
              <a:t>Arzu edilmeyen manzaraları gizlemek için yol kenarı tepelerinden yararlanmalı,</a:t>
            </a:r>
          </a:p>
          <a:p>
            <a:pPr algn="just">
              <a:spcBef>
                <a:spcPts val="0"/>
              </a:spcBef>
              <a:buFont typeface="Wingdings" panose="05000000000000000000" pitchFamily="2" charset="2"/>
              <a:buChar char="Ø"/>
            </a:pPr>
            <a:r>
              <a:rPr lang="tr-TR" sz="2400" dirty="0">
                <a:cs typeface="Arial" panose="020B0604020202020204" pitchFamily="34" charset="0"/>
              </a:rPr>
              <a:t>Bitki gelişimini sağlamak için yola yakın çevredeki topraklar iyileştirilmeli,</a:t>
            </a:r>
          </a:p>
          <a:p>
            <a:pPr algn="just">
              <a:spcBef>
                <a:spcPts val="0"/>
              </a:spcBef>
              <a:buFont typeface="Wingdings" panose="05000000000000000000" pitchFamily="2" charset="2"/>
              <a:buChar char="Ø"/>
            </a:pPr>
            <a:r>
              <a:rPr lang="tr-TR" sz="2400" dirty="0">
                <a:cs typeface="Arial" panose="020B0604020202020204" pitchFamily="34" charset="0"/>
              </a:rPr>
              <a:t>Eğimlerin mevcut arazi ve çevre peyzajı ile uyumlu olması sağlanmalıdır.</a:t>
            </a:r>
          </a:p>
          <a:p>
            <a:pPr marL="0" indent="0" algn="just">
              <a:spcBef>
                <a:spcPts val="0"/>
              </a:spcBef>
              <a:buNone/>
            </a:pPr>
            <a:endParaRPr lang="tr-TR" sz="1400" dirty="0">
              <a:solidFill>
                <a:schemeClr val="bg1">
                  <a:lumMod val="50000"/>
                </a:schemeClr>
              </a:solidFill>
              <a:cs typeface="Arial" panose="020B0604020202020204" pitchFamily="34" charset="0"/>
            </a:endParaRPr>
          </a:p>
        </p:txBody>
      </p:sp>
      <p:sp>
        <p:nvSpPr>
          <p:cNvPr id="2" name="Dikdörtgen 1">
            <a:extLst>
              <a:ext uri="{FF2B5EF4-FFF2-40B4-BE49-F238E27FC236}">
                <a16:creationId xmlns:a16="http://schemas.microsoft.com/office/drawing/2014/main" id="{7E1F51E6-76AB-2845-BBD0-211E96AAC2DE}"/>
              </a:ext>
            </a:extLst>
          </p:cNvPr>
          <p:cNvSpPr/>
          <p:nvPr/>
        </p:nvSpPr>
        <p:spPr>
          <a:xfrm>
            <a:off x="7510028" y="6309320"/>
            <a:ext cx="1433405"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(Seçkin 2003)</a:t>
            </a:r>
            <a:endParaRPr lang="tr-TR" sz="3200" i="1" dirty="0">
              <a:cs typeface="Arial" panose="020B0604020202020204" pitchFamily="34" charset="0"/>
            </a:endParaRPr>
          </a:p>
        </p:txBody>
      </p:sp>
    </p:spTree>
    <p:extLst>
      <p:ext uri="{BB962C8B-B14F-4D97-AF65-F5344CB8AC3E}">
        <p14:creationId xmlns:p14="http://schemas.microsoft.com/office/powerpoint/2010/main" val="219257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95536" y="1772816"/>
            <a:ext cx="8352928" cy="3921299"/>
          </a:xfrm>
        </p:spPr>
        <p:txBody>
          <a:bodyPr>
            <a:normAutofit fontScale="92500" lnSpcReduction="20000"/>
          </a:bodyPr>
          <a:lstStyle/>
          <a:p>
            <a:pPr marL="514350" indent="-514350" algn="just">
              <a:buFont typeface="+mj-lt"/>
              <a:buAutoNum type="arabicPeriod" startAt="3"/>
            </a:pPr>
            <a:r>
              <a:rPr lang="tr-TR" sz="2600" dirty="0">
                <a:cs typeface="Arial" panose="020B0604020202020204" pitchFamily="34" charset="0"/>
              </a:rPr>
              <a:t>Drenaj Çalışmalarında Alan Tesviyesi</a:t>
            </a:r>
          </a:p>
          <a:p>
            <a:pPr marL="0" indent="0" algn="just">
              <a:buNone/>
            </a:pPr>
            <a:r>
              <a:rPr lang="tr-TR" sz="2600" dirty="0">
                <a:cs typeface="Arial" panose="020B0604020202020204" pitchFamily="34" charset="0"/>
              </a:rPr>
              <a:t>Mühendislik uygulamalarında, tesviye çalışmalarıyla birlikte oluşturulan doğal karakterli drenaj hatları; drenaj hendekleri ve su toplama kanalları  olmak üzere iki grupta incelenebilir. </a:t>
            </a:r>
          </a:p>
          <a:p>
            <a:pPr marL="514350" indent="-514350" algn="just">
              <a:buFont typeface="+mj-lt"/>
              <a:buAutoNum type="alphaLcPeriod"/>
            </a:pPr>
            <a:r>
              <a:rPr lang="tr-TR" sz="2600" dirty="0">
                <a:cs typeface="Arial" panose="020B0604020202020204" pitchFamily="34" charset="0"/>
              </a:rPr>
              <a:t>Drenaj hendekleri, genelde V kesitli ve ıslak derinlikleri 0,6 m’den daha fazla olan elemanlardır. Yüzey akış miktarının yüksek olduğu alanlarda yoğun olarak kullanılırlar.</a:t>
            </a:r>
          </a:p>
          <a:p>
            <a:pPr marL="514350" indent="-514350" algn="just">
              <a:buFont typeface="+mj-lt"/>
              <a:buAutoNum type="alphaLcPeriod"/>
            </a:pPr>
            <a:r>
              <a:rPr lang="tr-TR" sz="2600" dirty="0">
                <a:cs typeface="Arial" panose="020B0604020202020204" pitchFamily="34" charset="0"/>
              </a:rPr>
              <a:t>Su toplama kanalları, drenaj hendekleri ile benzer karakterde olmalarına karşın ıslak derinlikleri  daha az, genişlikleri daha fazladır ve yüzey akış miktarının nispeten daha düşük olduğu alanlarda kullanımları uygundur. </a:t>
            </a:r>
          </a:p>
          <a:p>
            <a:pPr marL="0" indent="0" algn="r">
              <a:buNone/>
            </a:pPr>
            <a:r>
              <a:rPr lang="tr-TR" sz="1300" i="1" dirty="0">
                <a:solidFill>
                  <a:schemeClr val="bg1">
                    <a:lumMod val="50000"/>
                  </a:schemeClr>
                </a:solidFill>
                <a:cs typeface="Arial" panose="020B0604020202020204" pitchFamily="34" charset="0"/>
              </a:rPr>
              <a:t>                                                                                                                                                                             </a:t>
            </a:r>
          </a:p>
          <a:p>
            <a:pPr marL="0" indent="0" algn="just">
              <a:buNone/>
            </a:pPr>
            <a:endParaRPr lang="tr-TR" sz="1400" dirty="0">
              <a:cs typeface="Arial" panose="020B0604020202020204" pitchFamily="34" charset="0"/>
            </a:endParaRPr>
          </a:p>
          <a:p>
            <a:pPr marL="0" indent="0" algn="just">
              <a:buNone/>
            </a:pPr>
            <a:endParaRPr lang="tr-TR" sz="2400" dirty="0">
              <a:cs typeface="Arial" panose="020B0604020202020204" pitchFamily="34" charset="0"/>
            </a:endParaRPr>
          </a:p>
        </p:txBody>
      </p:sp>
      <p:sp>
        <p:nvSpPr>
          <p:cNvPr id="2" name="Dikdörtgen 1">
            <a:extLst>
              <a:ext uri="{FF2B5EF4-FFF2-40B4-BE49-F238E27FC236}">
                <a16:creationId xmlns:a16="http://schemas.microsoft.com/office/drawing/2014/main" id="{CB280CCC-FCF3-6E4C-8BF3-1241744B739C}"/>
              </a:ext>
            </a:extLst>
          </p:cNvPr>
          <p:cNvSpPr/>
          <p:nvPr/>
        </p:nvSpPr>
        <p:spPr>
          <a:xfrm>
            <a:off x="7092280" y="6237312"/>
            <a:ext cx="1828321" cy="369332"/>
          </a:xfrm>
          <a:prstGeom prst="rect">
            <a:avLst/>
          </a:prstGeom>
        </p:spPr>
        <p:txBody>
          <a:bodyPr wrap="none">
            <a:spAutoFit/>
          </a:bodyPr>
          <a:lstStyle/>
          <a:p>
            <a:pPr algn="r"/>
            <a:r>
              <a:rPr lang="tr-TR" i="1" dirty="0">
                <a:solidFill>
                  <a:schemeClr val="bg1">
                    <a:lumMod val="50000"/>
                  </a:schemeClr>
                </a:solidFill>
                <a:cs typeface="Arial" panose="020B0604020202020204" pitchFamily="34" charset="0"/>
              </a:rPr>
              <a:t>(</a:t>
            </a:r>
            <a:r>
              <a:rPr lang="tr-TR" i="1" dirty="0" err="1">
                <a:solidFill>
                  <a:schemeClr val="bg1">
                    <a:lumMod val="50000"/>
                  </a:schemeClr>
                </a:solidFill>
                <a:cs typeface="Arial" panose="020B0604020202020204" pitchFamily="34" charset="0"/>
              </a:rPr>
              <a:t>Altunkasa</a:t>
            </a:r>
            <a:r>
              <a:rPr lang="tr-TR" i="1" dirty="0">
                <a:solidFill>
                  <a:schemeClr val="bg1">
                    <a:lumMod val="50000"/>
                  </a:schemeClr>
                </a:solidFill>
                <a:cs typeface="Arial" panose="020B0604020202020204" pitchFamily="34" charset="0"/>
              </a:rPr>
              <a:t> 2011)</a:t>
            </a:r>
          </a:p>
        </p:txBody>
      </p:sp>
    </p:spTree>
    <p:extLst>
      <p:ext uri="{BB962C8B-B14F-4D97-AF65-F5344CB8AC3E}">
        <p14:creationId xmlns:p14="http://schemas.microsoft.com/office/powerpoint/2010/main" val="3202683602"/>
      </p:ext>
    </p:extLst>
  </p:cSld>
  <p:clrMapOvr>
    <a:masterClrMapping/>
  </p:clrMapOvr>
</p:sld>
</file>

<file path=ppt/theme/theme1.xml><?xml version="1.0" encoding="utf-8"?>
<a:theme xmlns:a="http://schemas.openxmlformats.org/drawingml/2006/main" name="Office Teması">
  <a:themeElements>
    <a:clrScheme name="Office Teması">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eması">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eması">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769</Words>
  <Application>Microsoft Office PowerPoint</Application>
  <PresentationFormat>Ekran Gösterisi (4:3)</PresentationFormat>
  <Paragraphs>49</Paragraphs>
  <Slides>9</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vt:i4>
      </vt:variant>
    </vt:vector>
  </HeadingPairs>
  <TitlesOfParts>
    <vt:vector size="14" baseType="lpstr">
      <vt:lpstr>Arial</vt:lpstr>
      <vt:lpstr>Calibri</vt:lpstr>
      <vt:lpstr>Calibri Light</vt:lpstr>
      <vt:lpstr>Wingdings</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FA</dc:creator>
  <cp:lastModifiedBy>FA</cp:lastModifiedBy>
  <cp:revision>3</cp:revision>
  <dcterms:created xsi:type="dcterms:W3CDTF">2019-12-05T10:36:05Z</dcterms:created>
  <dcterms:modified xsi:type="dcterms:W3CDTF">2019-12-05T10:40:15Z</dcterms:modified>
</cp:coreProperties>
</file>