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78" r:id="rId7"/>
    <p:sldId id="264" r:id="rId8"/>
    <p:sldId id="265" r:id="rId9"/>
    <p:sldId id="266" r:id="rId10"/>
    <p:sldId id="267" r:id="rId11"/>
    <p:sldId id="268" r:id="rId12"/>
    <p:sldId id="269" r:id="rId13"/>
    <p:sldId id="270" r:id="rId14"/>
    <p:sldId id="271" r:id="rId15"/>
    <p:sldId id="258" r:id="rId16"/>
    <p:sldId id="272" r:id="rId17"/>
    <p:sldId id="275" r:id="rId18"/>
    <p:sldId id="273" r:id="rId19"/>
    <p:sldId id="274" r:id="rId20"/>
    <p:sldId id="259" r:id="rId21"/>
    <p:sldId id="277"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16" name="15 Slayt Numarası Yer Tutucusu"/>
          <p:cNvSpPr>
            <a:spLocks noGrp="1"/>
          </p:cNvSpPr>
          <p:nvPr>
            <p:ph type="sldNum" sz="quarter" idx="11"/>
          </p:nvPr>
        </p:nvSpPr>
        <p:spPr/>
        <p:txBody>
          <a:bodyPr/>
          <a:lstStyle/>
          <a:p>
            <a:fld id="{0672769C-88A4-435F-B1E6-4002A1DE0D00}" type="slidenum">
              <a:rPr lang="en-GB" smtClean="0"/>
              <a:pPr/>
              <a:t>‹#›</a:t>
            </a:fld>
            <a:endParaRPr lang="en-GB"/>
          </a:p>
        </p:txBody>
      </p:sp>
      <p:sp>
        <p:nvSpPr>
          <p:cNvPr id="17" name="16 Altbilgi Yer Tutucusu"/>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5" name="4 Altbilgi Yer Tutucusu"/>
          <p:cNvSpPr>
            <a:spLocks noGrp="1"/>
          </p:cNvSpPr>
          <p:nvPr>
            <p:ph type="ftr" sz="quarter" idx="11"/>
          </p:nvPr>
        </p:nvSpPr>
        <p:spPr/>
        <p:txBody>
          <a:bodyPr/>
          <a:lstStyle/>
          <a:p>
            <a:endParaRPr lang="en-GB"/>
          </a:p>
        </p:txBody>
      </p:sp>
      <p:sp>
        <p:nvSpPr>
          <p:cNvPr id="6" name="5 Slayt Numarası Yer Tutucusu"/>
          <p:cNvSpPr>
            <a:spLocks noGrp="1"/>
          </p:cNvSpPr>
          <p:nvPr>
            <p:ph type="sldNum" sz="quarter" idx="12"/>
          </p:nvPr>
        </p:nvSpPr>
        <p:spPr/>
        <p:txBody>
          <a:bodyPr/>
          <a:lstStyle/>
          <a:p>
            <a:fld id="{0672769C-88A4-435F-B1E6-4002A1DE0D0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5" name="4 Altbilgi Yer Tutucusu"/>
          <p:cNvSpPr>
            <a:spLocks noGrp="1"/>
          </p:cNvSpPr>
          <p:nvPr>
            <p:ph type="ftr" sz="quarter" idx="11"/>
          </p:nvPr>
        </p:nvSpPr>
        <p:spPr/>
        <p:txBody>
          <a:bodyPr/>
          <a:lstStyle/>
          <a:p>
            <a:endParaRPr lang="en-GB"/>
          </a:p>
        </p:txBody>
      </p:sp>
      <p:sp>
        <p:nvSpPr>
          <p:cNvPr id="6" name="5 Slayt Numarası Yer Tutucusu"/>
          <p:cNvSpPr>
            <a:spLocks noGrp="1"/>
          </p:cNvSpPr>
          <p:nvPr>
            <p:ph type="sldNum" sz="quarter" idx="12"/>
          </p:nvPr>
        </p:nvSpPr>
        <p:spPr/>
        <p:txBody>
          <a:bodyPr/>
          <a:lstStyle/>
          <a:p>
            <a:fld id="{0672769C-88A4-435F-B1E6-4002A1DE0D0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CF76733C-589F-467C-83CF-2755F75B6D40}" type="datetimeFigureOut">
              <a:rPr lang="en-GB" smtClean="0"/>
              <a:pPr/>
              <a:t>17/05/2018</a:t>
            </a:fld>
            <a:endParaRPr lang="en-GB"/>
          </a:p>
        </p:txBody>
      </p:sp>
      <p:sp>
        <p:nvSpPr>
          <p:cNvPr id="15" name="14 Slayt Numarası Yer Tutucusu"/>
          <p:cNvSpPr>
            <a:spLocks noGrp="1"/>
          </p:cNvSpPr>
          <p:nvPr>
            <p:ph type="sldNum" sz="quarter" idx="15"/>
          </p:nvPr>
        </p:nvSpPr>
        <p:spPr/>
        <p:txBody>
          <a:bodyPr/>
          <a:lstStyle>
            <a:lvl1pPr algn="ctr">
              <a:defRPr/>
            </a:lvl1pPr>
          </a:lstStyle>
          <a:p>
            <a:fld id="{0672769C-88A4-435F-B1E6-4002A1DE0D00}" type="slidenum">
              <a:rPr lang="en-GB" smtClean="0"/>
              <a:pPr/>
              <a:t>‹#›</a:t>
            </a:fld>
            <a:endParaRPr lang="en-GB"/>
          </a:p>
        </p:txBody>
      </p:sp>
      <p:sp>
        <p:nvSpPr>
          <p:cNvPr id="16" name="15 Altbilgi Yer Tutucusu"/>
          <p:cNvSpPr>
            <a:spLocks noGrp="1"/>
          </p:cNvSpPr>
          <p:nvPr>
            <p:ph type="ftr" sz="quarter" idx="16"/>
          </p:nvPr>
        </p:nvSpPr>
        <p:spPr/>
        <p:txBody>
          <a:bodyPr/>
          <a:lstStyle/>
          <a:p>
            <a:endParaRPr lang="en-GB"/>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5" name="4 Altbilgi Yer Tutucusu"/>
          <p:cNvSpPr>
            <a:spLocks noGrp="1"/>
          </p:cNvSpPr>
          <p:nvPr>
            <p:ph type="ftr" sz="quarter" idx="11"/>
          </p:nvPr>
        </p:nvSpPr>
        <p:spPr/>
        <p:txBody>
          <a:bodyPr/>
          <a:lstStyle/>
          <a:p>
            <a:endParaRPr lang="en-GB"/>
          </a:p>
        </p:txBody>
      </p:sp>
      <p:sp>
        <p:nvSpPr>
          <p:cNvPr id="6" name="5 Slayt Numarası Yer Tutucusu"/>
          <p:cNvSpPr>
            <a:spLocks noGrp="1"/>
          </p:cNvSpPr>
          <p:nvPr>
            <p:ph type="sldNum" sz="quarter" idx="12"/>
          </p:nvPr>
        </p:nvSpPr>
        <p:spPr/>
        <p:txBody>
          <a:bodyPr/>
          <a:lstStyle/>
          <a:p>
            <a:fld id="{0672769C-88A4-435F-B1E6-4002A1DE0D00}" type="slidenum">
              <a:rPr lang="en-GB" smtClean="0"/>
              <a:pPr/>
              <a:t>‹#›</a:t>
            </a:fld>
            <a:endParaRPr lang="en-GB"/>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6" name="5 Altbilgi Yer Tutucusu"/>
          <p:cNvSpPr>
            <a:spLocks noGrp="1"/>
          </p:cNvSpPr>
          <p:nvPr>
            <p:ph type="ftr" sz="quarter" idx="11"/>
          </p:nvPr>
        </p:nvSpPr>
        <p:spPr/>
        <p:txBody>
          <a:bodyPr/>
          <a:lstStyle/>
          <a:p>
            <a:endParaRPr lang="en-GB"/>
          </a:p>
        </p:txBody>
      </p:sp>
      <p:sp>
        <p:nvSpPr>
          <p:cNvPr id="7" name="6 Slayt Numarası Yer Tutucusu"/>
          <p:cNvSpPr>
            <a:spLocks noGrp="1"/>
          </p:cNvSpPr>
          <p:nvPr>
            <p:ph type="sldNum" sz="quarter" idx="12"/>
          </p:nvPr>
        </p:nvSpPr>
        <p:spPr/>
        <p:txBody>
          <a:bodyPr/>
          <a:lstStyle/>
          <a:p>
            <a:fld id="{0672769C-88A4-435F-B1E6-4002A1DE0D00}" type="slidenum">
              <a:rPr lang="en-GB" smtClean="0"/>
              <a:pPr/>
              <a:t>‹#›</a:t>
            </a:fld>
            <a:endParaRPr lang="en-GB"/>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0672769C-88A4-435F-B1E6-4002A1DE0D00}" type="slidenum">
              <a:rPr lang="en-GB" smtClean="0"/>
              <a:pPr/>
              <a:t>‹#›</a:t>
            </a:fld>
            <a:endParaRPr lang="en-GB"/>
          </a:p>
        </p:txBody>
      </p:sp>
      <p:sp>
        <p:nvSpPr>
          <p:cNvPr id="8" name="7 Altbilgi Yer Tutucusu"/>
          <p:cNvSpPr>
            <a:spLocks noGrp="1"/>
          </p:cNvSpPr>
          <p:nvPr>
            <p:ph type="ftr" sz="quarter" idx="11"/>
          </p:nvPr>
        </p:nvSpPr>
        <p:spPr/>
        <p:txBody>
          <a:bodyPr/>
          <a:lstStyle/>
          <a:p>
            <a:endParaRPr lang="en-GB"/>
          </a:p>
        </p:txBody>
      </p:sp>
      <p:sp>
        <p:nvSpPr>
          <p:cNvPr id="7" name="6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4" name="3 Altbilgi Yer Tutucusu"/>
          <p:cNvSpPr>
            <a:spLocks noGrp="1"/>
          </p:cNvSpPr>
          <p:nvPr>
            <p:ph type="ftr" sz="quarter" idx="11"/>
          </p:nvPr>
        </p:nvSpPr>
        <p:spPr/>
        <p:txBody>
          <a:bodyPr/>
          <a:lstStyle/>
          <a:p>
            <a:endParaRPr lang="en-GB"/>
          </a:p>
        </p:txBody>
      </p:sp>
      <p:sp>
        <p:nvSpPr>
          <p:cNvPr id="5" name="4 Slayt Numarası Yer Tutucusu"/>
          <p:cNvSpPr>
            <a:spLocks noGrp="1"/>
          </p:cNvSpPr>
          <p:nvPr>
            <p:ph type="sldNum" sz="quarter" idx="12"/>
          </p:nvPr>
        </p:nvSpPr>
        <p:spPr/>
        <p:txBody>
          <a:bodyPr/>
          <a:lstStyle/>
          <a:p>
            <a:fld id="{0672769C-88A4-435F-B1E6-4002A1DE0D00}" type="slidenum">
              <a:rPr lang="en-GB" smtClean="0"/>
              <a:pPr/>
              <a:t>‹#›</a:t>
            </a:fld>
            <a:endParaRPr lang="en-GB"/>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3" name="2 Altbilgi Yer Tutucusu"/>
          <p:cNvSpPr>
            <a:spLocks noGrp="1"/>
          </p:cNvSpPr>
          <p:nvPr>
            <p:ph type="ftr" sz="quarter" idx="11"/>
          </p:nvPr>
        </p:nvSpPr>
        <p:spPr/>
        <p:txBody>
          <a:bodyPr/>
          <a:lstStyle/>
          <a:p>
            <a:endParaRPr lang="en-GB"/>
          </a:p>
        </p:txBody>
      </p:sp>
      <p:sp>
        <p:nvSpPr>
          <p:cNvPr id="4" name="3 Slayt Numarası Yer Tutucusu"/>
          <p:cNvSpPr>
            <a:spLocks noGrp="1"/>
          </p:cNvSpPr>
          <p:nvPr>
            <p:ph type="sldNum" sz="quarter" idx="12"/>
          </p:nvPr>
        </p:nvSpPr>
        <p:spPr/>
        <p:txBody>
          <a:bodyPr/>
          <a:lstStyle/>
          <a:p>
            <a:fld id="{0672769C-88A4-435F-B1E6-4002A1DE0D0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CF76733C-589F-467C-83CF-2755F75B6D40}" type="datetimeFigureOut">
              <a:rPr lang="en-GB" smtClean="0"/>
              <a:pPr/>
              <a:t>17/05/2018</a:t>
            </a:fld>
            <a:endParaRPr lang="en-GB"/>
          </a:p>
        </p:txBody>
      </p:sp>
      <p:sp>
        <p:nvSpPr>
          <p:cNvPr id="9" name="8 Slayt Numarası Yer Tutucusu"/>
          <p:cNvSpPr>
            <a:spLocks noGrp="1"/>
          </p:cNvSpPr>
          <p:nvPr>
            <p:ph type="sldNum" sz="quarter" idx="15"/>
          </p:nvPr>
        </p:nvSpPr>
        <p:spPr/>
        <p:txBody>
          <a:bodyPr/>
          <a:lstStyle/>
          <a:p>
            <a:fld id="{0672769C-88A4-435F-B1E6-4002A1DE0D00}" type="slidenum">
              <a:rPr lang="en-GB" smtClean="0"/>
              <a:pPr/>
              <a:t>‹#›</a:t>
            </a:fld>
            <a:endParaRPr lang="en-GB"/>
          </a:p>
        </p:txBody>
      </p:sp>
      <p:sp>
        <p:nvSpPr>
          <p:cNvPr id="10" name="9 Altbilgi Yer Tutucusu"/>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CF76733C-589F-467C-83CF-2755F75B6D40}" type="datetimeFigureOut">
              <a:rPr lang="en-GB" smtClean="0"/>
              <a:pPr/>
              <a:t>17/05/2018</a:t>
            </a:fld>
            <a:endParaRPr lang="en-GB"/>
          </a:p>
        </p:txBody>
      </p:sp>
      <p:sp>
        <p:nvSpPr>
          <p:cNvPr id="9" name="8 Slayt Numarası Yer Tutucusu"/>
          <p:cNvSpPr>
            <a:spLocks noGrp="1"/>
          </p:cNvSpPr>
          <p:nvPr>
            <p:ph type="sldNum" sz="quarter" idx="11"/>
          </p:nvPr>
        </p:nvSpPr>
        <p:spPr/>
        <p:txBody>
          <a:bodyPr/>
          <a:lstStyle/>
          <a:p>
            <a:fld id="{0672769C-88A4-435F-B1E6-4002A1DE0D00}" type="slidenum">
              <a:rPr lang="en-GB" smtClean="0"/>
              <a:pPr/>
              <a:t>‹#›</a:t>
            </a:fld>
            <a:endParaRPr lang="en-GB"/>
          </a:p>
        </p:txBody>
      </p:sp>
      <p:sp>
        <p:nvSpPr>
          <p:cNvPr id="10" name="9 Altbilgi Yer Tutucusu"/>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F76733C-589F-467C-83CF-2755F75B6D40}" type="datetimeFigureOut">
              <a:rPr lang="en-GB" smtClean="0"/>
              <a:pPr/>
              <a:t>17/05/2018</a:t>
            </a:fld>
            <a:endParaRPr lang="en-GB"/>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672769C-88A4-435F-B1E6-4002A1DE0D00}" type="slidenum">
              <a:rPr lang="en-GB" smtClean="0"/>
              <a:pPr/>
              <a:t>‹#›</a:t>
            </a:fld>
            <a:endParaRPr lang="en-GB"/>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ustinstoltz.com/blog/2015/12/02/burgess-concentric-zone-model-of-urban-developmen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ustinstoltz.com/blog/2015/12/02/burgess-concentric-zone-model-of-urban-development"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ustinstoltz.com/blog/2015/12/02/burgess-concentric-zone-model-of-urban-development"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en-GB" dirty="0" smtClean="0"/>
              <a:t>Dr. </a:t>
            </a:r>
            <a:r>
              <a:rPr lang="en-GB" dirty="0" err="1" smtClean="0"/>
              <a:t>Boran</a:t>
            </a:r>
            <a:r>
              <a:rPr lang="en-GB" dirty="0" smtClean="0"/>
              <a:t> A. </a:t>
            </a:r>
            <a:r>
              <a:rPr lang="en-GB" dirty="0" err="1" smtClean="0"/>
              <a:t>Mercan</a:t>
            </a:r>
            <a:endParaRPr lang="en-GB" dirty="0"/>
          </a:p>
        </p:txBody>
      </p:sp>
      <p:sp>
        <p:nvSpPr>
          <p:cNvPr id="2" name="1 Başlık"/>
          <p:cNvSpPr>
            <a:spLocks noGrp="1"/>
          </p:cNvSpPr>
          <p:nvPr>
            <p:ph type="ctrTitle"/>
          </p:nvPr>
        </p:nvSpPr>
        <p:spPr/>
        <p:txBody>
          <a:bodyPr/>
          <a:lstStyle/>
          <a:p>
            <a:r>
              <a:rPr lang="en-GB" b="1" dirty="0"/>
              <a:t>The Chicago School of Sociology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en-GB"/>
          </a:p>
        </p:txBody>
      </p:sp>
      <p:pic>
        <p:nvPicPr>
          <p:cNvPr id="4" name="3 İçerik Yer Tutucusu" descr="2015-12-02screenshot-3.jpg"/>
          <p:cNvPicPr>
            <a:picLocks noGrp="1"/>
          </p:cNvPicPr>
          <p:nvPr>
            <p:ph idx="1"/>
          </p:nvPr>
        </p:nvPicPr>
        <p:blipFill>
          <a:blip r:embed="rId2" cstate="print"/>
          <a:srcRect/>
          <a:stretch>
            <a:fillRect/>
          </a:stretch>
        </p:blipFill>
        <p:spPr bwMode="auto">
          <a:xfrm>
            <a:off x="2555776" y="1340768"/>
            <a:ext cx="4070480" cy="4572000"/>
          </a:xfrm>
          <a:prstGeom prst="rect">
            <a:avLst/>
          </a:prstGeom>
          <a:noFill/>
          <a:ln w="9525">
            <a:noFill/>
            <a:miter lim="800000"/>
            <a:headEnd/>
            <a:tailEnd/>
          </a:ln>
        </p:spPr>
      </p:pic>
      <p:sp>
        <p:nvSpPr>
          <p:cNvPr id="5" name="4 Dikdörtgen"/>
          <p:cNvSpPr/>
          <p:nvPr/>
        </p:nvSpPr>
        <p:spPr>
          <a:xfrm>
            <a:off x="539552" y="5949280"/>
            <a:ext cx="8352928" cy="646331"/>
          </a:xfrm>
          <a:prstGeom prst="rect">
            <a:avLst/>
          </a:prstGeom>
        </p:spPr>
        <p:txBody>
          <a:bodyPr wrap="square">
            <a:spAutoFit/>
          </a:bodyPr>
          <a:lstStyle/>
          <a:p>
            <a:r>
              <a:rPr lang="en-GB" dirty="0" smtClean="0">
                <a:hlinkClick r:id="rId3"/>
              </a:rPr>
              <a:t>https://</a:t>
            </a:r>
            <a:r>
              <a:rPr lang="en-GB" dirty="0" smtClean="0">
                <a:hlinkClick r:id="rId3"/>
              </a:rPr>
              <a:t>www.dustinstoltz.com/blog/2015/12/02/burgess-concentric-zone-model-of-urban-development</a:t>
            </a:r>
            <a:r>
              <a:rPr lang="en-GB" dirty="0" smtClean="0"/>
              <a:t> (accessed 17 May 2018)</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en-GB"/>
          </a:p>
        </p:txBody>
      </p:sp>
      <p:pic>
        <p:nvPicPr>
          <p:cNvPr id="4" name="3 İçerik Yer Tutucusu" descr="Concentric-Model-Burgess-Chicago-2015"/>
          <p:cNvPicPr>
            <a:picLocks noGrp="1"/>
          </p:cNvPicPr>
          <p:nvPr>
            <p:ph idx="1"/>
          </p:nvPr>
        </p:nvPicPr>
        <p:blipFill>
          <a:blip r:embed="rId2" cstate="print"/>
          <a:srcRect/>
          <a:stretch>
            <a:fillRect/>
          </a:stretch>
        </p:blipFill>
        <p:spPr bwMode="auto">
          <a:xfrm>
            <a:off x="709612" y="2124075"/>
            <a:ext cx="7724775" cy="3371850"/>
          </a:xfrm>
          <a:prstGeom prst="rect">
            <a:avLst/>
          </a:prstGeom>
          <a:noFill/>
          <a:ln w="9525">
            <a:noFill/>
            <a:miter lim="800000"/>
            <a:headEnd/>
            <a:tailEnd/>
          </a:ln>
        </p:spPr>
      </p:pic>
      <p:sp>
        <p:nvSpPr>
          <p:cNvPr id="5" name="4 Dikdörtgen"/>
          <p:cNvSpPr/>
          <p:nvPr/>
        </p:nvSpPr>
        <p:spPr>
          <a:xfrm>
            <a:off x="323528" y="5661248"/>
            <a:ext cx="8136904" cy="646331"/>
          </a:xfrm>
          <a:prstGeom prst="rect">
            <a:avLst/>
          </a:prstGeom>
        </p:spPr>
        <p:txBody>
          <a:bodyPr wrap="square">
            <a:spAutoFit/>
          </a:bodyPr>
          <a:lstStyle/>
          <a:p>
            <a:r>
              <a:rPr lang="en-GB" dirty="0" smtClean="0">
                <a:hlinkClick r:id="rId3"/>
              </a:rPr>
              <a:t>https://www.dustinstoltz.com/blog/2015/12/02/burgess-concentric-zone-model-of-urban-development</a:t>
            </a:r>
            <a:r>
              <a:rPr lang="en-GB" dirty="0" smtClean="0"/>
              <a:t> (accessed 17 May 2018)</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en-GB"/>
          </a:p>
        </p:txBody>
      </p:sp>
      <p:pic>
        <p:nvPicPr>
          <p:cNvPr id="4" name="3 İçerik Yer Tutucusu" descr="Concentric Zone Model applied to Chicago of the 1920s (1925:55)"/>
          <p:cNvPicPr>
            <a:picLocks noGrp="1"/>
          </p:cNvPicPr>
          <p:nvPr>
            <p:ph idx="1"/>
          </p:nvPr>
        </p:nvPicPr>
        <p:blipFill>
          <a:blip r:embed="rId2" cstate="print"/>
          <a:srcRect/>
          <a:stretch>
            <a:fillRect/>
          </a:stretch>
        </p:blipFill>
        <p:spPr bwMode="auto">
          <a:xfrm>
            <a:off x="2483768" y="1196752"/>
            <a:ext cx="3821289" cy="4572000"/>
          </a:xfrm>
          <a:prstGeom prst="rect">
            <a:avLst/>
          </a:prstGeom>
          <a:noFill/>
          <a:ln w="9525">
            <a:noFill/>
            <a:miter lim="800000"/>
            <a:headEnd/>
            <a:tailEnd/>
          </a:ln>
        </p:spPr>
      </p:pic>
      <p:sp>
        <p:nvSpPr>
          <p:cNvPr id="5" name="4 Dikdörtgen"/>
          <p:cNvSpPr/>
          <p:nvPr/>
        </p:nvSpPr>
        <p:spPr>
          <a:xfrm>
            <a:off x="683568" y="5805264"/>
            <a:ext cx="7920880" cy="648072"/>
          </a:xfrm>
          <a:prstGeom prst="rect">
            <a:avLst/>
          </a:prstGeom>
        </p:spPr>
        <p:txBody>
          <a:bodyPr wrap="square">
            <a:spAutoFit/>
          </a:bodyPr>
          <a:lstStyle/>
          <a:p>
            <a:r>
              <a:rPr lang="en-GB" dirty="0" smtClean="0">
                <a:hlinkClick r:id="rId3"/>
              </a:rPr>
              <a:t>https://www.dustinstoltz.com/blog/2015/12/02/burgess-concentric-zone-model-of-urban-development</a:t>
            </a:r>
            <a:r>
              <a:rPr lang="en-GB" dirty="0" smtClean="0"/>
              <a:t> (accessed 17 May 2018)</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en-GB" dirty="0" smtClean="0"/>
              <a:t>concentric </a:t>
            </a:r>
            <a:r>
              <a:rPr lang="en-GB" dirty="0" smtClean="0"/>
              <a:t>circles</a:t>
            </a:r>
          </a:p>
          <a:p>
            <a:endParaRPr lang="en-GB" dirty="0" smtClean="0"/>
          </a:p>
          <a:p>
            <a:r>
              <a:rPr lang="en-GB" dirty="0" smtClean="0"/>
              <a:t>Each zone = social + cultural </a:t>
            </a:r>
            <a:r>
              <a:rPr lang="en-GB" dirty="0" smtClean="0"/>
              <a:t>life</a:t>
            </a:r>
            <a:endParaRPr lang="en-GB" dirty="0" smtClean="0"/>
          </a:p>
          <a:p>
            <a:endParaRPr lang="en-GB" dirty="0" smtClean="0"/>
          </a:p>
          <a:p>
            <a:r>
              <a:rPr lang="en-GB" dirty="0" smtClean="0"/>
              <a:t>The </a:t>
            </a:r>
            <a:r>
              <a:rPr lang="en-GB" dirty="0" smtClean="0"/>
              <a:t>natural </a:t>
            </a:r>
            <a:r>
              <a:rPr lang="en-GB" dirty="0" smtClean="0"/>
              <a:t>process </a:t>
            </a:r>
            <a:r>
              <a:rPr lang="en-GB" dirty="0" smtClean="0"/>
              <a:t>of growth, not planned</a:t>
            </a:r>
            <a:endParaRPr lang="en-GB" i="1" dirty="0" smtClean="0"/>
          </a:p>
          <a:p>
            <a:endParaRPr lang="en-GB" i="1" dirty="0" smtClean="0"/>
          </a:p>
          <a:p>
            <a:r>
              <a:rPr lang="en-GB" dirty="0" smtClean="0"/>
              <a:t>the </a:t>
            </a:r>
            <a:r>
              <a:rPr lang="en-GB" dirty="0" smtClean="0"/>
              <a:t>characteristics </a:t>
            </a:r>
            <a:r>
              <a:rPr lang="en-GB" dirty="0" smtClean="0"/>
              <a:t>of each </a:t>
            </a:r>
            <a:r>
              <a:rPr lang="en-GB" dirty="0" smtClean="0"/>
              <a:t>area </a:t>
            </a:r>
            <a:r>
              <a:rPr lang="en-GB" dirty="0" smtClean="0"/>
              <a:t>turn out to resemble the character and qualities of the inhabitants</a:t>
            </a:r>
          </a:p>
          <a:p>
            <a:endParaRPr lang="en-GB" dirty="0"/>
          </a:p>
        </p:txBody>
      </p:sp>
      <p:sp>
        <p:nvSpPr>
          <p:cNvPr id="3" name="2 Başlık"/>
          <p:cNvSpPr>
            <a:spLocks noGrp="1"/>
          </p:cNvSpPr>
          <p:nvPr>
            <p:ph type="title"/>
          </p:nvPr>
        </p:nvSpPr>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en-GB" dirty="0" smtClean="0"/>
              <a:t>Zone I: the central business district, the heart of the concentric circles (high property values and affluence) </a:t>
            </a:r>
          </a:p>
          <a:p>
            <a:r>
              <a:rPr lang="en-GB" dirty="0" smtClean="0"/>
              <a:t>Zone II:  the </a:t>
            </a:r>
            <a:r>
              <a:rPr lang="en-GB" i="1" dirty="0" smtClean="0"/>
              <a:t>zone of transition; </a:t>
            </a:r>
            <a:r>
              <a:rPr lang="en-GB" dirty="0" smtClean="0"/>
              <a:t>transient population, poor, living in inadequate and deteriorating housing. </a:t>
            </a:r>
          </a:p>
          <a:p>
            <a:r>
              <a:rPr lang="en-GB" dirty="0" smtClean="0"/>
              <a:t>Zone III:  working class residential homes occupied by people who moved out of Zone II as growing their wealth and prosperity. </a:t>
            </a:r>
          </a:p>
          <a:p>
            <a:r>
              <a:rPr lang="en-GB" dirty="0" smtClean="0"/>
              <a:t>Zone IV: more affluent, middle class residential district towards the city limits</a:t>
            </a:r>
          </a:p>
          <a:p>
            <a:r>
              <a:rPr lang="en-GB" dirty="0" smtClean="0"/>
              <a:t>Zone V: the city limits. Beyond the city limits, suburban areas and a small residential population.</a:t>
            </a:r>
          </a:p>
          <a:p>
            <a:endParaRPr lang="en-GB" dirty="0"/>
          </a:p>
        </p:txBody>
      </p:sp>
      <p:sp>
        <p:nvSpPr>
          <p:cNvPr id="3" name="2 Başlık"/>
          <p:cNvSpPr>
            <a:spLocks noGrp="1"/>
          </p:cNvSpPr>
          <p:nvPr>
            <p:ph type="title"/>
          </p:nvPr>
        </p:nvSpPr>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en-GB" dirty="0" smtClean="0"/>
              <a:t>In the zone of transition there were </a:t>
            </a:r>
            <a:r>
              <a:rPr lang="en-GB" dirty="0" smtClean="0"/>
              <a:t> problems of crime and deviancy</a:t>
            </a:r>
          </a:p>
          <a:p>
            <a:r>
              <a:rPr lang="en-GB" dirty="0" smtClean="0"/>
              <a:t> </a:t>
            </a:r>
            <a:r>
              <a:rPr lang="en-GB" dirty="0" smtClean="0"/>
              <a:t>poverty, poor health, prostitution and high </a:t>
            </a:r>
            <a:r>
              <a:rPr lang="en-GB" dirty="0" smtClean="0"/>
              <a:t>infant mortality </a:t>
            </a:r>
            <a:endParaRPr lang="en-GB" dirty="0" smtClean="0"/>
          </a:p>
          <a:p>
            <a:r>
              <a:rPr lang="en-GB" dirty="0" smtClean="0"/>
              <a:t>These </a:t>
            </a:r>
            <a:r>
              <a:rPr lang="en-GB" dirty="0" smtClean="0"/>
              <a:t>problems were </a:t>
            </a:r>
            <a:r>
              <a:rPr lang="en-GB" dirty="0" smtClean="0"/>
              <a:t>not only taking place within </a:t>
            </a:r>
            <a:r>
              <a:rPr lang="en-GB" dirty="0" smtClean="0"/>
              <a:t>the zone of </a:t>
            </a:r>
            <a:r>
              <a:rPr lang="en-GB" dirty="0" smtClean="0"/>
              <a:t>transition but overwhelmingly concentrated in that zone</a:t>
            </a:r>
          </a:p>
          <a:p>
            <a:r>
              <a:rPr lang="en-GB" dirty="0" smtClean="0"/>
              <a:t>Deviancy comes into being as a response to create  social </a:t>
            </a:r>
            <a:r>
              <a:rPr lang="en-GB" dirty="0" smtClean="0"/>
              <a:t>disorganisation. </a:t>
            </a:r>
            <a:endParaRPr lang="en-GB" dirty="0" smtClean="0"/>
          </a:p>
          <a:p>
            <a:endParaRPr lang="en-GB" dirty="0"/>
          </a:p>
        </p:txBody>
      </p:sp>
      <p:sp>
        <p:nvSpPr>
          <p:cNvPr id="2" name="1 Başlık"/>
          <p:cNvSpPr>
            <a:spLocks noGrp="1"/>
          </p:cNvSpPr>
          <p:nvPr>
            <p:ph type="title"/>
          </p:nvPr>
        </p:nvSpPr>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en-GB" dirty="0" smtClean="0"/>
              <a:t>The zone of transition </a:t>
            </a:r>
            <a:r>
              <a:rPr lang="en-GB" dirty="0" smtClean="0"/>
              <a:t>was </a:t>
            </a:r>
            <a:r>
              <a:rPr lang="en-GB" dirty="0" smtClean="0"/>
              <a:t>defined </a:t>
            </a:r>
            <a:r>
              <a:rPr lang="en-GB" dirty="0" smtClean="0"/>
              <a:t>by the Chicago sociologists as </a:t>
            </a:r>
            <a:r>
              <a:rPr lang="en-GB" dirty="0" smtClean="0"/>
              <a:t>socially disorganised. </a:t>
            </a:r>
          </a:p>
          <a:p>
            <a:r>
              <a:rPr lang="en-GB" dirty="0" smtClean="0"/>
              <a:t>Shaw </a:t>
            </a:r>
            <a:r>
              <a:rPr lang="en-GB" dirty="0" smtClean="0"/>
              <a:t>and McKay argued that </a:t>
            </a:r>
            <a:r>
              <a:rPr lang="en-GB" dirty="0" smtClean="0"/>
              <a:t>swift demographic changes resulted </a:t>
            </a:r>
            <a:r>
              <a:rPr lang="en-GB" dirty="0" smtClean="0"/>
              <a:t>in a </a:t>
            </a:r>
            <a:r>
              <a:rPr lang="en-GB" dirty="0" smtClean="0"/>
              <a:t>certain degree </a:t>
            </a:r>
            <a:r>
              <a:rPr lang="en-GB" dirty="0" smtClean="0"/>
              <a:t>of social disorganisation </a:t>
            </a:r>
            <a:endParaRPr lang="en-GB" dirty="0" smtClean="0"/>
          </a:p>
          <a:p>
            <a:r>
              <a:rPr lang="en-GB" dirty="0" smtClean="0"/>
              <a:t>Norms and values are not established </a:t>
            </a:r>
            <a:r>
              <a:rPr lang="en-GB" dirty="0" smtClean="0"/>
              <a:t>with </a:t>
            </a:r>
            <a:r>
              <a:rPr lang="en-GB" dirty="0" smtClean="0"/>
              <a:t>a definite predictability of crime </a:t>
            </a:r>
            <a:r>
              <a:rPr lang="en-GB" dirty="0" smtClean="0"/>
              <a:t>and </a:t>
            </a:r>
            <a:r>
              <a:rPr lang="en-GB" dirty="0" smtClean="0"/>
              <a:t>deviancy.</a:t>
            </a:r>
            <a:endParaRPr lang="en-GB" dirty="0" smtClean="0"/>
          </a:p>
          <a:p>
            <a:endParaRPr lang="en-GB" dirty="0"/>
          </a:p>
        </p:txBody>
      </p:sp>
      <p:sp>
        <p:nvSpPr>
          <p:cNvPr id="3" name="2 Başlık"/>
          <p:cNvSpPr>
            <a:spLocks noGrp="1"/>
          </p:cNvSpPr>
          <p:nvPr>
            <p:ph type="title"/>
          </p:nvPr>
        </p:nvSpPr>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en-GB" dirty="0" smtClean="0"/>
              <a:t>Clifford Shaw (1895-1957)</a:t>
            </a:r>
            <a:endParaRPr lang="en-GB" dirty="0"/>
          </a:p>
        </p:txBody>
      </p:sp>
      <p:pic>
        <p:nvPicPr>
          <p:cNvPr id="4" name="3 İçerik Yer Tutucusu" descr="Image result for clifford shaw"/>
          <p:cNvPicPr>
            <a:picLocks noGrp="1"/>
          </p:cNvPicPr>
          <p:nvPr>
            <p:ph idx="1"/>
          </p:nvPr>
        </p:nvPicPr>
        <p:blipFill>
          <a:blip r:embed="rId2" cstate="print"/>
          <a:srcRect/>
          <a:stretch>
            <a:fillRect/>
          </a:stretch>
        </p:blipFill>
        <p:spPr bwMode="auto">
          <a:xfrm>
            <a:off x="2123728" y="1844824"/>
            <a:ext cx="3600400" cy="388843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7500" lnSpcReduction="20000"/>
          </a:bodyPr>
          <a:lstStyle/>
          <a:p>
            <a:r>
              <a:rPr lang="en-GB" dirty="0" smtClean="0"/>
              <a:t>Shaw </a:t>
            </a:r>
            <a:r>
              <a:rPr lang="en-GB" dirty="0" smtClean="0"/>
              <a:t>and McKay </a:t>
            </a:r>
            <a:r>
              <a:rPr lang="en-GB" dirty="0" smtClean="0"/>
              <a:t>(1942) tested Burgess’s hypothesis in </a:t>
            </a:r>
            <a:r>
              <a:rPr lang="en-GB" dirty="0" smtClean="0"/>
              <a:t>the early </a:t>
            </a:r>
            <a:r>
              <a:rPr lang="en-GB" dirty="0" smtClean="0"/>
              <a:t>1940s, </a:t>
            </a:r>
          </a:p>
          <a:p>
            <a:r>
              <a:rPr lang="en-GB" dirty="0" smtClean="0"/>
              <a:t>The researchers employed </a:t>
            </a:r>
            <a:r>
              <a:rPr lang="en-GB" dirty="0" smtClean="0"/>
              <a:t>Chicago’s juvenile court records over several decades, </a:t>
            </a:r>
            <a:endParaRPr lang="en-GB" dirty="0" smtClean="0"/>
          </a:p>
          <a:p>
            <a:r>
              <a:rPr lang="en-GB" dirty="0" smtClean="0"/>
              <a:t>They found out the </a:t>
            </a:r>
            <a:r>
              <a:rPr lang="en-GB" dirty="0" smtClean="0"/>
              <a:t>ecological </a:t>
            </a:r>
            <a:r>
              <a:rPr lang="en-GB" dirty="0" smtClean="0"/>
              <a:t>patterns </a:t>
            </a:r>
            <a:r>
              <a:rPr lang="en-GB" dirty="0" smtClean="0"/>
              <a:t>of </a:t>
            </a:r>
            <a:r>
              <a:rPr lang="en-GB" dirty="0" smtClean="0"/>
              <a:t>some offences. </a:t>
            </a:r>
          </a:p>
          <a:p>
            <a:r>
              <a:rPr lang="en-GB" dirty="0" smtClean="0"/>
              <a:t>Their findings suggest that the higher </a:t>
            </a:r>
            <a:r>
              <a:rPr lang="en-GB" dirty="0" smtClean="0"/>
              <a:t>delinquency rates were </a:t>
            </a:r>
            <a:r>
              <a:rPr lang="en-GB" dirty="0" smtClean="0"/>
              <a:t>concentrated in the parts of the city  including:</a:t>
            </a:r>
            <a:endParaRPr lang="en-GB" dirty="0" smtClean="0"/>
          </a:p>
          <a:p>
            <a:pPr marL="514350" indent="-514350">
              <a:buAutoNum type="arabicParenR"/>
            </a:pPr>
            <a:r>
              <a:rPr lang="en-GB" dirty="0" smtClean="0"/>
              <a:t>a </a:t>
            </a:r>
            <a:r>
              <a:rPr lang="en-GB" dirty="0" smtClean="0"/>
              <a:t>high percentage of ‘foreign born’ and African- American </a:t>
            </a:r>
            <a:r>
              <a:rPr lang="en-GB" dirty="0" smtClean="0"/>
              <a:t>dwellers,</a:t>
            </a:r>
          </a:p>
          <a:p>
            <a:pPr marL="514350" indent="-514350">
              <a:buAutoNum type="arabicParenR"/>
            </a:pPr>
            <a:r>
              <a:rPr lang="en-GB" dirty="0" smtClean="0"/>
              <a:t>a high percentage of welfare </a:t>
            </a:r>
            <a:r>
              <a:rPr lang="en-GB" dirty="0" smtClean="0"/>
              <a:t>recipients</a:t>
            </a:r>
            <a:r>
              <a:rPr lang="en-GB" dirty="0" smtClean="0"/>
              <a:t>,</a:t>
            </a:r>
            <a:endParaRPr lang="en-GB" dirty="0" smtClean="0"/>
          </a:p>
          <a:p>
            <a:pPr marL="514350" indent="-514350">
              <a:buAutoNum type="arabicParenR"/>
            </a:pPr>
            <a:r>
              <a:rPr lang="en-GB" dirty="0" smtClean="0"/>
              <a:t>a </a:t>
            </a:r>
            <a:r>
              <a:rPr lang="en-GB" dirty="0" smtClean="0"/>
              <a:t>relatively low </a:t>
            </a:r>
            <a:r>
              <a:rPr lang="en-GB" dirty="0" smtClean="0"/>
              <a:t>rate of home </a:t>
            </a:r>
            <a:r>
              <a:rPr lang="en-GB" dirty="0" smtClean="0"/>
              <a:t>ownership</a:t>
            </a:r>
            <a:r>
              <a:rPr lang="en-GB" dirty="0" smtClean="0"/>
              <a:t> </a:t>
            </a:r>
            <a:r>
              <a:rPr lang="en-GB" dirty="0" smtClean="0"/>
              <a:t>and a large number </a:t>
            </a:r>
            <a:r>
              <a:rPr lang="en-GB" dirty="0" smtClean="0"/>
              <a:t>of </a:t>
            </a:r>
            <a:r>
              <a:rPr lang="en-GB" dirty="0" smtClean="0"/>
              <a:t>dilapidated and disgraceful buildings,</a:t>
            </a:r>
          </a:p>
          <a:p>
            <a:pPr marL="514350" indent="-514350">
              <a:buAutoNum type="arabicParenR"/>
            </a:pPr>
            <a:r>
              <a:rPr lang="en-GB" dirty="0" smtClean="0"/>
              <a:t> a high percentage of population turnover ,</a:t>
            </a:r>
          </a:p>
          <a:p>
            <a:pPr marL="514350" indent="-514350">
              <a:buAutoNum type="arabicParenR"/>
            </a:pPr>
            <a:r>
              <a:rPr lang="en-GB" dirty="0" smtClean="0"/>
              <a:t>high rates of infant </a:t>
            </a:r>
            <a:r>
              <a:rPr lang="en-GB" dirty="0" smtClean="0"/>
              <a:t>mortality</a:t>
            </a:r>
            <a:r>
              <a:rPr lang="en-GB" dirty="0" smtClean="0"/>
              <a:t> </a:t>
            </a:r>
            <a:r>
              <a:rPr lang="en-GB" dirty="0" smtClean="0"/>
              <a:t>and various diseases </a:t>
            </a:r>
          </a:p>
          <a:p>
            <a:pPr marL="514350" indent="-514350">
              <a:buAutoNum type="arabicParenR"/>
            </a:pPr>
            <a:r>
              <a:rPr lang="en-GB" dirty="0" smtClean="0"/>
              <a:t>A high percentage of criminality </a:t>
            </a:r>
            <a:r>
              <a:rPr lang="en-GB" dirty="0" smtClean="0"/>
              <a:t>and </a:t>
            </a:r>
            <a:r>
              <a:rPr lang="en-GB" dirty="0" smtClean="0"/>
              <a:t>offending behaviour.</a:t>
            </a:r>
          </a:p>
          <a:p>
            <a:pPr marL="514350" indent="-514350">
              <a:buAutoNum type="arabicParenR"/>
            </a:pPr>
            <a:endParaRPr lang="en-GB" dirty="0" smtClean="0"/>
          </a:p>
          <a:p>
            <a:pPr marL="514350" indent="-514350">
              <a:buAutoNum type="arabicParenR"/>
            </a:pPr>
            <a:endParaRPr lang="en-GB" dirty="0" smtClean="0"/>
          </a:p>
          <a:p>
            <a:pPr>
              <a:buNone/>
            </a:pPr>
            <a:endParaRPr lang="en-GB" dirty="0" smtClean="0"/>
          </a:p>
          <a:p>
            <a:pPr>
              <a:buNone/>
            </a:pPr>
            <a:endParaRPr lang="en-GB" dirty="0"/>
          </a:p>
        </p:txBody>
      </p:sp>
      <p:sp>
        <p:nvSpPr>
          <p:cNvPr id="3" name="2 Başlık"/>
          <p:cNvSpPr>
            <a:spLocks noGrp="1"/>
          </p:cNvSpPr>
          <p:nvPr>
            <p:ph type="title"/>
          </p:nvPr>
        </p:nvSpPr>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en-GB" dirty="0" smtClean="0"/>
              <a:t>Shaw and McKay’s (1942) </a:t>
            </a:r>
            <a:r>
              <a:rPr lang="en-GB" dirty="0" smtClean="0"/>
              <a:t>discovered:</a:t>
            </a:r>
          </a:p>
          <a:p>
            <a:pPr marL="514350" indent="-514350">
              <a:buAutoNum type="arabicParenR"/>
            </a:pPr>
            <a:r>
              <a:rPr lang="en-GB" dirty="0" smtClean="0"/>
              <a:t>neighbourhoods </a:t>
            </a:r>
            <a:r>
              <a:rPr lang="en-GB" dirty="0" smtClean="0"/>
              <a:t>tended to </a:t>
            </a:r>
            <a:r>
              <a:rPr lang="en-GB" dirty="0" smtClean="0"/>
              <a:t>show stability </a:t>
            </a:r>
            <a:r>
              <a:rPr lang="en-GB" dirty="0" smtClean="0"/>
              <a:t>in their statuses </a:t>
            </a:r>
            <a:r>
              <a:rPr lang="en-GB" dirty="0" smtClean="0"/>
              <a:t> as </a:t>
            </a:r>
            <a:r>
              <a:rPr lang="en-GB" dirty="0" smtClean="0"/>
              <a:t>high-, medium- or low-crime areas. </a:t>
            </a:r>
            <a:r>
              <a:rPr lang="en-GB" dirty="0" smtClean="0"/>
              <a:t>This means that </a:t>
            </a:r>
            <a:r>
              <a:rPr lang="en-GB" dirty="0" smtClean="0"/>
              <a:t>over a </a:t>
            </a:r>
            <a:r>
              <a:rPr lang="en-GB" dirty="0" smtClean="0"/>
              <a:t>two or three decade period, </a:t>
            </a:r>
            <a:r>
              <a:rPr lang="en-GB" dirty="0" smtClean="0"/>
              <a:t>neighbourhoods would remain as </a:t>
            </a:r>
            <a:r>
              <a:rPr lang="en-GB" dirty="0" smtClean="0"/>
              <a:t>high-crime areas regardless of ethno-racial composition.</a:t>
            </a:r>
          </a:p>
          <a:p>
            <a:pPr marL="514350" indent="-514350">
              <a:buFont typeface="Wingdings 2"/>
              <a:buAutoNum type="arabicParenR"/>
            </a:pPr>
            <a:r>
              <a:rPr lang="en-GB" dirty="0" smtClean="0"/>
              <a:t>crime </a:t>
            </a:r>
            <a:r>
              <a:rPr lang="en-GB" dirty="0" smtClean="0"/>
              <a:t>and delinquency rates tended </a:t>
            </a:r>
            <a:r>
              <a:rPr lang="en-GB" dirty="0" smtClean="0"/>
              <a:t>be at lower percentages in higher </a:t>
            </a:r>
            <a:r>
              <a:rPr lang="en-GB" dirty="0" smtClean="0"/>
              <a:t>socio-economic status </a:t>
            </a:r>
            <a:r>
              <a:rPr lang="en-GB" dirty="0" smtClean="0"/>
              <a:t> areas, or vice versa. That is, socio-economic inequalities and differences were a significant factor in explaining the variation of crime and deviancy in terms of socio-geographical differentiation</a:t>
            </a:r>
            <a:endParaRPr lang="en-GB" dirty="0" smtClean="0"/>
          </a:p>
          <a:p>
            <a:pPr marL="514350" indent="-514350">
              <a:buAutoNum type="arabicParenR"/>
            </a:pPr>
            <a:endParaRPr lang="en-GB" dirty="0" smtClean="0"/>
          </a:p>
          <a:p>
            <a:pPr marL="514350" indent="-514350">
              <a:buAutoNum type="arabicParenR"/>
            </a:pPr>
            <a:endParaRPr lang="en-GB" dirty="0" smtClean="0"/>
          </a:p>
          <a:p>
            <a:endParaRPr lang="en-GB" dirty="0"/>
          </a:p>
        </p:txBody>
      </p:sp>
      <p:sp>
        <p:nvSpPr>
          <p:cNvPr id="3" name="2 Başlık"/>
          <p:cNvSpPr>
            <a:spLocks noGrp="1"/>
          </p:cNvSpPr>
          <p:nvPr>
            <p:ph type="title"/>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en-GB" dirty="0"/>
              <a:t>from the First World War onwards, </a:t>
            </a:r>
            <a:r>
              <a:rPr lang="en-GB" dirty="0" smtClean="0"/>
              <a:t>criminology was: </a:t>
            </a:r>
            <a:endParaRPr lang="en-GB" dirty="0"/>
          </a:p>
          <a:p>
            <a:pPr>
              <a:buNone/>
            </a:pPr>
            <a:r>
              <a:rPr lang="en-GB" dirty="0" smtClean="0"/>
              <a:t> - dominated </a:t>
            </a:r>
            <a:r>
              <a:rPr lang="en-GB" dirty="0"/>
              <a:t>by sociologists and sociological thought. </a:t>
            </a:r>
            <a:r>
              <a:rPr lang="en-GB" dirty="0" smtClean="0"/>
              <a:t> </a:t>
            </a:r>
          </a:p>
          <a:p>
            <a:pPr>
              <a:buNone/>
            </a:pPr>
            <a:r>
              <a:rPr lang="en-GB" dirty="0"/>
              <a:t> </a:t>
            </a:r>
            <a:r>
              <a:rPr lang="en-GB" dirty="0" smtClean="0"/>
              <a:t>- and </a:t>
            </a:r>
            <a:r>
              <a:rPr lang="en-GB" dirty="0" smtClean="0"/>
              <a:t>the </a:t>
            </a:r>
            <a:r>
              <a:rPr lang="en-GB" dirty="0"/>
              <a:t>Department of Sociology at </a:t>
            </a:r>
            <a:r>
              <a:rPr lang="en-GB" dirty="0" smtClean="0"/>
              <a:t>the University </a:t>
            </a:r>
            <a:r>
              <a:rPr lang="en-GB" dirty="0"/>
              <a:t>of </a:t>
            </a:r>
            <a:r>
              <a:rPr lang="en-GB" dirty="0" smtClean="0"/>
              <a:t>Chicago came to the fore in researching the city</a:t>
            </a:r>
            <a:endParaRPr lang="en-GB" dirty="0"/>
          </a:p>
          <a:p>
            <a:r>
              <a:rPr lang="en-GB" dirty="0" smtClean="0"/>
              <a:t>Ecological approach</a:t>
            </a:r>
          </a:p>
          <a:p>
            <a:r>
              <a:rPr lang="en-GB" dirty="0" smtClean="0"/>
              <a:t>the </a:t>
            </a:r>
            <a:r>
              <a:rPr lang="en-GB" dirty="0"/>
              <a:t>city, its structures and processes, and how these related to patterns of </a:t>
            </a:r>
            <a:r>
              <a:rPr lang="en-GB" dirty="0" smtClean="0"/>
              <a:t>crime and delinquency (Chicago in the 1930s). </a:t>
            </a:r>
            <a:endParaRPr lang="en-GB" dirty="0"/>
          </a:p>
        </p:txBody>
      </p:sp>
      <p:sp>
        <p:nvSpPr>
          <p:cNvPr id="2" name="1 Başlık"/>
          <p:cNvSpPr>
            <a:spLocks noGrp="1"/>
          </p:cNvSpPr>
          <p:nvPr>
            <p:ph type="title"/>
          </p:nvPr>
        </p:nvSpPr>
        <p:spPr/>
        <p:txBody>
          <a:bodyPr/>
          <a:lstStyle/>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en-GB" dirty="0" smtClean="0"/>
              <a:t>Shaw and </a:t>
            </a:r>
            <a:r>
              <a:rPr lang="en-GB" dirty="0" smtClean="0"/>
              <a:t>McKay also </a:t>
            </a:r>
            <a:r>
              <a:rPr lang="en-GB" dirty="0" smtClean="0"/>
              <a:t>introduced the idea of cultural transmission. </a:t>
            </a:r>
            <a:endParaRPr lang="en-GB" dirty="0" smtClean="0"/>
          </a:p>
          <a:p>
            <a:r>
              <a:rPr lang="en-GB" dirty="0" smtClean="0"/>
              <a:t>V</a:t>
            </a:r>
            <a:r>
              <a:rPr lang="en-GB" dirty="0" smtClean="0"/>
              <a:t>alues</a:t>
            </a:r>
            <a:r>
              <a:rPr lang="en-GB" dirty="0" smtClean="0"/>
              <a:t>, </a:t>
            </a:r>
            <a:r>
              <a:rPr lang="en-GB" dirty="0" smtClean="0"/>
              <a:t>even including </a:t>
            </a:r>
            <a:r>
              <a:rPr lang="en-GB" dirty="0" smtClean="0"/>
              <a:t>delinquent </a:t>
            </a:r>
            <a:r>
              <a:rPr lang="en-GB" dirty="0" smtClean="0"/>
              <a:t>one, </a:t>
            </a:r>
            <a:r>
              <a:rPr lang="en-GB" dirty="0" smtClean="0"/>
              <a:t>are transmitted from generation to generation, </a:t>
            </a:r>
            <a:endParaRPr lang="en-GB" dirty="0" smtClean="0"/>
          </a:p>
          <a:p>
            <a:r>
              <a:rPr lang="en-GB" dirty="0" smtClean="0"/>
              <a:t>In these processes, particular </a:t>
            </a:r>
            <a:r>
              <a:rPr lang="en-GB" dirty="0" smtClean="0"/>
              <a:t>areas become </a:t>
            </a:r>
            <a:r>
              <a:rPr lang="en-GB" dirty="0" smtClean="0"/>
              <a:t>the delinquent </a:t>
            </a:r>
            <a:r>
              <a:rPr lang="en-GB" dirty="0" smtClean="0"/>
              <a:t>areas </a:t>
            </a:r>
            <a:r>
              <a:rPr lang="en-GB" dirty="0" smtClean="0"/>
              <a:t>regardless of the </a:t>
            </a:r>
            <a:r>
              <a:rPr lang="en-GB" dirty="0" smtClean="0"/>
              <a:t>turnover of </a:t>
            </a:r>
            <a:r>
              <a:rPr lang="en-GB" dirty="0" smtClean="0"/>
              <a:t>dwellers and their ethno-racial characteristics.</a:t>
            </a:r>
          </a:p>
          <a:p>
            <a:r>
              <a:rPr lang="en-GB" dirty="0" smtClean="0"/>
              <a:t> </a:t>
            </a:r>
            <a:r>
              <a:rPr lang="en-GB" dirty="0" smtClean="0"/>
              <a:t>T</a:t>
            </a:r>
            <a:r>
              <a:rPr lang="en-GB" dirty="0" smtClean="0"/>
              <a:t>here </a:t>
            </a:r>
            <a:r>
              <a:rPr lang="en-GB" dirty="0" smtClean="0"/>
              <a:t>develops a </a:t>
            </a:r>
            <a:r>
              <a:rPr lang="en-GB" dirty="0" smtClean="0"/>
              <a:t>kind of tradition </a:t>
            </a:r>
            <a:r>
              <a:rPr lang="en-GB" dirty="0" smtClean="0"/>
              <a:t>in which various criminal activities are learned by young boys from the older </a:t>
            </a:r>
            <a:r>
              <a:rPr lang="en-GB" dirty="0" smtClean="0"/>
              <a:t>ones </a:t>
            </a:r>
          </a:p>
          <a:p>
            <a:r>
              <a:rPr lang="en-GB" dirty="0" smtClean="0"/>
              <a:t>Property crime such as theft and burglary</a:t>
            </a:r>
          </a:p>
          <a:p>
            <a:r>
              <a:rPr lang="en-GB" u="sng" dirty="0" smtClean="0"/>
              <a:t>How to explain the cultural </a:t>
            </a:r>
            <a:r>
              <a:rPr lang="en-GB" u="sng" dirty="0" err="1" smtClean="0"/>
              <a:t>transmition</a:t>
            </a:r>
            <a:r>
              <a:rPr lang="en-GB" u="sng" dirty="0" smtClean="0"/>
              <a:t>? </a:t>
            </a:r>
            <a:r>
              <a:rPr lang="en-GB" dirty="0" smtClean="0"/>
              <a:t>→ Differential Association</a:t>
            </a:r>
          </a:p>
          <a:p>
            <a:endParaRPr lang="en-GB" dirty="0" smtClean="0"/>
          </a:p>
        </p:txBody>
      </p:sp>
      <p:sp>
        <p:nvSpPr>
          <p:cNvPr id="2" name="1 Başlık"/>
          <p:cNvSpPr>
            <a:spLocks noGrp="1"/>
          </p:cNvSpPr>
          <p:nvPr>
            <p:ph type="title"/>
          </p:nvPr>
        </p:nvSpPr>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GB" dirty="0" smtClean="0"/>
              <a:t>Edwin Sutherland  (1883-1950)</a:t>
            </a:r>
            <a:endParaRPr lang="en-GB" dirty="0"/>
          </a:p>
        </p:txBody>
      </p:sp>
      <p:pic>
        <p:nvPicPr>
          <p:cNvPr id="4" name="3 İçerik Yer Tutucusu" descr="Image result"/>
          <p:cNvPicPr>
            <a:picLocks noGrp="1"/>
          </p:cNvPicPr>
          <p:nvPr>
            <p:ph idx="1"/>
          </p:nvPr>
        </p:nvPicPr>
        <p:blipFill>
          <a:blip r:embed="rId2" cstate="print"/>
          <a:srcRect/>
          <a:stretch>
            <a:fillRect/>
          </a:stretch>
        </p:blipFill>
        <p:spPr bwMode="auto">
          <a:xfrm>
            <a:off x="3059832" y="1628800"/>
            <a:ext cx="2952328" cy="403244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en-GB" dirty="0" smtClean="0"/>
              <a:t>1) Criminal behaviour is learned.</a:t>
            </a:r>
          </a:p>
          <a:p>
            <a:r>
              <a:rPr lang="en-GB" dirty="0" smtClean="0"/>
              <a:t>2) Criminal behaviour is learned in interaction with other persons in a process of communication.</a:t>
            </a:r>
          </a:p>
          <a:p>
            <a:r>
              <a:rPr lang="en-GB" dirty="0" smtClean="0"/>
              <a:t>3) The principal part of the learning of criminal behaviour occurs within intimate personal groups</a:t>
            </a:r>
            <a:r>
              <a:rPr lang="en-GB" dirty="0" smtClean="0"/>
              <a:t>.</a:t>
            </a:r>
          </a:p>
          <a:p>
            <a:r>
              <a:rPr lang="en-GB" dirty="0" smtClean="0"/>
              <a:t>4) When criminal behaviour is learned, the learning includes (a) techniques of committing the crime, which sometimes are very complicated, sometimes very simple; [and] (b) the specific direction of motives, drives, rationalisations, and attitudes.</a:t>
            </a:r>
          </a:p>
          <a:p>
            <a:endParaRPr lang="en-GB" dirty="0"/>
          </a:p>
        </p:txBody>
      </p:sp>
      <p:sp>
        <p:nvSpPr>
          <p:cNvPr id="3" name="2 Başlık"/>
          <p:cNvSpPr>
            <a:spLocks noGrp="1"/>
          </p:cNvSpPr>
          <p:nvPr>
            <p:ph type="title"/>
          </p:nvPr>
        </p:nvSpPr>
        <p:spPr/>
        <p:txBody>
          <a:bodyPr>
            <a:normAutofit fontScale="90000"/>
          </a:bodyPr>
          <a:lstStyle/>
          <a:p>
            <a:r>
              <a:rPr lang="en-GB" dirty="0" smtClean="0"/>
              <a:t>Sutherland and Cressey, 1947/1970: 75–76</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en-GB" dirty="0" smtClean="0"/>
              <a:t>5) The specific direction of motives and drives is learned from definitions of legal codes as favourable and unfavourable.</a:t>
            </a:r>
          </a:p>
          <a:p>
            <a:r>
              <a:rPr lang="en-GB" dirty="0" smtClean="0"/>
              <a:t>6) A person becomes delinquent because of an excess of definitions favourable to violation of law over definitions unfavourable to </a:t>
            </a:r>
            <a:r>
              <a:rPr lang="en-GB" dirty="0" err="1" smtClean="0"/>
              <a:t>violationof</a:t>
            </a:r>
            <a:r>
              <a:rPr lang="en-GB" dirty="0" smtClean="0"/>
              <a:t> law. This is the principle of differential association.</a:t>
            </a:r>
          </a:p>
          <a:p>
            <a:r>
              <a:rPr lang="en-GB" dirty="0" smtClean="0"/>
              <a:t>7) Differential associations may vary in frequency, duration, priority, and intensity.</a:t>
            </a:r>
          </a:p>
          <a:p>
            <a:endParaRPr lang="en-GB" dirty="0"/>
          </a:p>
        </p:txBody>
      </p:sp>
      <p:sp>
        <p:nvSpPr>
          <p:cNvPr id="3" name="2 Başlık"/>
          <p:cNvSpPr>
            <a:spLocks noGrp="1"/>
          </p:cNvSpPr>
          <p:nvPr>
            <p:ph type="title"/>
          </p:nvPr>
        </p:nvSpPr>
        <p:spPr/>
        <p:txBody>
          <a:bodyPr>
            <a:normAutofit fontScale="90000"/>
          </a:bodyPr>
          <a:lstStyle/>
          <a:p>
            <a:r>
              <a:rPr lang="en-GB" dirty="0" smtClean="0"/>
              <a:t>Sutherland and Cressey</a:t>
            </a:r>
            <a:r>
              <a:rPr lang="en-GB" dirty="0" smtClean="0"/>
              <a:t>, 1947/1970: 75–76</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20000"/>
          </a:bodyPr>
          <a:lstStyle/>
          <a:p>
            <a:r>
              <a:rPr lang="en-GB" dirty="0" smtClean="0"/>
              <a:t>8) The process of learning criminal behaviour by association with criminal and anti-criminal patterns involves all the mechanisms that are involved in any other learning.</a:t>
            </a:r>
          </a:p>
          <a:p>
            <a:r>
              <a:rPr lang="en-GB" dirty="0" smtClean="0"/>
              <a:t>9) While criminal behaviour is an expression of general needs and values, it is not explained by those general needs and values since noncriminal behaviour is an expression of the same needs and values. Thieves generally steal in order to secure money, but likewise honest labourers work in order to secure money. The attempts by many scholars to explain criminal behaviour by general drives and values, such as the happiness principle, striving for social status, the money motive, or frustration, have been, and must continue to be, futile, since they explain lawful behaviour as completely as they explain criminal behaviour. They are similar to respiration, which is necessary for any behaviour, but which does not differentiate criminal from non-criminal behaviour.</a:t>
            </a:r>
          </a:p>
          <a:p>
            <a:endParaRPr lang="en-GB" dirty="0"/>
          </a:p>
        </p:txBody>
      </p:sp>
      <p:sp>
        <p:nvSpPr>
          <p:cNvPr id="3" name="2 Başlık"/>
          <p:cNvSpPr>
            <a:spLocks noGrp="1"/>
          </p:cNvSpPr>
          <p:nvPr>
            <p:ph type="title"/>
          </p:nvPr>
        </p:nvSpPr>
        <p:spPr/>
        <p:txBody>
          <a:bodyPr>
            <a:normAutofit fontScale="90000"/>
          </a:bodyPr>
          <a:lstStyle/>
          <a:p>
            <a:r>
              <a:rPr lang="en-GB" dirty="0" smtClean="0"/>
              <a:t>Sutherland and Cressey</a:t>
            </a:r>
            <a:r>
              <a:rPr lang="en-GB" dirty="0" smtClean="0"/>
              <a:t>, 1947/1970: 75–76</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10000"/>
          </a:bodyPr>
          <a:lstStyle/>
          <a:p>
            <a:r>
              <a:rPr lang="en-GB" dirty="0" smtClean="0"/>
              <a:t>Differential association (DA): if one is exposed to more messages that promote lawbreaking than messages that support law-abiding, s/he is more likely to involve crime an delinquency</a:t>
            </a:r>
          </a:p>
          <a:p>
            <a:r>
              <a:rPr lang="en-GB" dirty="0" smtClean="0"/>
              <a:t>DA went through a number of changes in Sutherland’s successive Principle of Criminology editions (from 1924 through 1939 to 1947), and took its final form in a set of nine propositions in 1947 </a:t>
            </a:r>
          </a:p>
          <a:p>
            <a:r>
              <a:rPr lang="en-GB" dirty="0" smtClean="0"/>
              <a:t>Even after Sutherland, a number of scholars revised and adopted DA under the general learning theory of crime (Akers, 2011)</a:t>
            </a:r>
          </a:p>
          <a:p>
            <a:r>
              <a:rPr lang="en-GB" dirty="0" smtClean="0"/>
              <a:t>And DA was linked to cognitive psychology and social psychological as it largely embraces processes of learning</a:t>
            </a:r>
          </a:p>
          <a:p>
            <a:r>
              <a:rPr lang="en-GB" dirty="0" smtClean="0"/>
              <a:t>DA places an emphasis on the intersection of social and </a:t>
            </a:r>
            <a:r>
              <a:rPr lang="en-GB" dirty="0" smtClean="0"/>
              <a:t>psychological</a:t>
            </a:r>
          </a:p>
          <a:p>
            <a:r>
              <a:rPr lang="en-GB" dirty="0" smtClean="0"/>
              <a:t>It’s come in for lots of criticism as well as revision</a:t>
            </a:r>
            <a:endParaRPr lang="en-GB" dirty="0" smtClean="0"/>
          </a:p>
          <a:p>
            <a:endParaRPr lang="en-GB" dirty="0"/>
          </a:p>
        </p:txBody>
      </p:sp>
      <p:sp>
        <p:nvSpPr>
          <p:cNvPr id="3" name="2 Başlık"/>
          <p:cNvSpPr>
            <a:spLocks noGrp="1"/>
          </p:cNvSpPr>
          <p:nvPr>
            <p:ph type="title"/>
          </p:nvPr>
        </p:nvSpPr>
        <p:spPr/>
        <p:txBody>
          <a:bodyPr/>
          <a:lstStyle/>
          <a:p>
            <a:r>
              <a:rPr lang="en-GB" dirty="0" smtClean="0"/>
              <a:t>Differential Association</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en-GB" dirty="0" smtClean="0"/>
              <a:t>Differential reinforcement </a:t>
            </a:r>
            <a:r>
              <a:rPr lang="en-GB" dirty="0" smtClean="0"/>
              <a:t>was adjusted in a way as to cover to expected consequences </a:t>
            </a:r>
            <a:r>
              <a:rPr lang="en-GB" dirty="0" smtClean="0"/>
              <a:t>of </a:t>
            </a:r>
            <a:r>
              <a:rPr lang="en-GB" dirty="0" smtClean="0"/>
              <a:t>criminal activities </a:t>
            </a:r>
          </a:p>
          <a:p>
            <a:pPr>
              <a:buFontTx/>
              <a:buChar char="-"/>
            </a:pPr>
            <a:r>
              <a:rPr lang="en-GB" dirty="0" smtClean="0"/>
              <a:t>whether crime will result in reward or punishment</a:t>
            </a:r>
          </a:p>
          <a:p>
            <a:pPr>
              <a:buFontTx/>
              <a:buChar char="-"/>
            </a:pPr>
            <a:r>
              <a:rPr lang="en-GB" dirty="0" smtClean="0"/>
              <a:t>Whether I will go in jail or get away with etc.</a:t>
            </a:r>
          </a:p>
          <a:p>
            <a:r>
              <a:rPr lang="en-GB" dirty="0" smtClean="0"/>
              <a:t>The thing is that the human-being tends to stay away doing </a:t>
            </a:r>
            <a:r>
              <a:rPr lang="en-GB" dirty="0" smtClean="0"/>
              <a:t>that </a:t>
            </a:r>
            <a:r>
              <a:rPr lang="en-GB" dirty="0" smtClean="0"/>
              <a:t>will certainly result in punishment</a:t>
            </a:r>
          </a:p>
          <a:p>
            <a:r>
              <a:rPr lang="en-GB" dirty="0" smtClean="0"/>
              <a:t>Also while learning, practicing some activities and expecting the result of them, the  human being also imitates – imitation is crucial part of learning.</a:t>
            </a:r>
          </a:p>
          <a:p>
            <a:r>
              <a:rPr lang="en-GB" dirty="0" smtClean="0"/>
              <a:t>Ronald Akers</a:t>
            </a:r>
            <a:r>
              <a:rPr lang="en-GB" dirty="0" smtClean="0"/>
              <a:t>’ expansion of Sutherland’s </a:t>
            </a:r>
            <a:r>
              <a:rPr lang="en-GB" dirty="0" smtClean="0"/>
              <a:t>DA argues that initial delinquency is an amalgamation of differential association and </a:t>
            </a:r>
            <a:r>
              <a:rPr lang="en-GB" dirty="0" smtClean="0"/>
              <a:t>imitation.</a:t>
            </a:r>
            <a:endParaRPr lang="en-GB" dirty="0"/>
          </a:p>
        </p:txBody>
      </p:sp>
      <p:sp>
        <p:nvSpPr>
          <p:cNvPr id="3" name="2 Başlık"/>
          <p:cNvSpPr>
            <a:spLocks noGrp="1"/>
          </p:cNvSpPr>
          <p:nvPr>
            <p:ph type="title"/>
          </p:nvPr>
        </p:nvSpPr>
        <p:spPr/>
        <p:txBody>
          <a:bodyPr/>
          <a:lstStyle/>
          <a:p>
            <a:r>
              <a:rPr lang="en-GB" dirty="0" smtClean="0"/>
              <a:t>Differential Reinforcement</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en-GB" dirty="0" smtClean="0"/>
              <a:t>Initial delinquency turns out to hold a perpetual character</a:t>
            </a:r>
          </a:p>
          <a:p>
            <a:r>
              <a:rPr lang="en-GB" dirty="0" smtClean="0"/>
              <a:t>This depends on reinforcement</a:t>
            </a:r>
          </a:p>
          <a:p>
            <a:r>
              <a:rPr lang="en-GB" dirty="0" smtClean="0"/>
              <a:t>That is to say, criminal activities can be continued as long as the </a:t>
            </a:r>
            <a:r>
              <a:rPr lang="en-GB" dirty="0" smtClean="0"/>
              <a:t>reinforcement is </a:t>
            </a:r>
            <a:r>
              <a:rPr lang="en-GB" dirty="0" smtClean="0"/>
              <a:t>positive, </a:t>
            </a:r>
          </a:p>
          <a:p>
            <a:r>
              <a:rPr lang="en-GB" dirty="0" smtClean="0"/>
              <a:t>Or criminal activities can be ceased so long as the anticipated gain or result is negative like imprisonment and punishment. </a:t>
            </a:r>
            <a:endParaRPr lang="en-GB" dirty="0"/>
          </a:p>
        </p:txBody>
      </p:sp>
      <p:sp>
        <p:nvSpPr>
          <p:cNvPr id="3" name="2 Başlık"/>
          <p:cNvSpPr>
            <a:spLocks noGrp="1"/>
          </p:cNvSpPr>
          <p:nvPr>
            <p:ph type="title"/>
          </p:nvPr>
        </p:nvSpPr>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20000"/>
          </a:bodyPr>
          <a:lstStyle/>
          <a:p>
            <a:r>
              <a:rPr lang="en-GB" dirty="0" smtClean="0"/>
              <a:t>“The </a:t>
            </a:r>
            <a:r>
              <a:rPr lang="en-GB" dirty="0" smtClean="0"/>
              <a:t>levels of residential instability </a:t>
            </a:r>
            <a:r>
              <a:rPr lang="en-GB" dirty="0" smtClean="0"/>
              <a:t>and population </a:t>
            </a:r>
            <a:r>
              <a:rPr lang="en-GB" dirty="0" smtClean="0"/>
              <a:t>heterogeneity will be highest </a:t>
            </a:r>
            <a:r>
              <a:rPr lang="en-GB" dirty="0" smtClean="0"/>
              <a:t>in economically </a:t>
            </a:r>
            <a:r>
              <a:rPr lang="en-GB" dirty="0" smtClean="0"/>
              <a:t>deprived neighbourhoods.</a:t>
            </a:r>
          </a:p>
          <a:p>
            <a:r>
              <a:rPr lang="en-GB" dirty="0" smtClean="0"/>
              <a:t>Private </a:t>
            </a:r>
            <a:r>
              <a:rPr lang="en-GB" dirty="0" smtClean="0"/>
              <a:t>and parochial networks will </a:t>
            </a:r>
            <a:r>
              <a:rPr lang="en-GB" dirty="0" smtClean="0"/>
              <a:t>be smaller</a:t>
            </a:r>
            <a:r>
              <a:rPr lang="en-GB" dirty="0" smtClean="0"/>
              <a:t>, be less dense and have less breadth </a:t>
            </a:r>
            <a:r>
              <a:rPr lang="en-GB" dirty="0" smtClean="0"/>
              <a:t>in neighbourhoods </a:t>
            </a:r>
            <a:r>
              <a:rPr lang="en-GB" dirty="0" smtClean="0"/>
              <a:t>with high levels of </a:t>
            </a:r>
            <a:r>
              <a:rPr lang="en-GB" dirty="0" smtClean="0"/>
              <a:t>residential instability </a:t>
            </a:r>
            <a:r>
              <a:rPr lang="en-GB" dirty="0" smtClean="0"/>
              <a:t>and population heterogeneity.</a:t>
            </a:r>
          </a:p>
          <a:p>
            <a:r>
              <a:rPr lang="en-GB" dirty="0" smtClean="0"/>
              <a:t> </a:t>
            </a:r>
            <a:r>
              <a:rPr lang="en-GB" dirty="0" smtClean="0"/>
              <a:t>Public networks will be smaller, be less </a:t>
            </a:r>
            <a:r>
              <a:rPr lang="en-GB" dirty="0" smtClean="0"/>
              <a:t>dense and </a:t>
            </a:r>
            <a:r>
              <a:rPr lang="en-GB" dirty="0" smtClean="0"/>
              <a:t>have less breadth in economically </a:t>
            </a:r>
            <a:r>
              <a:rPr lang="en-GB" dirty="0" smtClean="0"/>
              <a:t>deprived neighbourhoods</a:t>
            </a:r>
            <a:r>
              <a:rPr lang="en-GB" dirty="0" smtClean="0"/>
              <a:t>.</a:t>
            </a:r>
          </a:p>
          <a:p>
            <a:r>
              <a:rPr lang="en-GB" dirty="0" smtClean="0"/>
              <a:t>Crime </a:t>
            </a:r>
            <a:r>
              <a:rPr lang="en-GB" dirty="0" smtClean="0"/>
              <a:t>rates are a function of the ability </a:t>
            </a:r>
            <a:r>
              <a:rPr lang="en-GB" dirty="0" smtClean="0"/>
              <a:t>of private</a:t>
            </a:r>
            <a:r>
              <a:rPr lang="en-GB" dirty="0" smtClean="0"/>
              <a:t>, parochial and public networks </a:t>
            </a:r>
            <a:r>
              <a:rPr lang="en-GB" dirty="0" smtClean="0"/>
              <a:t>to transfer </a:t>
            </a:r>
            <a:r>
              <a:rPr lang="en-GB" dirty="0" smtClean="0"/>
              <a:t>the types of social capital that </a:t>
            </a:r>
            <a:r>
              <a:rPr lang="en-GB" dirty="0" smtClean="0"/>
              <a:t>are necessary </a:t>
            </a:r>
            <a:r>
              <a:rPr lang="en-GB" dirty="0" smtClean="0"/>
              <a:t>for the effective control of crime.</a:t>
            </a:r>
          </a:p>
          <a:p>
            <a:r>
              <a:rPr lang="en-GB" dirty="0" smtClean="0"/>
              <a:t>The </a:t>
            </a:r>
            <a:r>
              <a:rPr lang="en-GB" dirty="0" smtClean="0"/>
              <a:t>total effects of economic </a:t>
            </a:r>
            <a:r>
              <a:rPr lang="en-GB" dirty="0" smtClean="0"/>
              <a:t>deprivation, residential </a:t>
            </a:r>
            <a:r>
              <a:rPr lang="en-GB" dirty="0" smtClean="0"/>
              <a:t>instability, and </a:t>
            </a:r>
            <a:r>
              <a:rPr lang="en-GB" dirty="0" smtClean="0"/>
              <a:t>population heterogeneity </a:t>
            </a:r>
            <a:r>
              <a:rPr lang="en-GB" dirty="0" smtClean="0"/>
              <a:t>on crime are mediated by </a:t>
            </a:r>
            <a:r>
              <a:rPr lang="en-GB" dirty="0" smtClean="0"/>
              <a:t>these intervening </a:t>
            </a:r>
            <a:r>
              <a:rPr lang="en-GB" dirty="0" smtClean="0"/>
              <a:t>systemic factors</a:t>
            </a:r>
            <a:r>
              <a:rPr lang="en-GB" dirty="0" smtClean="0"/>
              <a:t>.” (</a:t>
            </a:r>
            <a:r>
              <a:rPr lang="en-GB" dirty="0" err="1" smtClean="0"/>
              <a:t>Newburn</a:t>
            </a:r>
            <a:r>
              <a:rPr lang="en-GB" dirty="0" smtClean="0"/>
              <a:t>, 2007: 207-208)</a:t>
            </a:r>
            <a:endParaRPr lang="en-GB" dirty="0"/>
          </a:p>
        </p:txBody>
      </p:sp>
      <p:sp>
        <p:nvSpPr>
          <p:cNvPr id="3" name="2 Başlık"/>
          <p:cNvSpPr>
            <a:spLocks noGrp="1"/>
          </p:cNvSpPr>
          <p:nvPr>
            <p:ph type="title"/>
          </p:nvPr>
        </p:nvSpPr>
        <p:spPr/>
        <p:txBody>
          <a:bodyPr/>
          <a:lstStyle/>
          <a:p>
            <a:pPr algn="ctr"/>
            <a:r>
              <a:rPr lang="en-GB" dirty="0" smtClean="0"/>
              <a:t>Summary</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pPr algn="ctr"/>
            <a:r>
              <a:rPr lang="en-GB" dirty="0" smtClean="0"/>
              <a:t>Chicago in the 1930s</a:t>
            </a:r>
            <a:endParaRPr lang="en-GB" dirty="0"/>
          </a:p>
        </p:txBody>
      </p:sp>
      <p:pic>
        <p:nvPicPr>
          <p:cNvPr id="4" name="3 İçerik Yer Tutucusu" descr="Image result for chicago in the 1930s"/>
          <p:cNvPicPr>
            <a:picLocks noGrp="1"/>
          </p:cNvPicPr>
          <p:nvPr>
            <p:ph idx="1"/>
          </p:nvPr>
        </p:nvPicPr>
        <p:blipFill>
          <a:blip r:embed="rId2" cstate="print"/>
          <a:srcRect/>
          <a:stretch>
            <a:fillRect/>
          </a:stretch>
        </p:blipFill>
        <p:spPr bwMode="auto">
          <a:xfrm>
            <a:off x="508000" y="1524000"/>
            <a:ext cx="8128000" cy="4572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pPr algn="ctr"/>
            <a:r>
              <a:rPr lang="en-GB" dirty="0" smtClean="0"/>
              <a:t>In the 1930s... Great Depression and Industrialization</a:t>
            </a:r>
            <a:endParaRPr lang="en-GB" dirty="0"/>
          </a:p>
        </p:txBody>
      </p:sp>
      <p:pic>
        <p:nvPicPr>
          <p:cNvPr id="4" name="3 İçerik Yer Tutucusu" descr="Related image"/>
          <p:cNvPicPr>
            <a:picLocks noGrp="1"/>
          </p:cNvPicPr>
          <p:nvPr>
            <p:ph idx="1"/>
          </p:nvPr>
        </p:nvPicPr>
        <p:blipFill>
          <a:blip r:embed="rId2" cstate="print"/>
          <a:srcRect/>
          <a:stretch>
            <a:fillRect/>
          </a:stretch>
        </p:blipFill>
        <p:spPr bwMode="auto">
          <a:xfrm>
            <a:off x="762000" y="1905000"/>
            <a:ext cx="7620000" cy="3810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en-GB" dirty="0" smtClean="0"/>
              <a:t>Chicago: America’s </a:t>
            </a:r>
            <a:r>
              <a:rPr lang="en-GB" dirty="0" smtClean="0"/>
              <a:t>second-largest city and </a:t>
            </a:r>
            <a:r>
              <a:rPr lang="en-GB" dirty="0" smtClean="0"/>
              <a:t>underwent rapid </a:t>
            </a:r>
            <a:r>
              <a:rPr lang="en-GB" dirty="0" smtClean="0"/>
              <a:t>and </a:t>
            </a:r>
            <a:r>
              <a:rPr lang="en-GB" dirty="0" smtClean="0"/>
              <a:t>massive transformation. </a:t>
            </a:r>
          </a:p>
          <a:p>
            <a:r>
              <a:rPr lang="en-GB" dirty="0" smtClean="0"/>
              <a:t>The industrialisation </a:t>
            </a:r>
            <a:r>
              <a:rPr lang="en-GB" dirty="0" smtClean="0"/>
              <a:t>of the United States </a:t>
            </a:r>
            <a:r>
              <a:rPr lang="en-GB" dirty="0" smtClean="0"/>
              <a:t>brought steel </a:t>
            </a:r>
            <a:r>
              <a:rPr lang="en-GB" dirty="0" smtClean="0"/>
              <a:t>mills, railroads and </a:t>
            </a:r>
            <a:r>
              <a:rPr lang="en-GB" dirty="0" smtClean="0"/>
              <a:t>manufacturing industry </a:t>
            </a:r>
            <a:r>
              <a:rPr lang="en-GB" dirty="0" smtClean="0"/>
              <a:t>in Chicago </a:t>
            </a:r>
            <a:r>
              <a:rPr lang="en-GB" dirty="0" smtClean="0"/>
              <a:t> </a:t>
            </a:r>
          </a:p>
          <a:p>
            <a:r>
              <a:rPr lang="en-GB" dirty="0" smtClean="0"/>
              <a:t>D</a:t>
            </a:r>
            <a:r>
              <a:rPr lang="en-GB" dirty="0" smtClean="0"/>
              <a:t>emographic structure was influenced by the rapid industrialisation </a:t>
            </a:r>
          </a:p>
          <a:p>
            <a:r>
              <a:rPr lang="en-GB" dirty="0" smtClean="0"/>
              <a:t>African-American population </a:t>
            </a:r>
            <a:r>
              <a:rPr lang="en-GB" dirty="0" smtClean="0"/>
              <a:t>from the South and </a:t>
            </a:r>
            <a:r>
              <a:rPr lang="en-GB" dirty="0" smtClean="0"/>
              <a:t>immigrants Italy</a:t>
            </a:r>
            <a:r>
              <a:rPr lang="en-GB" dirty="0" smtClean="0"/>
              <a:t>, Poland, and </a:t>
            </a:r>
            <a:r>
              <a:rPr lang="en-GB" dirty="0" smtClean="0"/>
              <a:t>Russia. </a:t>
            </a:r>
          </a:p>
          <a:p>
            <a:r>
              <a:rPr lang="en-GB" dirty="0" smtClean="0"/>
              <a:t>Heaven of immigrants</a:t>
            </a:r>
            <a:endParaRPr lang="en-GB" dirty="0" smtClean="0"/>
          </a:p>
          <a:p>
            <a:endParaRPr lang="en-GB" dirty="0"/>
          </a:p>
        </p:txBody>
      </p:sp>
      <p:sp>
        <p:nvSpPr>
          <p:cNvPr id="3" name="2 Başlık"/>
          <p:cNvSpPr>
            <a:spLocks noGrp="1"/>
          </p:cNvSpPr>
          <p:nvPr>
            <p:ph type="title"/>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GB" dirty="0" smtClean="0"/>
              <a:t>Robert Ezra Park (1864-1944)</a:t>
            </a:r>
            <a:endParaRPr lang="en-GB" dirty="0"/>
          </a:p>
        </p:txBody>
      </p:sp>
      <p:pic>
        <p:nvPicPr>
          <p:cNvPr id="4" name="3 İçerik Yer Tutucusu" descr="Image result for robert ezra park"/>
          <p:cNvPicPr>
            <a:picLocks noGrp="1"/>
          </p:cNvPicPr>
          <p:nvPr>
            <p:ph idx="1"/>
          </p:nvPr>
        </p:nvPicPr>
        <p:blipFill>
          <a:blip r:embed="rId2" cstate="print"/>
          <a:srcRect/>
          <a:stretch>
            <a:fillRect/>
          </a:stretch>
        </p:blipFill>
        <p:spPr bwMode="auto">
          <a:xfrm>
            <a:off x="2699792" y="1700808"/>
            <a:ext cx="3456384" cy="39604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en-GB" dirty="0" smtClean="0"/>
              <a:t>‘ecology</a:t>
            </a:r>
            <a:r>
              <a:rPr lang="en-GB" dirty="0" smtClean="0"/>
              <a:t>’ </a:t>
            </a:r>
            <a:r>
              <a:rPr lang="en-GB" dirty="0" smtClean="0"/>
              <a:t>– indicative of natural patterns within a universe produced </a:t>
            </a:r>
            <a:r>
              <a:rPr lang="en-GB" dirty="0" smtClean="0"/>
              <a:t>by </a:t>
            </a:r>
            <a:r>
              <a:rPr lang="en-GB" dirty="0" smtClean="0"/>
              <a:t>different forms of species</a:t>
            </a:r>
          </a:p>
          <a:p>
            <a:endParaRPr lang="en-GB" dirty="0" smtClean="0"/>
          </a:p>
          <a:p>
            <a:r>
              <a:rPr lang="en-GB" dirty="0" smtClean="0"/>
              <a:t> That is a biological metaphor in understanding the city</a:t>
            </a:r>
          </a:p>
          <a:p>
            <a:endParaRPr lang="en-GB" dirty="0" smtClean="0"/>
          </a:p>
          <a:p>
            <a:r>
              <a:rPr lang="en-GB" dirty="0" smtClean="0"/>
              <a:t>the </a:t>
            </a:r>
            <a:r>
              <a:rPr lang="en-GB" dirty="0" smtClean="0"/>
              <a:t>universe was the city </a:t>
            </a:r>
            <a:endParaRPr lang="en-GB" dirty="0" smtClean="0"/>
          </a:p>
          <a:p>
            <a:endParaRPr lang="en-GB" dirty="0" smtClean="0"/>
          </a:p>
          <a:p>
            <a:r>
              <a:rPr lang="en-GB" dirty="0" smtClean="0"/>
              <a:t> </a:t>
            </a:r>
            <a:r>
              <a:rPr lang="en-GB" dirty="0" smtClean="0"/>
              <a:t>the ecological  </a:t>
            </a:r>
            <a:r>
              <a:rPr lang="en-GB" dirty="0" smtClean="0"/>
              <a:t>approach was at work in accounting for  the growth and development of the city, Chicago </a:t>
            </a:r>
          </a:p>
          <a:p>
            <a:endParaRPr lang="en-GB" dirty="0"/>
          </a:p>
        </p:txBody>
      </p:sp>
      <p:sp>
        <p:nvSpPr>
          <p:cNvPr id="3" name="2 Başlık"/>
          <p:cNvSpPr>
            <a:spLocks noGrp="1"/>
          </p:cNvSpPr>
          <p:nvPr>
            <p:ph type="title"/>
          </p:nvPr>
        </p:nvSpPr>
        <p:spPr/>
        <p:txBody>
          <a:bodyPr/>
          <a:lstStyle/>
          <a:p>
            <a:r>
              <a:rPr lang="en-GB" dirty="0" smtClean="0"/>
              <a:t>Social Ecology</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en-GB" dirty="0" smtClean="0"/>
              <a:t>Durkheim and </a:t>
            </a:r>
            <a:r>
              <a:rPr lang="en-GB" dirty="0" err="1" smtClean="0"/>
              <a:t>Simmel</a:t>
            </a:r>
            <a:r>
              <a:rPr lang="en-GB" dirty="0" smtClean="0"/>
              <a:t> influenced </a:t>
            </a:r>
            <a:r>
              <a:rPr lang="en-GB" dirty="0" smtClean="0"/>
              <a:t>m</a:t>
            </a:r>
            <a:r>
              <a:rPr lang="en-GB" dirty="0" smtClean="0"/>
              <a:t>uch </a:t>
            </a:r>
            <a:r>
              <a:rPr lang="en-GB" dirty="0" smtClean="0"/>
              <a:t>of the Chicago School </a:t>
            </a:r>
            <a:r>
              <a:rPr lang="en-GB" dirty="0" smtClean="0"/>
              <a:t>work.</a:t>
            </a:r>
          </a:p>
          <a:p>
            <a:r>
              <a:rPr lang="en-GB" dirty="0" smtClean="0"/>
              <a:t>the link between crime </a:t>
            </a:r>
            <a:r>
              <a:rPr lang="en-GB" dirty="0" smtClean="0"/>
              <a:t>levels </a:t>
            </a:r>
            <a:r>
              <a:rPr lang="en-GB" dirty="0" smtClean="0"/>
              <a:t>and the degree of social </a:t>
            </a:r>
            <a:r>
              <a:rPr lang="en-GB" dirty="0" smtClean="0"/>
              <a:t>organisation, </a:t>
            </a:r>
            <a:endParaRPr lang="en-GB" dirty="0" smtClean="0"/>
          </a:p>
          <a:p>
            <a:r>
              <a:rPr lang="en-GB" dirty="0" smtClean="0"/>
              <a:t>the </a:t>
            </a:r>
            <a:r>
              <a:rPr lang="en-GB" dirty="0" smtClean="0"/>
              <a:t>city </a:t>
            </a:r>
            <a:r>
              <a:rPr lang="en-GB" dirty="0" smtClean="0"/>
              <a:t>was the </a:t>
            </a:r>
            <a:r>
              <a:rPr lang="en-GB" dirty="0" smtClean="0"/>
              <a:t>source of </a:t>
            </a:r>
            <a:r>
              <a:rPr lang="en-GB" dirty="0" smtClean="0"/>
              <a:t>both liberation </a:t>
            </a:r>
            <a:r>
              <a:rPr lang="en-GB" dirty="0" smtClean="0"/>
              <a:t>and alienation</a:t>
            </a:r>
            <a:r>
              <a:rPr lang="en-GB" dirty="0" smtClean="0"/>
              <a:t>.</a:t>
            </a:r>
          </a:p>
          <a:p>
            <a:r>
              <a:rPr lang="en-GB" dirty="0" smtClean="0"/>
              <a:t>Social types like stranger and </a:t>
            </a:r>
            <a:r>
              <a:rPr lang="en-GB" dirty="0" err="1" smtClean="0"/>
              <a:t>flaneur</a:t>
            </a:r>
            <a:r>
              <a:rPr lang="en-GB" dirty="0" smtClean="0"/>
              <a:t> </a:t>
            </a:r>
          </a:p>
          <a:p>
            <a:r>
              <a:rPr lang="en-GB" dirty="0" smtClean="0"/>
              <a:t>Anything in the universe of city is worth studying and investigating</a:t>
            </a:r>
            <a:endParaRPr lang="en-GB" dirty="0" smtClean="0"/>
          </a:p>
        </p:txBody>
      </p:sp>
      <p:sp>
        <p:nvSpPr>
          <p:cNvPr id="3" name="2 Başlık"/>
          <p:cNvSpPr>
            <a:spLocks noGrp="1"/>
          </p:cNvSpPr>
          <p:nvPr>
            <p:ph type="title"/>
          </p:nvPr>
        </p:nvSpPr>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pPr algn="ctr"/>
            <a:r>
              <a:rPr lang="en-GB" dirty="0" smtClean="0"/>
              <a:t>Ernest Burgess ( 1886-1966)</a:t>
            </a:r>
            <a:endParaRPr lang="en-GB" dirty="0"/>
          </a:p>
        </p:txBody>
      </p:sp>
      <p:pic>
        <p:nvPicPr>
          <p:cNvPr id="4" name="3 İçerik Yer Tutucusu" descr="Image result"/>
          <p:cNvPicPr>
            <a:picLocks noGrp="1"/>
          </p:cNvPicPr>
          <p:nvPr>
            <p:ph idx="1"/>
          </p:nvPr>
        </p:nvPicPr>
        <p:blipFill>
          <a:blip r:embed="rId2" cstate="print"/>
          <a:srcRect/>
          <a:stretch>
            <a:fillRect/>
          </a:stretch>
        </p:blipFill>
        <p:spPr bwMode="auto">
          <a:xfrm>
            <a:off x="2339752" y="1772816"/>
            <a:ext cx="4032448" cy="424847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101</TotalTime>
  <Words>1564</Words>
  <Application>Microsoft Office PowerPoint</Application>
  <PresentationFormat>Ekran Gösterisi (4:3)</PresentationFormat>
  <Paragraphs>111</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Kağıt</vt:lpstr>
      <vt:lpstr>The Chicago School of Sociology </vt:lpstr>
      <vt:lpstr>Slayt 2</vt:lpstr>
      <vt:lpstr>Chicago in the 1930s</vt:lpstr>
      <vt:lpstr>In the 1930s... Great Depression and Industrialization</vt:lpstr>
      <vt:lpstr>Slayt 5</vt:lpstr>
      <vt:lpstr>Robert Ezra Park (1864-1944)</vt:lpstr>
      <vt:lpstr>Social Ecology</vt:lpstr>
      <vt:lpstr>Slayt 8</vt:lpstr>
      <vt:lpstr>Ernest Burgess ( 1886-1966)</vt:lpstr>
      <vt:lpstr>Slayt 10</vt:lpstr>
      <vt:lpstr>Slayt 11</vt:lpstr>
      <vt:lpstr>Slayt 12</vt:lpstr>
      <vt:lpstr>Slayt 13</vt:lpstr>
      <vt:lpstr>Slayt 14</vt:lpstr>
      <vt:lpstr>Slayt 15</vt:lpstr>
      <vt:lpstr>Slayt 16</vt:lpstr>
      <vt:lpstr>Clifford Shaw (1895-1957)</vt:lpstr>
      <vt:lpstr>Slayt 18</vt:lpstr>
      <vt:lpstr>Slayt 19</vt:lpstr>
      <vt:lpstr>Slayt 20</vt:lpstr>
      <vt:lpstr>Edwin Sutherland  (1883-1950)</vt:lpstr>
      <vt:lpstr>Sutherland and Cressey, 1947/1970: 75–76</vt:lpstr>
      <vt:lpstr>Sutherland and Cressey, 1947/1970: 75–76</vt:lpstr>
      <vt:lpstr>Sutherland and Cressey, 1947/1970: 75–76</vt:lpstr>
      <vt:lpstr>Differential Association</vt:lpstr>
      <vt:lpstr>Differential Reinforcement</vt:lpstr>
      <vt:lpstr>Slayt 27</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Chicago School of Sociology </dc:title>
  <dc:creator>Boran Mercan</dc:creator>
  <cp:lastModifiedBy>Boran Mercan</cp:lastModifiedBy>
  <cp:revision>6</cp:revision>
  <dcterms:created xsi:type="dcterms:W3CDTF">2017-12-03T11:06:29Z</dcterms:created>
  <dcterms:modified xsi:type="dcterms:W3CDTF">2018-05-17T12:35:11Z</dcterms:modified>
</cp:coreProperties>
</file>