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3" r:id="rId29"/>
    <p:sldId id="282" r:id="rId30"/>
    <p:sldId id="331" r:id="rId31"/>
    <p:sldId id="284" r:id="rId32"/>
    <p:sldId id="285" r:id="rId33"/>
    <p:sldId id="286" r:id="rId34"/>
    <p:sldId id="287" r:id="rId35"/>
    <p:sldId id="288" r:id="rId36"/>
    <p:sldId id="333" r:id="rId3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28" autoAdjust="0"/>
    <p:restoredTop sz="94660"/>
  </p:normalViewPr>
  <p:slideViewPr>
    <p:cSldViewPr>
      <p:cViewPr varScale="1">
        <p:scale>
          <a:sx n="55" d="100"/>
          <a:sy n="55" d="100"/>
        </p:scale>
        <p:origin x="14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0EAD8-FE9A-4939-8EEE-C2C5965BD401}" type="datetimeFigureOut">
              <a:rPr lang="tr-TR" smtClean="0"/>
              <a:pPr/>
              <a:t>26.11.2021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7716A-86EC-49D5-AC7A-A225A1A5ABF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karabarosu.org.tr/siteler/ankarabarosu/hgdmakale/2013-2/23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Psikiyatrik Sosyal Hizmet: </a:t>
            </a:r>
            <a:br>
              <a:rPr lang="tr-TR" dirty="0" smtClean="0"/>
            </a:br>
            <a:r>
              <a:rPr lang="tr-TR" dirty="0" smtClean="0"/>
              <a:t>Çocuk ve Ergenlerle Çalışma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 derecede zihinsel gelişim bozukluğu (IQ:35-49)</a:t>
            </a:r>
          </a:p>
          <a:p>
            <a:pPr lvl="1"/>
            <a:r>
              <a:rPr lang="tr-TR" dirty="0" smtClean="0"/>
              <a:t>Anlama, dil yetisinde, kendine bakma ve motor becerilerde gerilik</a:t>
            </a:r>
          </a:p>
          <a:p>
            <a:pPr lvl="1"/>
            <a:r>
              <a:rPr lang="tr-TR" dirty="0" smtClean="0"/>
              <a:t>Özel eğitim ile 2. sınıf düzeyinde bilişsel gelişim</a:t>
            </a:r>
          </a:p>
          <a:p>
            <a:pPr lvl="1"/>
            <a:r>
              <a:rPr lang="tr-TR" dirty="0" smtClean="0"/>
              <a:t>Basit işleri denetim altında sürdürme</a:t>
            </a:r>
          </a:p>
          <a:p>
            <a:pPr lvl="1"/>
            <a:r>
              <a:rPr lang="tr-TR" dirty="0" smtClean="0"/>
              <a:t>Yaşam boyu denetim gerekebilir. </a:t>
            </a:r>
          </a:p>
          <a:p>
            <a:pPr lvl="1"/>
            <a:r>
              <a:rPr lang="tr-TR" dirty="0" smtClean="0"/>
              <a:t>%10’u bu grup oluşturur.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Ağır zihinsel gelişim bozukluğu: (IQ: 20-34) </a:t>
            </a:r>
          </a:p>
          <a:p>
            <a:pPr lvl="1"/>
            <a:r>
              <a:rPr lang="tr-TR" dirty="0" smtClean="0"/>
              <a:t>Belirgin motor gerilik </a:t>
            </a:r>
          </a:p>
          <a:p>
            <a:pPr lvl="1"/>
            <a:r>
              <a:rPr lang="tr-TR" dirty="0" smtClean="0"/>
              <a:t>Kendine bakımla ilgili çok basit bazı işleri öğrenebilir </a:t>
            </a:r>
          </a:p>
          <a:p>
            <a:pPr lvl="1"/>
            <a:r>
              <a:rPr lang="tr-TR" dirty="0" smtClean="0"/>
              <a:t>Yaşam boyu başkalarının bakım ve denetimine gereksinim duyar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ağır zihinsel gelişim bozukluğu (IQ: -20) </a:t>
            </a:r>
          </a:p>
          <a:p>
            <a:pPr lvl="1"/>
            <a:r>
              <a:rPr lang="tr-TR" dirty="0" smtClean="0"/>
              <a:t>Çok basit yönerge ve açıklamaları güçlükle anlar </a:t>
            </a:r>
          </a:p>
          <a:p>
            <a:pPr lvl="1"/>
            <a:r>
              <a:rPr lang="tr-TR" dirty="0" smtClean="0"/>
              <a:t>Çok ağır motor gerilik ve sakatlık nedeniyle hareketsizlik</a:t>
            </a:r>
          </a:p>
          <a:p>
            <a:pPr lvl="1"/>
            <a:r>
              <a:rPr lang="tr-TR" dirty="0" smtClean="0"/>
              <a:t>Yeme, içme, temizlik,vb. başkaları tarafından yapılır. </a:t>
            </a:r>
          </a:p>
          <a:p>
            <a:pPr lvl="1"/>
            <a:r>
              <a:rPr lang="tr-TR" dirty="0" smtClean="0"/>
              <a:t>Beyin hasarı nedeniyle epilepsi, görme, hareket veya işitme bozukluğu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Oluş nedenleri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Doğum öncesi etkenler </a:t>
            </a:r>
          </a:p>
          <a:p>
            <a:pPr lvl="1"/>
            <a:r>
              <a:rPr lang="tr-TR" dirty="0" smtClean="0"/>
              <a:t>Kromozom bozuklukları, özgün genetik sendromlar </a:t>
            </a:r>
          </a:p>
          <a:p>
            <a:pPr lvl="1"/>
            <a:r>
              <a:rPr lang="tr-TR" dirty="0" smtClean="0"/>
              <a:t>Doğuştan </a:t>
            </a:r>
            <a:r>
              <a:rPr lang="tr-TR" dirty="0" err="1" smtClean="0"/>
              <a:t>metobolik</a:t>
            </a:r>
            <a:r>
              <a:rPr lang="tr-TR" dirty="0" smtClean="0"/>
              <a:t> bozukluklar 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Doğum öncesi dönemde annenin geçirdiği hastalıklar, ilaçlar, alkol, ağır beslenme yetersizliği..</a:t>
            </a:r>
          </a:p>
          <a:p>
            <a:r>
              <a:rPr lang="tr-TR" dirty="0" smtClean="0"/>
              <a:t>Doğum sırasında olan etkenler</a:t>
            </a:r>
          </a:p>
          <a:p>
            <a:pPr lvl="1"/>
            <a:r>
              <a:rPr lang="tr-TR" dirty="0" smtClean="0"/>
              <a:t>Erken ve düşük ağırlıklı doğum, doğum travmaları, doğum sırasında bulaşan hastalıklar </a:t>
            </a:r>
          </a:p>
          <a:p>
            <a:r>
              <a:rPr lang="tr-TR" dirty="0" smtClean="0"/>
              <a:t>Doğum sonrası etkenler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Örselenme, enfeksiyonlar, beslenme yetersizlikleri, zehirlenme, ağır uyaran yoksunluğu 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Oluş nedenleri- Sosyal hizmet perspektifi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Doğum öncesi anne sağlığı, yoksulluk</a:t>
            </a:r>
          </a:p>
          <a:p>
            <a:r>
              <a:rPr lang="tr-TR" dirty="0" smtClean="0"/>
              <a:t>Doğum sonrası anne-çocuk sağlığı, yoksulluk, çocuk yetiştirme tutumları, sosyal çevrenin önemi 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eğitim: özellikle hafif ve orta derecede zihinsel gelişim bozukluğu olan çocuklar</a:t>
            </a:r>
          </a:p>
          <a:p>
            <a:r>
              <a:rPr lang="tr-TR" dirty="0" smtClean="0"/>
              <a:t>Koruyucu önlemler</a:t>
            </a:r>
          </a:p>
          <a:p>
            <a:r>
              <a:rPr lang="tr-TR" dirty="0" smtClean="0"/>
              <a:t>Aile ile işbirliği </a:t>
            </a:r>
          </a:p>
          <a:p>
            <a:r>
              <a:rPr lang="tr-TR" dirty="0" smtClean="0"/>
              <a:t>Davranış tedavisi </a:t>
            </a:r>
          </a:p>
          <a:p>
            <a:r>
              <a:rPr lang="tr-TR" dirty="0" smtClean="0"/>
              <a:t>İlaçlar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Otizm Yelpazesi Bozukluğu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çocuklukta başlayarak yaşam boyu devam eden, sosyal etkileşim ve iletişimde belirgin eksiklikler, sınırlı, tekrarlayıcı davranış şekilleri, ilgiler ve eylemlerle karakterize bir </a:t>
            </a:r>
            <a:r>
              <a:rPr lang="tr-TR" dirty="0" err="1" smtClean="0"/>
              <a:t>nörogelişimsel</a:t>
            </a:r>
            <a:r>
              <a:rPr lang="tr-TR" dirty="0" smtClean="0"/>
              <a:t> bozukluktur. 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Sıklık ve yaygınlık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 yıllarda artış </a:t>
            </a:r>
          </a:p>
          <a:p>
            <a:r>
              <a:rPr lang="tr-TR" dirty="0" smtClean="0"/>
              <a:t>Binde 11.3 </a:t>
            </a:r>
          </a:p>
          <a:p>
            <a:r>
              <a:rPr lang="tr-TR" dirty="0" smtClean="0"/>
              <a:t>Oğlan çocuklarda kız çocuklarına göre 4-5 kat daha fazla </a:t>
            </a:r>
          </a:p>
          <a:p>
            <a:r>
              <a:rPr lang="tr-TR" dirty="0" smtClean="0"/>
              <a:t>Yaygınlıktaki artış: tanısal değişiklikler, sosyal etkiler, anne-baba yaşındaki artış</a:t>
            </a:r>
          </a:p>
          <a:p>
            <a:r>
              <a:rPr lang="tr-TR" dirty="0" smtClean="0"/>
              <a:t>Çevre kirliliği ve aşılama gibi çevresel etkenler  arasında ilişki bulunamamıştır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Belirtiler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Genellikle 12-24 aylarda başlar </a:t>
            </a:r>
          </a:p>
          <a:p>
            <a:r>
              <a:rPr lang="tr-TR" dirty="0" smtClean="0"/>
              <a:t>Konuşmama, konuşmada gecikme </a:t>
            </a:r>
          </a:p>
          <a:p>
            <a:r>
              <a:rPr lang="tr-TR" dirty="0" smtClean="0"/>
              <a:t>Anlama, izleme davranışlarının eksikliği </a:t>
            </a:r>
          </a:p>
          <a:p>
            <a:r>
              <a:rPr lang="tr-TR" dirty="0" smtClean="0"/>
              <a:t>Göz temasının olmaması </a:t>
            </a:r>
          </a:p>
          <a:p>
            <a:r>
              <a:rPr lang="tr-TR" dirty="0" smtClean="0"/>
              <a:t>Tekdüze oyunlar </a:t>
            </a:r>
          </a:p>
          <a:p>
            <a:r>
              <a:rPr lang="tr-TR" dirty="0" smtClean="0"/>
              <a:t>Sallanma, kendi etrafında dönme, sallanan cisimlere ilgi</a:t>
            </a:r>
          </a:p>
          <a:p>
            <a:r>
              <a:rPr lang="tr-TR" dirty="0" smtClean="0"/>
              <a:t>Değişiklikten hoşlanmama, takıntılı, törensel davranışlar </a:t>
            </a:r>
          </a:p>
          <a:p>
            <a:r>
              <a:rPr lang="tr-TR" dirty="0" smtClean="0"/>
              <a:t>Diğer çocuklara ilgi göstermeme </a:t>
            </a:r>
          </a:p>
          <a:p>
            <a:r>
              <a:rPr lang="tr-TR" dirty="0" smtClean="0"/>
              <a:t>Konuşmada tekdüzelik, ekolali </a:t>
            </a:r>
          </a:p>
          <a:p>
            <a:r>
              <a:rPr lang="tr-TR" dirty="0" smtClean="0"/>
              <a:t>Donuk yüz </a:t>
            </a:r>
          </a:p>
          <a:p>
            <a:r>
              <a:rPr lang="tr-TR" dirty="0" smtClean="0"/>
              <a:t>Eşlik eden zihinsel gelişim geriliği görülebilir </a:t>
            </a:r>
          </a:p>
          <a:p>
            <a:r>
              <a:rPr lang="tr-TR" dirty="0" smtClean="0"/>
              <a:t>Erken tanının önemi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Gidiş ve sonlanış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Bakım verene bağımlılık </a:t>
            </a:r>
          </a:p>
          <a:p>
            <a:r>
              <a:rPr lang="tr-TR" dirty="0" smtClean="0"/>
              <a:t>Erken müdahalenin önemi </a:t>
            </a:r>
          </a:p>
          <a:p>
            <a:r>
              <a:rPr lang="tr-TR" dirty="0" smtClean="0"/>
              <a:t>Yüksek zeka, konuşmanın 6 yaş öncesi gelişmiş olması ve çocuklukta sosyal işlev bozukluğunun az olması iyi gidiş göstergesidir.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 Ruh Sağlığı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Erişkin ruh sağlığı tanımı</a:t>
            </a:r>
          </a:p>
          <a:p>
            <a:r>
              <a:rPr lang="tr-TR" dirty="0" smtClean="0"/>
              <a:t>Çocuğun ruh sağlığının değerlendirilmesi, gelişim dönemlerinde beliren ruhsal niteliklerin bilinmesine bağlıdır. </a:t>
            </a:r>
          </a:p>
          <a:p>
            <a:pPr lvl="1"/>
            <a:r>
              <a:rPr lang="tr-TR" dirty="0" err="1" smtClean="0"/>
              <a:t>Bakımverene</a:t>
            </a:r>
            <a:r>
              <a:rPr lang="tr-TR" dirty="0" smtClean="0"/>
              <a:t> bağımlılık</a:t>
            </a:r>
          </a:p>
          <a:p>
            <a:pPr lvl="1"/>
            <a:r>
              <a:rPr lang="tr-TR" dirty="0" smtClean="0"/>
              <a:t>Korkular</a:t>
            </a:r>
          </a:p>
          <a:p>
            <a:pPr lvl="1"/>
            <a:r>
              <a:rPr lang="tr-TR" dirty="0" err="1" smtClean="0"/>
              <a:t>Egosentizm</a:t>
            </a:r>
            <a:r>
              <a:rPr lang="tr-TR" dirty="0" smtClean="0"/>
              <a:t> (</a:t>
            </a:r>
            <a:r>
              <a:rPr lang="tr-TR" dirty="0" err="1" smtClean="0"/>
              <a:t>beniçinlik</a:t>
            </a:r>
            <a:r>
              <a:rPr lang="tr-TR" dirty="0" smtClean="0"/>
              <a:t>) </a:t>
            </a:r>
          </a:p>
          <a:p>
            <a:pPr lvl="1"/>
            <a:r>
              <a:rPr lang="tr-TR" dirty="0" smtClean="0"/>
              <a:t>Mantıklı düşünme yetisinde sınırlılık (soyut düşünme)- büyüsel düşünme </a:t>
            </a:r>
          </a:p>
          <a:p>
            <a:pPr lvl="1"/>
            <a:r>
              <a:rPr lang="tr-TR" dirty="0" smtClean="0"/>
              <a:t>İç gözlem yeteneğinde sınırlılık </a:t>
            </a:r>
          </a:p>
          <a:p>
            <a:pPr lvl="1"/>
            <a:r>
              <a:rPr lang="tr-TR" dirty="0" smtClean="0"/>
              <a:t>Kendi kendini onarma yetisi güçlü! 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Oluş nedenleri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Kalıtım:  </a:t>
            </a:r>
          </a:p>
          <a:p>
            <a:r>
              <a:rPr lang="tr-TR" dirty="0" err="1" smtClean="0"/>
              <a:t>Nörobiyoloji</a:t>
            </a:r>
            <a:r>
              <a:rPr lang="tr-TR" dirty="0" smtClean="0"/>
              <a:t> </a:t>
            </a:r>
          </a:p>
          <a:p>
            <a:r>
              <a:rPr lang="tr-TR" dirty="0" smtClean="0"/>
              <a:t>Ailesel ve çevresel etkenler: ileri baba yaşı 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boyutlu tedavi </a:t>
            </a:r>
          </a:p>
          <a:p>
            <a:r>
              <a:rPr lang="tr-TR" dirty="0" smtClean="0"/>
              <a:t>Bireye yönelik planlama ve çevresel bağlamın ele alınması </a:t>
            </a:r>
          </a:p>
          <a:p>
            <a:r>
              <a:rPr lang="tr-TR" dirty="0" smtClean="0"/>
              <a:t>İlaç tedavisi</a:t>
            </a:r>
          </a:p>
          <a:p>
            <a:r>
              <a:rPr lang="tr-TR" dirty="0" smtClean="0"/>
              <a:t>Davranış sorunları ile çalışma </a:t>
            </a:r>
          </a:p>
          <a:p>
            <a:r>
              <a:rPr lang="tr-TR" dirty="0" smtClean="0"/>
              <a:t>Aile ile çalışma 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Otizm ve sosyal hizmet perspektifi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tanı </a:t>
            </a:r>
          </a:p>
          <a:p>
            <a:r>
              <a:rPr lang="tr-TR" dirty="0" smtClean="0"/>
              <a:t>Tedavi ve eğitime erişim </a:t>
            </a:r>
          </a:p>
          <a:p>
            <a:r>
              <a:rPr lang="tr-TR" dirty="0" smtClean="0"/>
              <a:t>Davranışsal sorunların ele alınmasında aile ile işbirliği</a:t>
            </a:r>
          </a:p>
          <a:p>
            <a:r>
              <a:rPr lang="tr-TR" dirty="0" smtClean="0"/>
              <a:t>Aile ile çalışma- hastalığa ilişkin tepkiler, suçluluk, çökkünlük duyguları ile baş etme</a:t>
            </a:r>
          </a:p>
          <a:p>
            <a:r>
              <a:rPr lang="tr-TR" dirty="0" smtClean="0"/>
              <a:t>Aile eğitimi </a:t>
            </a:r>
          </a:p>
          <a:p>
            <a:r>
              <a:rPr lang="tr-TR" dirty="0" smtClean="0"/>
              <a:t>Kendine yardım grupları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Dikkat Eksikliği </a:t>
            </a:r>
            <a:r>
              <a:rPr lang="tr-TR" dirty="0" err="1" smtClean="0"/>
              <a:t>Hiperaktivite</a:t>
            </a:r>
            <a:r>
              <a:rPr lang="tr-TR" dirty="0" smtClean="0"/>
              <a:t> Bozukluğu (DEHB)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Dikkatsizlik, aşırı hareketlilik, dürtüsellik</a:t>
            </a:r>
          </a:p>
          <a:p>
            <a:r>
              <a:rPr lang="tr-TR" dirty="0" smtClean="0"/>
              <a:t>Akademik, sosyal, mesleki alanları olumsuz etkiler </a:t>
            </a:r>
          </a:p>
          <a:p>
            <a:r>
              <a:rPr lang="tr-TR" dirty="0" smtClean="0"/>
              <a:t>DSM-5’te 3 tür tanımlanmıştır:</a:t>
            </a:r>
          </a:p>
          <a:p>
            <a:pPr lvl="1"/>
            <a:r>
              <a:rPr lang="tr-TR" dirty="0" smtClean="0"/>
              <a:t>Dikkat eksikliğinin ön planda olduğu tür </a:t>
            </a:r>
          </a:p>
          <a:p>
            <a:pPr lvl="1"/>
            <a:r>
              <a:rPr lang="tr-TR" dirty="0" smtClean="0"/>
              <a:t>Aşırı hareketlilik/dürtüselliğin ön planda olduğu tür </a:t>
            </a:r>
          </a:p>
          <a:p>
            <a:pPr lvl="1"/>
            <a:r>
              <a:rPr lang="tr-TR" dirty="0" smtClean="0"/>
              <a:t>Bileşik tür 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Sıklık ve Yaygınlık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Dünya’da %6,48, ülkemizde %8.1-%8.4 arasında </a:t>
            </a:r>
          </a:p>
          <a:p>
            <a:pPr>
              <a:buNone/>
            </a:pPr>
            <a:r>
              <a:rPr lang="tr-TR" dirty="0" smtClean="0"/>
              <a:t>Oğlanlarda kızlardan 2-5 kat fazla </a:t>
            </a:r>
          </a:p>
          <a:p>
            <a:pPr>
              <a:buNone/>
            </a:pPr>
            <a:r>
              <a:rPr lang="tr-TR" dirty="0" smtClean="0"/>
              <a:t> 	-oğlan çocukların saldırgan, agresif tutumlarının daha fazla görülmesi? </a:t>
            </a:r>
          </a:p>
          <a:p>
            <a:pPr>
              <a:buNone/>
            </a:pPr>
            <a:r>
              <a:rPr lang="tr-TR" dirty="0" smtClean="0"/>
              <a:t>	-kız çocukların tedaviye daha az yönlendirilmesi? 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Belirtileri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Dikkat eksikliği: ödevlerden çabuk sıkılma, bir görevi gelişimsel düzeyine uygun süre ve yoğunlukta sürdürememe, çevresel uyaranlarla dikkatin çabuk dağılması, hayallere dalma, vb.</a:t>
            </a:r>
          </a:p>
          <a:p>
            <a:r>
              <a:rPr lang="tr-TR" dirty="0" err="1" smtClean="0"/>
              <a:t>Hiperaktivite</a:t>
            </a:r>
            <a:r>
              <a:rPr lang="tr-TR" dirty="0" smtClean="0"/>
              <a:t>: yaş ve gelişim düzeyine uyumsuz olarak amaçsız, görevle bağlantısız olarak kıpır </a:t>
            </a:r>
            <a:r>
              <a:rPr lang="tr-TR" dirty="0" err="1" smtClean="0"/>
              <a:t>kıpırlık</a:t>
            </a:r>
            <a:r>
              <a:rPr lang="tr-TR" dirty="0" smtClean="0"/>
              <a:t>. </a:t>
            </a:r>
          </a:p>
          <a:p>
            <a:r>
              <a:rPr lang="tr-TR" dirty="0" smtClean="0"/>
              <a:t>Dürtüsellik: </a:t>
            </a:r>
            <a:r>
              <a:rPr lang="tr-TR" dirty="0" err="1" smtClean="0"/>
              <a:t>süşünmeden</a:t>
            </a:r>
            <a:r>
              <a:rPr lang="tr-TR" dirty="0" smtClean="0"/>
              <a:t> hareket etme, kuralları umursamama, başkalarının etkinliklerine karışma, sırasını bekleyememe. 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Gidiş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Belirtiler en az 2 ortamda ortaya çıkmalıdır (ev, okul gibi)</a:t>
            </a:r>
          </a:p>
          <a:p>
            <a:r>
              <a:rPr lang="tr-TR" dirty="0" smtClean="0"/>
              <a:t>Uygun davranışın ödüllendirilmesi, sıkı denetim, yeni bir ortama girmek, ilgi alanındaki etkinliklerle uğraşmak, bire bir etkileşim ile belirtiler en az düzeye indirilebilir </a:t>
            </a:r>
          </a:p>
          <a:p>
            <a:r>
              <a:rPr lang="tr-TR" dirty="0" smtClean="0"/>
              <a:t>Ergenlik ve erişkinlikte aşırı hareketlilik kaybolur. Huzursuzluk, dikkatsizlik, plan yapamama, dağınıklık, dürtüsellik devam eder. </a:t>
            </a:r>
          </a:p>
          <a:p>
            <a:r>
              <a:rPr lang="tr-TR" dirty="0" smtClean="0"/>
              <a:t>Öğrenme sorunları sürebilir. En son kaybolan belirti dikkat eksikliğidir. 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Oluş nedenleri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Nörobiyoloji</a:t>
            </a:r>
            <a:r>
              <a:rPr lang="tr-TR" dirty="0" smtClean="0"/>
              <a:t> </a:t>
            </a:r>
          </a:p>
          <a:p>
            <a:r>
              <a:rPr lang="tr-TR" dirty="0" smtClean="0"/>
              <a:t>Kalıtım </a:t>
            </a:r>
          </a:p>
          <a:p>
            <a:r>
              <a:rPr lang="tr-TR" dirty="0" smtClean="0"/>
              <a:t>Çevresel etkenler: çocukluk örselenmesi, kurum bakımı, enfeksiyonlar (</a:t>
            </a:r>
            <a:r>
              <a:rPr lang="tr-TR" dirty="0" err="1" smtClean="0"/>
              <a:t>ensefalit</a:t>
            </a:r>
            <a:r>
              <a:rPr lang="tr-TR" dirty="0" smtClean="0"/>
              <a:t>) risk etmenleri arasındadır. Erken çocuklukta aile içi etkileşim, bozukluğun ortaya çıkışında değil ancak gidiş ve ikincil davranım sorunlarının gelişiminde etkili olabilir. 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İlaç tedavisi </a:t>
            </a:r>
          </a:p>
          <a:p>
            <a:r>
              <a:rPr lang="tr-TR" dirty="0" smtClean="0"/>
              <a:t>Çocuk, aile ve öğretmeni kapsayan </a:t>
            </a:r>
            <a:r>
              <a:rPr lang="tr-TR" dirty="0" err="1" smtClean="0"/>
              <a:t>psikososyal</a:t>
            </a:r>
            <a:r>
              <a:rPr lang="tr-TR" dirty="0" smtClean="0"/>
              <a:t> girişimler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DEHB ve Sosyal Hizmet Perspektifi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 aşamasında gözlem, ev ve okul ziyareti</a:t>
            </a:r>
          </a:p>
          <a:p>
            <a:r>
              <a:rPr lang="tr-TR" dirty="0" smtClean="0"/>
              <a:t>Okul ve aile ile işbirliği </a:t>
            </a:r>
          </a:p>
          <a:p>
            <a:r>
              <a:rPr lang="tr-TR" dirty="0" smtClean="0"/>
              <a:t>Tedaviye uyum</a:t>
            </a:r>
          </a:p>
          <a:p>
            <a:r>
              <a:rPr lang="tr-TR" dirty="0" smtClean="0"/>
              <a:t>Anne baba ve öğretmen tutumlarıyla çalışma </a:t>
            </a:r>
          </a:p>
          <a:p>
            <a:pPr lvl="1"/>
            <a:r>
              <a:rPr lang="tr-TR" dirty="0" smtClean="0"/>
              <a:t>Sınıf içi ve ev içi dikkati artıracak, hareketliliği kontrol altına alacak düzenlemeler, çocuğun özsaygısını destekleyecek aktiviteler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Kişilik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sürecin etkileşimi:</a:t>
            </a:r>
          </a:p>
          <a:p>
            <a:r>
              <a:rPr lang="tr-TR" dirty="0" smtClean="0"/>
              <a:t>Olgunlaşma (</a:t>
            </a:r>
            <a:r>
              <a:rPr lang="tr-TR" dirty="0" err="1" smtClean="0"/>
              <a:t>maturation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</a:t>
            </a:r>
            <a:r>
              <a:rPr lang="tr-TR" sz="1600" dirty="0" smtClean="0"/>
              <a:t>Organizma içinde doğuştan var olan gelişmemiş yetilerin öğrenme olmaksızın kendiliğinden varabilecekleri düzeye ulaşmalarıdır. </a:t>
            </a:r>
          </a:p>
          <a:p>
            <a:r>
              <a:rPr lang="tr-TR" dirty="0" smtClean="0"/>
              <a:t>Bireyselleşme-toplumsallaşma </a:t>
            </a:r>
          </a:p>
          <a:p>
            <a:pPr>
              <a:buNone/>
            </a:pPr>
            <a:r>
              <a:rPr lang="tr-TR" sz="1600" dirty="0"/>
              <a:t>Çevrenin sağladığı eğitim ve yaşam deneyimleri ile bireysel davranışların öğrenme ile biçimlenmesi, toplumsal davranış örüntülerinin oluşması.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 smtClean="0"/>
              <a:t>Davranış Bozuklukları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r>
              <a:rPr lang="tr-TR" dirty="0" smtClean="0"/>
              <a:t> Çocuk, aile ya da bakım veren açısından yaşam kalitesini düşürür </a:t>
            </a:r>
          </a:p>
          <a:p>
            <a:r>
              <a:rPr lang="tr-TR" dirty="0" smtClean="0"/>
              <a:t>İleriki yaşamda sosyal dışlanma, akademik başarısızlık, uzun dönem işsizlik, çocuk suçluluğu, sosyal ilişkilerde zorluklar, boşanma, çocuk istismarı gibi pek çok riski artırır.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Özgül Öğrenme Güçlüğü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Bireyin özgül bilişsel alanlarda gösterdiği eksikliklerle karakterize bir bozukluk </a:t>
            </a:r>
          </a:p>
          <a:p>
            <a:r>
              <a:rPr lang="tr-TR" dirty="0" smtClean="0"/>
              <a:t>Bilişsel işlevlerde sorun olmadığı halde çocuğun akademik başarısını düşürür. </a:t>
            </a:r>
          </a:p>
          <a:p>
            <a:r>
              <a:rPr lang="tr-TR" dirty="0" smtClean="0"/>
              <a:t>Okuma, yazılı anlatım, matematikte bozulma</a:t>
            </a:r>
          </a:p>
          <a:p>
            <a:r>
              <a:rPr lang="tr-TR" dirty="0" smtClean="0"/>
              <a:t>Sıklık: %5-15 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Belirtiler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Bilgi işleme sürecinde sorunlar </a:t>
            </a:r>
          </a:p>
          <a:p>
            <a:r>
              <a:rPr lang="tr-TR" dirty="0" smtClean="0"/>
              <a:t>Her çocuğun belirtisi farklılaşabilir. </a:t>
            </a:r>
          </a:p>
          <a:p>
            <a:r>
              <a:rPr lang="tr-TR" dirty="0" smtClean="0"/>
              <a:t>Okuma yazmayı öğrenmede gecikme, okurken yavaş okuma, harf, hece atlama, yazarken ters yazma, eksik yazma, düzgün cümle oluşturmada, olayları sıra ile anlatmada zorluklar. </a:t>
            </a:r>
          </a:p>
          <a:p>
            <a:r>
              <a:rPr lang="tr-TR" dirty="0" smtClean="0"/>
              <a:t>Derslere isteksizlik, motor becerilerde zayıflık </a:t>
            </a:r>
          </a:p>
          <a:p>
            <a:r>
              <a:rPr lang="tr-TR" dirty="0" smtClean="0"/>
              <a:t>Yön karıştırma, sağ-sol ayırdı yapamama.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Gidiş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Yaşam boyu süren yapısal bir bozukluk</a:t>
            </a:r>
          </a:p>
          <a:p>
            <a:r>
              <a:rPr lang="tr-TR" dirty="0" smtClean="0"/>
              <a:t>Akademik yaşam yanı sıra birçok işlev alanını etkiler </a:t>
            </a:r>
          </a:p>
          <a:p>
            <a:r>
              <a:rPr lang="tr-TR" dirty="0" smtClean="0"/>
              <a:t>Okulu bırakma oranı yüksek, Y.Öğretime devam oranı düşük. 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Etkililiği kanıtlanmış ilaç tedavisi yoktur </a:t>
            </a:r>
          </a:p>
          <a:p>
            <a:r>
              <a:rPr lang="tr-TR" dirty="0" smtClean="0"/>
              <a:t>Bireysel özel eğitim programları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Özgül Öğrenme Güçlüğü ve Sosyal Hizmet Perspektifi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tanı </a:t>
            </a:r>
          </a:p>
          <a:p>
            <a:r>
              <a:rPr lang="tr-TR" dirty="0" smtClean="0"/>
              <a:t>Tanı aşamasında bilgi toplama ve uygun tedaviye/eğitime yönlendirme</a:t>
            </a:r>
          </a:p>
          <a:p>
            <a:r>
              <a:rPr lang="tr-TR" dirty="0" smtClean="0"/>
              <a:t>Aile ve çocuğun bilgilendirilmesi </a:t>
            </a:r>
          </a:p>
          <a:p>
            <a:r>
              <a:rPr lang="tr-TR" dirty="0" smtClean="0"/>
              <a:t>Okul/öğretmen ile işbirliği </a:t>
            </a:r>
          </a:p>
          <a:p>
            <a:r>
              <a:rPr lang="tr-TR" dirty="0" smtClean="0"/>
              <a:t>Akademik olarak çocuğun desteklenmesi için kaynakları harekete geçirme 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Günay</a:t>
            </a:r>
            <a:r>
              <a:rPr lang="tr-TR" dirty="0" smtClean="0"/>
              <a:t> Kılıç, B., Gürkan, K., </a:t>
            </a:r>
            <a:r>
              <a:rPr lang="tr-TR" dirty="0" err="1" smtClean="0"/>
              <a:t>Kerimoğlu</a:t>
            </a:r>
            <a:r>
              <a:rPr lang="tr-TR" dirty="0" smtClean="0"/>
              <a:t>, E. “Çocukluk ve Ergenlik Döneminde Görülen Ruhsal Bozukluklar” içinde:Ruh Sağlığı ve Bozuklukları. Ed: O. </a:t>
            </a:r>
            <a:r>
              <a:rPr lang="tr-TR" dirty="0" err="1" smtClean="0"/>
              <a:t>Öztürk</a:t>
            </a:r>
            <a:r>
              <a:rPr lang="tr-TR" dirty="0" smtClean="0"/>
              <a:t>, A. </a:t>
            </a:r>
            <a:r>
              <a:rPr lang="tr-TR" dirty="0" err="1" smtClean="0"/>
              <a:t>Uluşahin</a:t>
            </a:r>
            <a:r>
              <a:rPr lang="tr-TR" dirty="0" smtClean="0"/>
              <a:t>. Ankara 2016. </a:t>
            </a:r>
          </a:p>
          <a:p>
            <a:r>
              <a:rPr lang="tr-TR" dirty="0" err="1" smtClean="0"/>
              <a:t>Gould</a:t>
            </a:r>
            <a:r>
              <a:rPr lang="tr-TR" dirty="0" smtClean="0"/>
              <a:t>, N.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in </a:t>
            </a:r>
            <a:r>
              <a:rPr lang="tr-TR" dirty="0" err="1" smtClean="0"/>
              <a:t>Context</a:t>
            </a:r>
            <a:r>
              <a:rPr lang="tr-TR" dirty="0" smtClean="0"/>
              <a:t> </a:t>
            </a:r>
          </a:p>
          <a:p>
            <a:r>
              <a:rPr lang="tr-TR" dirty="0" smtClean="0">
                <a:hlinkClick r:id="rId2"/>
              </a:rPr>
              <a:t>Çocuk İzlem Merkezleri http://www.</a:t>
            </a:r>
            <a:r>
              <a:rPr lang="tr-TR" dirty="0" err="1" smtClean="0">
                <a:hlinkClick r:id="rId2"/>
              </a:rPr>
              <a:t>ankarabarosu</a:t>
            </a:r>
            <a:r>
              <a:rPr lang="tr-TR" dirty="0" smtClean="0">
                <a:hlinkClick r:id="rId2"/>
              </a:rPr>
              <a:t>.</a:t>
            </a:r>
            <a:r>
              <a:rPr lang="tr-TR" dirty="0" err="1" smtClean="0">
                <a:hlinkClick r:id="rId2"/>
              </a:rPr>
              <a:t>org.tr</a:t>
            </a:r>
            <a:r>
              <a:rPr lang="tr-TR" dirty="0" smtClean="0">
                <a:hlinkClick r:id="rId2"/>
              </a:rPr>
              <a:t>/siteler/</a:t>
            </a:r>
            <a:r>
              <a:rPr lang="tr-TR" dirty="0" err="1" smtClean="0">
                <a:hlinkClick r:id="rId2"/>
              </a:rPr>
              <a:t>ankarabarosu</a:t>
            </a:r>
            <a:r>
              <a:rPr lang="tr-TR" dirty="0" smtClean="0">
                <a:hlinkClick r:id="rId2"/>
              </a:rPr>
              <a:t>/</a:t>
            </a:r>
            <a:r>
              <a:rPr lang="tr-TR" dirty="0" err="1" smtClean="0">
                <a:hlinkClick r:id="rId2"/>
              </a:rPr>
              <a:t>hgdmakale</a:t>
            </a:r>
            <a:r>
              <a:rPr lang="tr-TR" dirty="0" smtClean="0">
                <a:hlinkClick r:id="rId2"/>
              </a:rPr>
              <a:t>/2013-2/23.</a:t>
            </a:r>
            <a:r>
              <a:rPr lang="tr-TR" dirty="0" err="1" smtClean="0">
                <a:hlinkClick r:id="rId2"/>
              </a:rPr>
              <a:t>pdf</a:t>
            </a:r>
            <a:r>
              <a:rPr lang="tr-TR" dirty="0" smtClean="0"/>
              <a:t>  </a:t>
            </a:r>
          </a:p>
          <a:p>
            <a:r>
              <a:rPr lang="tr-TR" dirty="0" err="1" smtClean="0"/>
              <a:t>Yörükoğlu</a:t>
            </a:r>
            <a:r>
              <a:rPr lang="tr-TR" dirty="0" smtClean="0"/>
              <a:t>, A. Çocuk Ruh Sağlığı. Özgür Yayınları, 1998.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142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Kişilik gelişimi…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Nörobiyolojik</a:t>
            </a:r>
            <a:endParaRPr lang="tr-TR" dirty="0" smtClean="0"/>
          </a:p>
          <a:p>
            <a:r>
              <a:rPr lang="tr-TR" dirty="0" smtClean="0"/>
              <a:t>Bilişsel </a:t>
            </a:r>
          </a:p>
          <a:p>
            <a:r>
              <a:rPr lang="tr-TR" dirty="0" smtClean="0"/>
              <a:t>Duygusal</a:t>
            </a:r>
          </a:p>
          <a:p>
            <a:r>
              <a:rPr lang="tr-TR" dirty="0" smtClean="0"/>
              <a:t>Engellenme ve çatışmalarla baş etmek için geliştirdiği uyum ve savunma mekanizmaları</a:t>
            </a:r>
          </a:p>
          <a:p>
            <a:r>
              <a:rPr lang="tr-TR" dirty="0" err="1"/>
              <a:t>b</a:t>
            </a:r>
            <a:r>
              <a:rPr lang="tr-TR" dirty="0" err="1" smtClean="0"/>
              <a:t>iyopsikososyal</a:t>
            </a:r>
            <a:r>
              <a:rPr lang="tr-TR" dirty="0" smtClean="0"/>
              <a:t> bir bütün.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Kişilik gelişimi kuramları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Freud- </a:t>
            </a:r>
            <a:r>
              <a:rPr lang="tr-TR" dirty="0" err="1" smtClean="0"/>
              <a:t>Psikoseksüel</a:t>
            </a:r>
            <a:r>
              <a:rPr lang="tr-TR" dirty="0" smtClean="0"/>
              <a:t> gelişim kuramı </a:t>
            </a:r>
          </a:p>
          <a:p>
            <a:r>
              <a:rPr lang="tr-TR" dirty="0" err="1" smtClean="0"/>
              <a:t>Erikson</a:t>
            </a:r>
            <a:r>
              <a:rPr lang="tr-TR" dirty="0" smtClean="0"/>
              <a:t>- </a:t>
            </a:r>
            <a:r>
              <a:rPr lang="tr-TR" dirty="0" err="1" smtClean="0"/>
              <a:t>Psikososyal</a:t>
            </a:r>
            <a:r>
              <a:rPr lang="tr-TR" dirty="0" smtClean="0"/>
              <a:t> gelişim kuramı </a:t>
            </a:r>
          </a:p>
          <a:p>
            <a:pPr lvl="1"/>
            <a:r>
              <a:rPr lang="tr-TR" dirty="0" smtClean="0"/>
              <a:t>Bebeklik ve ilk çocukluk yılları:</a:t>
            </a:r>
          </a:p>
          <a:p>
            <a:pPr lvl="2"/>
            <a:r>
              <a:rPr lang="tr-TR" dirty="0" smtClean="0"/>
              <a:t> Oral Dönem/ Temel güvene karşı güvensizlik </a:t>
            </a:r>
          </a:p>
          <a:p>
            <a:pPr lvl="2"/>
            <a:r>
              <a:rPr lang="tr-TR" dirty="0" smtClean="0"/>
              <a:t>Anal Dönem/ Özerklik dönemi </a:t>
            </a:r>
          </a:p>
          <a:p>
            <a:pPr lvl="1"/>
            <a:r>
              <a:rPr lang="tr-TR" dirty="0" smtClean="0"/>
              <a:t>Çocukluk dönemi: </a:t>
            </a:r>
          </a:p>
          <a:p>
            <a:pPr lvl="2"/>
            <a:r>
              <a:rPr lang="tr-TR" dirty="0" err="1" smtClean="0"/>
              <a:t>Fallik</a:t>
            </a:r>
            <a:r>
              <a:rPr lang="tr-TR" dirty="0" smtClean="0"/>
              <a:t> dönem/Girişim dönemi </a:t>
            </a:r>
          </a:p>
          <a:p>
            <a:pPr lvl="2"/>
            <a:r>
              <a:rPr lang="tr-TR" dirty="0" smtClean="0"/>
              <a:t>Gizillik dönemi /Çalışma ve yapıcılık </a:t>
            </a:r>
          </a:p>
          <a:p>
            <a:pPr lvl="1"/>
            <a:r>
              <a:rPr lang="tr-TR" dirty="0" smtClean="0"/>
              <a:t>Erinlik ve Ergenlik dönemi/Kimlik </a:t>
            </a:r>
          </a:p>
          <a:p>
            <a:pPr lvl="1">
              <a:buNone/>
            </a:pPr>
            <a:endParaRPr lang="tr-TR" dirty="0" smtClean="0"/>
          </a:p>
          <a:p>
            <a:pPr lvl="1"/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Çocukluk ve ergenlik döneminde görülen ruhsal bozukluklar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Davranış bozuklukları </a:t>
            </a:r>
          </a:p>
          <a:p>
            <a:pPr>
              <a:buNone/>
            </a:pPr>
            <a:r>
              <a:rPr lang="tr-TR" dirty="0" smtClean="0"/>
              <a:t>Gelişimsel bozukluklar </a:t>
            </a:r>
          </a:p>
          <a:p>
            <a:pPr>
              <a:buNone/>
            </a:pPr>
            <a:r>
              <a:rPr lang="tr-TR" dirty="0" smtClean="0"/>
              <a:t>Duygusal bozukluklar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Zihinsel gelişim bozukluğu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DSM-5: Zihinsel Engellilik, zihinsel gelişim bozukluğu </a:t>
            </a:r>
          </a:p>
          <a:p>
            <a:pPr>
              <a:buNone/>
            </a:pPr>
            <a:r>
              <a:rPr lang="tr-TR" dirty="0" smtClean="0"/>
              <a:t>	“Gelişimsel süreçte başlayan zihinsel ve uyun işlevlerini etkileyen, kavramsal, sosyal ve pratik alanlarda eksikliklerin olduğu bir bozukluk”. </a:t>
            </a:r>
          </a:p>
          <a:p>
            <a:pPr>
              <a:buNone/>
            </a:pPr>
            <a:r>
              <a:rPr lang="tr-TR" dirty="0" smtClean="0"/>
              <a:t>Hafif- orta- ağır- çok ağır </a:t>
            </a:r>
          </a:p>
          <a:p>
            <a:pPr>
              <a:buNone/>
            </a:pPr>
            <a:r>
              <a:rPr lang="tr-TR" dirty="0" smtClean="0"/>
              <a:t>Beş yaş altı çocuklar için: “genel gelişimsel gecikme” “tanımlanamamış zihinsel engellilik”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Sıklık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 nüfusta %1 dolaylarında </a:t>
            </a:r>
          </a:p>
          <a:p>
            <a:r>
              <a:rPr lang="tr-TR" dirty="0" smtClean="0"/>
              <a:t>Ağır zihinsel gelişim bozukluğu %0,6 civarında </a:t>
            </a:r>
          </a:p>
          <a:p>
            <a:r>
              <a:rPr lang="tr-TR" dirty="0" smtClean="0"/>
              <a:t>Düşük gelirli ülkelerde yüksek gelirli ülkelere göre iki kat daha fazla görülmektedir. </a:t>
            </a:r>
          </a:p>
          <a:p>
            <a:r>
              <a:rPr lang="tr-TR" dirty="0" smtClean="0"/>
              <a:t>Beslenme yetersizliği </a:t>
            </a:r>
          </a:p>
          <a:p>
            <a:r>
              <a:rPr lang="tr-TR" dirty="0" smtClean="0"/>
              <a:t>Oğlan çocuklarda kız çocuklarına göre 1,5 kat daha fazla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Belirti ve bulgular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Hafif zihinsel gelişim bozukluğu (IQ:50-69) </a:t>
            </a:r>
          </a:p>
          <a:p>
            <a:pPr lvl="1"/>
            <a:r>
              <a:rPr lang="tr-TR" dirty="0" smtClean="0"/>
              <a:t>Konuşmada gerilik (günlük konuşmaları yapabilir)</a:t>
            </a:r>
          </a:p>
          <a:p>
            <a:pPr lvl="1"/>
            <a:r>
              <a:rPr lang="tr-TR" dirty="0" smtClean="0"/>
              <a:t>Motor gelişme genellikle normal</a:t>
            </a:r>
          </a:p>
          <a:p>
            <a:pPr lvl="1"/>
            <a:r>
              <a:rPr lang="tr-TR" dirty="0" smtClean="0"/>
              <a:t>Günlük yaşam görevlerini yardımsız görebilir (yeme, temizlik, giyinme, idrar, dışkı kontrolü,vb)</a:t>
            </a:r>
          </a:p>
          <a:p>
            <a:pPr lvl="1"/>
            <a:r>
              <a:rPr lang="tr-TR" dirty="0" smtClean="0"/>
              <a:t>Okula başlama ile fark edilir. </a:t>
            </a:r>
          </a:p>
          <a:p>
            <a:pPr lvl="1"/>
            <a:r>
              <a:rPr lang="tr-TR" dirty="0" smtClean="0"/>
              <a:t>%85’inde büyük uyum sorunu olmayabilir.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1350</Words>
  <Application>Microsoft Office PowerPoint</Application>
  <PresentationFormat>Ekran Gösterisi (4:3)</PresentationFormat>
  <Paragraphs>196</Paragraphs>
  <Slides>36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39" baseType="lpstr">
      <vt:lpstr>Arial</vt:lpstr>
      <vt:lpstr>Calibri</vt:lpstr>
      <vt:lpstr>Ofis Teması</vt:lpstr>
      <vt:lpstr>Psikiyatrik Sosyal Hizmet:  Çocuk ve Ergenlerle Çalışma </vt:lpstr>
      <vt:lpstr>Çocuk Ruh Sağlığı </vt:lpstr>
      <vt:lpstr>Kişilik Gelişimi</vt:lpstr>
      <vt:lpstr>Kişilik gelişimi…</vt:lpstr>
      <vt:lpstr>Kişilik gelişimi kuramları </vt:lpstr>
      <vt:lpstr>Çocukluk ve ergenlik döneminde görülen ruhsal bozukluklar </vt:lpstr>
      <vt:lpstr>Zihinsel gelişim bozukluğu </vt:lpstr>
      <vt:lpstr>Sıklık </vt:lpstr>
      <vt:lpstr>Belirti ve bulgular </vt:lpstr>
      <vt:lpstr>PowerPoint Sunusu</vt:lpstr>
      <vt:lpstr>PowerPoint Sunusu</vt:lpstr>
      <vt:lpstr>PowerPoint Sunusu</vt:lpstr>
      <vt:lpstr>Oluş nedenleri </vt:lpstr>
      <vt:lpstr>Oluş nedenleri- Sosyal hizmet perspektifi </vt:lpstr>
      <vt:lpstr>Tedavi </vt:lpstr>
      <vt:lpstr>Otizm Yelpazesi Bozukluğu </vt:lpstr>
      <vt:lpstr>Sıklık ve yaygınlık </vt:lpstr>
      <vt:lpstr>Belirtiler</vt:lpstr>
      <vt:lpstr>Gidiş ve sonlanış </vt:lpstr>
      <vt:lpstr>Oluş nedenleri </vt:lpstr>
      <vt:lpstr>Tedavi </vt:lpstr>
      <vt:lpstr>Otizm ve sosyal hizmet perspektifi </vt:lpstr>
      <vt:lpstr>Dikkat Eksikliği Hiperaktivite Bozukluğu (DEHB) </vt:lpstr>
      <vt:lpstr>Sıklık ve Yaygınlık</vt:lpstr>
      <vt:lpstr>Belirtileri </vt:lpstr>
      <vt:lpstr>Gidiş</vt:lpstr>
      <vt:lpstr>Oluş nedenleri </vt:lpstr>
      <vt:lpstr>Tedavi </vt:lpstr>
      <vt:lpstr>DEHB ve Sosyal Hizmet Perspektifi </vt:lpstr>
      <vt:lpstr>Davranış Bozuklukları </vt:lpstr>
      <vt:lpstr>Özgül Öğrenme Güçlüğü </vt:lpstr>
      <vt:lpstr>Belirtiler </vt:lpstr>
      <vt:lpstr>Gidiş</vt:lpstr>
      <vt:lpstr>Tedavi</vt:lpstr>
      <vt:lpstr>Özgül Öğrenme Güçlüğü ve Sosyal Hizmet Perspektifi 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PSİKOPATOLOJİ</dc:title>
  <dc:creator>Microsoft</dc:creator>
  <cp:lastModifiedBy>Microsoft</cp:lastModifiedBy>
  <cp:revision>117</cp:revision>
  <dcterms:created xsi:type="dcterms:W3CDTF">2018-09-12T09:51:28Z</dcterms:created>
  <dcterms:modified xsi:type="dcterms:W3CDTF">2021-11-26T10:20:30Z</dcterms:modified>
</cp:coreProperties>
</file>