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1"/>
  </p:notesMasterIdLst>
  <p:sldIdLst>
    <p:sldId id="256" r:id="rId2"/>
    <p:sldId id="359" r:id="rId3"/>
    <p:sldId id="360" r:id="rId4"/>
    <p:sldId id="361" r:id="rId5"/>
    <p:sldId id="362" r:id="rId6"/>
    <p:sldId id="363" r:id="rId7"/>
    <p:sldId id="364" r:id="rId8"/>
    <p:sldId id="365" r:id="rId9"/>
    <p:sldId id="276"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6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4CFE9A-004A-7C45-8FD5-963F059BE181}" type="datetimeFigureOut">
              <a:rPr lang="en-US" smtClean="0"/>
              <a:t>5/4/2020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C2B91E-E5C4-3444-9E10-38262267669E}" type="slidenum">
              <a:rPr lang="en-US" smtClean="0"/>
              <a:t>‹#›</a:t>
            </a:fld>
            <a:endParaRPr lang="en-US"/>
          </a:p>
        </p:txBody>
      </p:sp>
    </p:spTree>
    <p:extLst>
      <p:ext uri="{BB962C8B-B14F-4D97-AF65-F5344CB8AC3E}">
        <p14:creationId xmlns:p14="http://schemas.microsoft.com/office/powerpoint/2010/main" val="323709170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16" name="15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4" name="13 Veri Yer Tutucusu"/>
          <p:cNvSpPr>
            <a:spLocks noGrp="1"/>
          </p:cNvSpPr>
          <p:nvPr>
            <p:ph type="dt" sz="half" idx="14"/>
          </p:nvPr>
        </p:nvSpPr>
        <p:spPr/>
        <p:txBody>
          <a:bodyPr/>
          <a:lstStyle/>
          <a:p>
            <a:fld id="{D9F75050-0E15-4C5B-92B0-66D068882F1F}" type="datetimeFigureOut">
              <a:rPr lang="tr-TR" smtClean="0"/>
              <a:pPr/>
              <a:t>4.05.2020</a:t>
            </a:fld>
            <a:endParaRPr lang="tr-TR"/>
          </a:p>
        </p:txBody>
      </p:sp>
      <p:sp>
        <p:nvSpPr>
          <p:cNvPr id="15" name="14 Slayt Numarası Yer Tutucusu"/>
          <p:cNvSpPr>
            <a:spLocks noGrp="1"/>
          </p:cNvSpPr>
          <p:nvPr>
            <p:ph type="sldNum" sz="quarter" idx="15"/>
          </p:nvPr>
        </p:nvSpPr>
        <p:spPr/>
        <p:txBody>
          <a:bodyPr/>
          <a:lstStyle>
            <a:lvl1pPr algn="ctr">
              <a:defRPr/>
            </a:lvl1pPr>
          </a:lstStyle>
          <a:p>
            <a:fld id="{B1DEFA8C-F947-479F-BE07-76B6B3F80BF1}"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a:t>Asıl başlık stili için tıklatın</a:t>
            </a:r>
            <a:endParaRPr kumimoji="0" lang="en-US"/>
          </a:p>
        </p:txBody>
      </p:sp>
      <p:sp>
        <p:nvSpPr>
          <p:cNvPr id="8" name="7 Veri Yer Tutucusu"/>
          <p:cNvSpPr>
            <a:spLocks noGrp="1"/>
          </p:cNvSpPr>
          <p:nvPr>
            <p:ph type="dt" sz="half" idx="14"/>
          </p:nvPr>
        </p:nvSpPr>
        <p:spPr/>
        <p:txBody>
          <a:bodyPr/>
          <a:lstStyle/>
          <a:p>
            <a:fld id="{D9F75050-0E15-4C5B-92B0-66D068882F1F}" type="datetimeFigureOut">
              <a:rPr lang="tr-TR" smtClean="0"/>
              <a:pPr/>
              <a:t>4.05.2020</a:t>
            </a:fld>
            <a:endParaRPr lang="tr-TR"/>
          </a:p>
        </p:txBody>
      </p:sp>
      <p:sp>
        <p:nvSpPr>
          <p:cNvPr id="9" name="8 Slayt Numarası Yer Tutucusu"/>
          <p:cNvSpPr>
            <a:spLocks noGrp="1"/>
          </p:cNvSpPr>
          <p:nvPr>
            <p:ph type="sldNum" sz="quarter" idx="15"/>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8" name="7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9" name="8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9F75050-0E15-4C5B-92B0-66D068882F1F}" type="datetimeFigureOut">
              <a:rPr lang="tr-TR" smtClean="0"/>
              <a:pPr/>
              <a:t>4.05.2020</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DEFA8C-F947-479F-BE07-76B6B3F80BF1}"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564904"/>
            <a:ext cx="8229600" cy="1219200"/>
          </a:xfrm>
        </p:spPr>
        <p:txBody>
          <a:bodyPr/>
          <a:lstStyle/>
          <a:p>
            <a:pPr algn="ctr"/>
            <a:r>
              <a:rPr lang="tr-TR" sz="3200" b="1" dirty="0">
                <a:solidFill>
                  <a:srgbClr val="C00000"/>
                </a:solidFill>
              </a:rPr>
              <a:t>OKUL ÖNCESİ EĞİTİM ROGRAMLARI-I</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1043608" y="2071678"/>
            <a:ext cx="7386044" cy="3500462"/>
          </a:xfrm>
        </p:spPr>
        <p:txBody>
          <a:bodyPr>
            <a:noAutofit/>
          </a:bodyPr>
          <a:lstStyle/>
          <a:p>
            <a:pPr>
              <a:buFont typeface="Wingdings" pitchFamily="2" charset="2"/>
              <a:buChar char="Ø"/>
            </a:pPr>
            <a:r>
              <a:rPr lang="tr-TR" sz="2400" dirty="0"/>
              <a:t>Planlama ve Uygulamada Dikkat Edilmesi Gereken Durumlar</a:t>
            </a:r>
          </a:p>
          <a:p>
            <a:pPr>
              <a:buFont typeface="Wingdings" pitchFamily="2" charset="2"/>
              <a:buChar char="Ø"/>
            </a:pPr>
            <a:r>
              <a:rPr lang="tr-TR" sz="2400" dirty="0"/>
              <a:t>Öğrenme Merkezleri</a:t>
            </a:r>
          </a:p>
          <a:p>
            <a:pPr>
              <a:buFont typeface="Wingdings" pitchFamily="2" charset="2"/>
              <a:buChar char="Ø"/>
            </a:pPr>
            <a:r>
              <a:rPr lang="tr-TR" sz="2400" dirty="0"/>
              <a:t>Aylık  Plan</a:t>
            </a:r>
          </a:p>
          <a:p>
            <a:pPr>
              <a:buFont typeface="Wingdings" pitchFamily="2" charset="2"/>
              <a:buChar char="Ø"/>
            </a:pPr>
            <a:r>
              <a:rPr lang="tr-TR" sz="2400" dirty="0"/>
              <a:t>Günlük Eğitim Akışı</a:t>
            </a:r>
          </a:p>
          <a:p>
            <a:pPr>
              <a:buFont typeface="Wingdings" pitchFamily="2" charset="2"/>
              <a:buChar char="Ø"/>
            </a:pPr>
            <a:r>
              <a:rPr lang="tr-TR" sz="2400" dirty="0"/>
              <a:t>Etkinlik Planı </a:t>
            </a:r>
          </a:p>
          <a:p>
            <a:pPr>
              <a:buFont typeface="Wingdings" pitchFamily="2" charset="2"/>
              <a:buChar char="Ø"/>
            </a:pPr>
            <a:r>
              <a:rPr lang="tr-TR" sz="2400" dirty="0"/>
              <a:t>Etkinlik  Çeşitleri</a:t>
            </a:r>
          </a:p>
        </p:txBody>
      </p:sp>
      <p:sp>
        <p:nvSpPr>
          <p:cNvPr id="3" name="2 Slayt Numarası Yer Tutucusu"/>
          <p:cNvSpPr>
            <a:spLocks noGrp="1"/>
          </p:cNvSpPr>
          <p:nvPr>
            <p:ph type="sldNum" sz="quarter" idx="15"/>
          </p:nvPr>
        </p:nvSpPr>
        <p:spPr/>
        <p:txBody>
          <a:bodyPr/>
          <a:lstStyle/>
          <a:p>
            <a:fld id="{B1DEFA8C-F947-479F-BE07-76B6B3F80BF1}" type="slidenum">
              <a:rPr lang="tr-TR" smtClean="0"/>
              <a:pPr/>
              <a:t>2</a:t>
            </a:fld>
            <a:endParaRPr lang="tr-TR"/>
          </a:p>
        </p:txBody>
      </p:sp>
      <p:sp>
        <p:nvSpPr>
          <p:cNvPr id="5" name="4 Başlık"/>
          <p:cNvSpPr>
            <a:spLocks noGrp="1"/>
          </p:cNvSpPr>
          <p:nvPr>
            <p:ph type="title"/>
          </p:nvPr>
        </p:nvSpPr>
        <p:spPr>
          <a:xfrm>
            <a:off x="0" y="142852"/>
            <a:ext cx="9144000" cy="1219200"/>
          </a:xfrm>
        </p:spPr>
        <p:txBody>
          <a:bodyPr>
            <a:normAutofit/>
          </a:bodyPr>
          <a:lstStyle/>
          <a:p>
            <a:pPr algn="ctr"/>
            <a:r>
              <a:rPr lang="tr-TR" sz="3600" b="1" dirty="0">
                <a:solidFill>
                  <a:srgbClr val="C00000"/>
                </a:solidFill>
              </a:rPr>
              <a:t>PLANLAMA VE UYGULAMA</a:t>
            </a:r>
          </a:p>
        </p:txBody>
      </p:sp>
    </p:spTree>
    <p:extLst>
      <p:ext uri="{BB962C8B-B14F-4D97-AF65-F5344CB8AC3E}">
        <p14:creationId xmlns:p14="http://schemas.microsoft.com/office/powerpoint/2010/main" val="3145176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1714488"/>
            <a:ext cx="8229600" cy="4381512"/>
          </a:xfrm>
        </p:spPr>
        <p:txBody>
          <a:bodyPr/>
          <a:lstStyle/>
          <a:p>
            <a:pPr lvl="0" algn="just"/>
            <a:r>
              <a:rPr lang="tr-TR" dirty="0"/>
              <a:t>Okul öncesi eğitim programları, çocukların eğitim gereksinimlerinden hareket edilerek hazırlanmalı, çocukların yaş ve gelişim düzeyine uygun olmalıdır.</a:t>
            </a:r>
          </a:p>
          <a:p>
            <a:pPr lvl="0" algn="just"/>
            <a:r>
              <a:rPr lang="tr-TR" dirty="0"/>
              <a:t>Çocukların motor, bilişsel, dil, sosyal ve duygusal gelişmeleri ile </a:t>
            </a:r>
            <a:r>
              <a:rPr lang="tr-TR" dirty="0" err="1"/>
              <a:t>özbakım</a:t>
            </a:r>
            <a:r>
              <a:rPr lang="tr-TR" dirty="0"/>
              <a:t> becerilerini destekleyecek bir eğitim ortamı hazırlanmalıdır.</a:t>
            </a:r>
          </a:p>
          <a:p>
            <a:pPr lvl="0" algn="just"/>
            <a:r>
              <a:rPr lang="tr-TR" dirty="0"/>
              <a:t>Çocukların bireysel farklılıkları, ilgi, istek ve yetenekleri göz önüne alınmalıdır.</a:t>
            </a:r>
          </a:p>
          <a:p>
            <a:pPr algn="just"/>
            <a:endParaRPr lang="tr-TR" dirty="0"/>
          </a:p>
        </p:txBody>
      </p:sp>
      <p:sp>
        <p:nvSpPr>
          <p:cNvPr id="3" name="2 Slayt Numarası Yer Tutucusu"/>
          <p:cNvSpPr>
            <a:spLocks noGrp="1"/>
          </p:cNvSpPr>
          <p:nvPr>
            <p:ph type="sldNum" sz="quarter" idx="15"/>
          </p:nvPr>
        </p:nvSpPr>
        <p:spPr/>
        <p:txBody>
          <a:bodyPr/>
          <a:lstStyle/>
          <a:p>
            <a:fld id="{B1DEFA8C-F947-479F-BE07-76B6B3F80BF1}" type="slidenum">
              <a:rPr lang="tr-TR" smtClean="0"/>
              <a:pPr/>
              <a:t>3</a:t>
            </a:fld>
            <a:endParaRPr lang="tr-TR"/>
          </a:p>
        </p:txBody>
      </p:sp>
      <p:sp>
        <p:nvSpPr>
          <p:cNvPr id="4" name="3 Başlık"/>
          <p:cNvSpPr>
            <a:spLocks noGrp="1"/>
          </p:cNvSpPr>
          <p:nvPr>
            <p:ph type="title"/>
          </p:nvPr>
        </p:nvSpPr>
        <p:spPr>
          <a:xfrm>
            <a:off x="428596" y="571480"/>
            <a:ext cx="8229600" cy="1219200"/>
          </a:xfrm>
        </p:spPr>
        <p:txBody>
          <a:bodyPr>
            <a:noAutofit/>
          </a:bodyPr>
          <a:lstStyle/>
          <a:p>
            <a:r>
              <a:rPr lang="tr-TR" sz="2800" b="1" i="1" dirty="0">
                <a:solidFill>
                  <a:srgbClr val="C00000"/>
                </a:solidFill>
              </a:rPr>
              <a:t>PLANLAMA VE UYGULAMADA DİKKAT EDİLMESİ GEREKEN DURUMLAR;  </a:t>
            </a:r>
            <a:br>
              <a:rPr lang="tr-TR" sz="2800" dirty="0">
                <a:solidFill>
                  <a:srgbClr val="C00000"/>
                </a:solidFill>
              </a:rPr>
            </a:br>
            <a:endParaRPr lang="tr-TR" sz="2800" dirty="0">
              <a:solidFill>
                <a:srgbClr val="C00000"/>
              </a:solidFill>
            </a:endParaRPr>
          </a:p>
        </p:txBody>
      </p:sp>
    </p:spTree>
    <p:extLst>
      <p:ext uri="{BB962C8B-B14F-4D97-AF65-F5344CB8AC3E}">
        <p14:creationId xmlns:p14="http://schemas.microsoft.com/office/powerpoint/2010/main" val="2339252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lvl="0" algn="just"/>
            <a:r>
              <a:rPr lang="tr-TR" dirty="0"/>
              <a:t>Programlar çocukların yaparak-yaşayarak öğrenmesine fırsat vermelidir. </a:t>
            </a:r>
          </a:p>
          <a:p>
            <a:pPr lvl="0" algn="just"/>
            <a:r>
              <a:rPr lang="tr-TR" dirty="0"/>
              <a:t>Çocukların karar verme becerilerini geliştirmek için özgür seçimlerine önem verilmeli, eğitim ortamı kendilerini rahatça ifade edebilecekleri şekilde düzenlenmelidir.</a:t>
            </a:r>
          </a:p>
          <a:p>
            <a:pPr lvl="0" algn="just"/>
            <a:r>
              <a:rPr lang="tr-TR" dirty="0"/>
              <a:t>Program çocuğun öz saygısını, sorumluluk duygusunu, iç disiplin (öz denetim) ve girişimciliğini geliştirici nitelikte olmalıdır.</a:t>
            </a:r>
          </a:p>
          <a:p>
            <a:pPr algn="just"/>
            <a:endParaRPr lang="tr-TR" dirty="0"/>
          </a:p>
        </p:txBody>
      </p:sp>
      <p:sp>
        <p:nvSpPr>
          <p:cNvPr id="3" name="2 Slayt Numarası Yer Tutucusu"/>
          <p:cNvSpPr>
            <a:spLocks noGrp="1"/>
          </p:cNvSpPr>
          <p:nvPr>
            <p:ph type="sldNum" sz="quarter" idx="15"/>
          </p:nvPr>
        </p:nvSpPr>
        <p:spPr/>
        <p:txBody>
          <a:bodyPr/>
          <a:lstStyle/>
          <a:p>
            <a:fld id="{B1DEFA8C-F947-479F-BE07-76B6B3F80BF1}" type="slidenum">
              <a:rPr lang="tr-TR" smtClean="0"/>
              <a:pPr/>
              <a:t>4</a:t>
            </a:fld>
            <a:endParaRPr lang="tr-TR"/>
          </a:p>
        </p:txBody>
      </p:sp>
      <p:sp>
        <p:nvSpPr>
          <p:cNvPr id="5" name="3 Başlık"/>
          <p:cNvSpPr>
            <a:spLocks noGrp="1"/>
          </p:cNvSpPr>
          <p:nvPr>
            <p:ph type="title"/>
          </p:nvPr>
        </p:nvSpPr>
        <p:spPr>
          <a:xfrm>
            <a:off x="500034" y="357166"/>
            <a:ext cx="8229600" cy="1219200"/>
          </a:xfrm>
        </p:spPr>
        <p:txBody>
          <a:bodyPr>
            <a:noAutofit/>
          </a:bodyPr>
          <a:lstStyle/>
          <a:p>
            <a:r>
              <a:rPr lang="tr-TR" sz="2800" b="1" i="1" dirty="0">
                <a:solidFill>
                  <a:srgbClr val="C00000"/>
                </a:solidFill>
              </a:rPr>
              <a:t>PLANLAMA VE UYGULAMADA DİKKAT EDİLMESİ GEREKEN DURUMLAR;  </a:t>
            </a:r>
            <a:br>
              <a:rPr lang="tr-TR" sz="2800" dirty="0">
                <a:solidFill>
                  <a:srgbClr val="C00000"/>
                </a:solidFill>
              </a:rPr>
            </a:br>
            <a:endParaRPr lang="tr-TR" sz="2800" dirty="0">
              <a:solidFill>
                <a:srgbClr val="C00000"/>
              </a:solidFill>
            </a:endParaRPr>
          </a:p>
        </p:txBody>
      </p:sp>
    </p:spTree>
    <p:extLst>
      <p:ext uri="{BB962C8B-B14F-4D97-AF65-F5344CB8AC3E}">
        <p14:creationId xmlns:p14="http://schemas.microsoft.com/office/powerpoint/2010/main" val="401023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pPr lvl="0" algn="just"/>
            <a:r>
              <a:rPr lang="tr-TR" dirty="0"/>
              <a:t>Çocuklara eğitim programları aracılığıyla davranışlar kazandırılırken, yapabildiklerinden yola çıkarak yapamadıklarını başarmalarına, öncelikle kendi özellikleriyle ilgili davranışları, daha sonra yakın ve uzak çevresiyle ilgili özelliklere yönelik davranışları geliştirmelerine yardımcı olunmalıdır.</a:t>
            </a:r>
          </a:p>
          <a:p>
            <a:pPr lvl="0" algn="just"/>
            <a:r>
              <a:rPr lang="tr-TR" dirty="0"/>
              <a:t>Programda yer verilen etkinlikler; çocukların yaratıcılıklarını ortaya koymasına yardımcı olacak şekilde düzenlenmeli, onlara özgün ürünler oluşturmaları için gerekli uyarıcılarla donanmış bir çevre sunulmalı, böylece başladıkları işleri sonuçlandırmaları sağlanmalıdır.</a:t>
            </a:r>
          </a:p>
          <a:p>
            <a:pPr algn="just"/>
            <a:endParaRPr lang="tr-TR" dirty="0"/>
          </a:p>
        </p:txBody>
      </p:sp>
      <p:sp>
        <p:nvSpPr>
          <p:cNvPr id="3" name="2 Slayt Numarası Yer Tutucusu"/>
          <p:cNvSpPr>
            <a:spLocks noGrp="1"/>
          </p:cNvSpPr>
          <p:nvPr>
            <p:ph type="sldNum" sz="quarter" idx="15"/>
          </p:nvPr>
        </p:nvSpPr>
        <p:spPr/>
        <p:txBody>
          <a:bodyPr/>
          <a:lstStyle/>
          <a:p>
            <a:fld id="{B1DEFA8C-F947-479F-BE07-76B6B3F80BF1}" type="slidenum">
              <a:rPr lang="tr-TR" smtClean="0"/>
              <a:pPr/>
              <a:t>5</a:t>
            </a:fld>
            <a:endParaRPr lang="tr-TR"/>
          </a:p>
        </p:txBody>
      </p:sp>
      <p:sp>
        <p:nvSpPr>
          <p:cNvPr id="5" name="3 Başlık"/>
          <p:cNvSpPr>
            <a:spLocks noGrp="1"/>
          </p:cNvSpPr>
          <p:nvPr>
            <p:ph type="title"/>
          </p:nvPr>
        </p:nvSpPr>
        <p:spPr>
          <a:xfrm>
            <a:off x="428596" y="428604"/>
            <a:ext cx="8229600" cy="1219200"/>
          </a:xfrm>
        </p:spPr>
        <p:txBody>
          <a:bodyPr>
            <a:noAutofit/>
          </a:bodyPr>
          <a:lstStyle/>
          <a:p>
            <a:r>
              <a:rPr lang="tr-TR" sz="2800" b="1" i="1" dirty="0">
                <a:solidFill>
                  <a:srgbClr val="C00000"/>
                </a:solidFill>
              </a:rPr>
              <a:t>PLANLAMA VE UYGULAMADA DİKKAT EDİLMESİ GEREKEN DURUMLAR;  </a:t>
            </a:r>
            <a:br>
              <a:rPr lang="tr-TR" sz="2800" dirty="0">
                <a:solidFill>
                  <a:srgbClr val="C00000"/>
                </a:solidFill>
              </a:rPr>
            </a:br>
            <a:endParaRPr lang="tr-TR" sz="2800" dirty="0">
              <a:solidFill>
                <a:srgbClr val="C00000"/>
              </a:solidFill>
            </a:endParaRPr>
          </a:p>
        </p:txBody>
      </p:sp>
    </p:spTree>
    <p:extLst>
      <p:ext uri="{BB962C8B-B14F-4D97-AF65-F5344CB8AC3E}">
        <p14:creationId xmlns:p14="http://schemas.microsoft.com/office/powerpoint/2010/main" val="3604197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000240"/>
            <a:ext cx="8229600" cy="4095760"/>
          </a:xfrm>
        </p:spPr>
        <p:txBody>
          <a:bodyPr/>
          <a:lstStyle/>
          <a:p>
            <a:pPr lvl="0" algn="just"/>
            <a:r>
              <a:rPr lang="tr-TR" dirty="0"/>
              <a:t>Programın dayandığı esaslar; öngörülen amaçlar, araç-gereç seçimi, kullanılan yöntem ve teknikler ile değerlendirme gibi özellikler açısından uyumluluk, tutarlılık ve bütünlük özelliğine sahip olmalıdır.</a:t>
            </a:r>
          </a:p>
          <a:p>
            <a:pPr lvl="0" algn="just"/>
            <a:r>
              <a:rPr lang="tr-TR" dirty="0"/>
              <a:t>Program, çocukların problem çözme ve neden sonuç ilişkileri kurma gibi bilişsel becerilerini geliştirici yönde olmalıdır.</a:t>
            </a:r>
          </a:p>
          <a:p>
            <a:pPr algn="just"/>
            <a:endParaRPr lang="tr-TR" dirty="0"/>
          </a:p>
        </p:txBody>
      </p:sp>
      <p:sp>
        <p:nvSpPr>
          <p:cNvPr id="3" name="2 Slayt Numarası Yer Tutucusu"/>
          <p:cNvSpPr>
            <a:spLocks noGrp="1"/>
          </p:cNvSpPr>
          <p:nvPr>
            <p:ph type="sldNum" sz="quarter" idx="15"/>
          </p:nvPr>
        </p:nvSpPr>
        <p:spPr/>
        <p:txBody>
          <a:bodyPr/>
          <a:lstStyle/>
          <a:p>
            <a:fld id="{B1DEFA8C-F947-479F-BE07-76B6B3F80BF1}" type="slidenum">
              <a:rPr lang="tr-TR" smtClean="0"/>
              <a:pPr/>
              <a:t>6</a:t>
            </a:fld>
            <a:endParaRPr lang="tr-TR"/>
          </a:p>
        </p:txBody>
      </p:sp>
      <p:sp>
        <p:nvSpPr>
          <p:cNvPr id="5" name="3 Başlık"/>
          <p:cNvSpPr>
            <a:spLocks noGrp="1"/>
          </p:cNvSpPr>
          <p:nvPr>
            <p:ph type="title"/>
          </p:nvPr>
        </p:nvSpPr>
        <p:spPr>
          <a:xfrm>
            <a:off x="500034" y="500042"/>
            <a:ext cx="8229600" cy="1219200"/>
          </a:xfrm>
        </p:spPr>
        <p:txBody>
          <a:bodyPr>
            <a:noAutofit/>
          </a:bodyPr>
          <a:lstStyle/>
          <a:p>
            <a:r>
              <a:rPr lang="tr-TR" sz="2800" b="1" i="1" dirty="0">
                <a:solidFill>
                  <a:srgbClr val="C00000"/>
                </a:solidFill>
              </a:rPr>
              <a:t>Planlama ve uygulamada dikkat edilmesi gereken durumlar;  </a:t>
            </a:r>
            <a:br>
              <a:rPr lang="tr-TR" sz="2800" dirty="0">
                <a:solidFill>
                  <a:srgbClr val="C00000"/>
                </a:solidFill>
              </a:rPr>
            </a:br>
            <a:endParaRPr lang="tr-TR" sz="2800" dirty="0">
              <a:solidFill>
                <a:srgbClr val="C00000"/>
              </a:solidFill>
            </a:endParaRPr>
          </a:p>
        </p:txBody>
      </p:sp>
    </p:spTree>
    <p:extLst>
      <p:ext uri="{BB962C8B-B14F-4D97-AF65-F5344CB8AC3E}">
        <p14:creationId xmlns:p14="http://schemas.microsoft.com/office/powerpoint/2010/main" val="2657163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lvl="0" algn="just"/>
            <a:r>
              <a:rPr lang="tr-TR" dirty="0"/>
              <a:t>Çocuklarda paylaşma, bir grubun üyesi olma, ihtiyaçlarını kendi kendilerine karşılayabilme, kuralları benimseyebilme ve uyma, başkalarının duygu ve düşüncelerini paylaşma, kendi haklarını bilme, çevresindekilerin haklarına saygılı olma gibi davranışları geliştirici özellikte program hazırlanmalıdır.</a:t>
            </a:r>
          </a:p>
          <a:p>
            <a:pPr lvl="0" algn="just"/>
            <a:r>
              <a:rPr lang="tr-TR" dirty="0"/>
              <a:t>Program etkinlikleri oluşturulurken bir gelişim alanına ait kazanımlar ön planda tutulmamalı, çocukların eğitim ihtiyaçları doğrultusunda tüm gelişim alanlarının kazanımlarına yer verilmelidir.</a:t>
            </a:r>
          </a:p>
          <a:p>
            <a:endParaRPr lang="tr-TR" dirty="0"/>
          </a:p>
        </p:txBody>
      </p:sp>
      <p:sp>
        <p:nvSpPr>
          <p:cNvPr id="3" name="2 Slayt Numarası Yer Tutucusu"/>
          <p:cNvSpPr>
            <a:spLocks noGrp="1"/>
          </p:cNvSpPr>
          <p:nvPr>
            <p:ph type="sldNum" sz="quarter" idx="15"/>
          </p:nvPr>
        </p:nvSpPr>
        <p:spPr/>
        <p:txBody>
          <a:bodyPr/>
          <a:lstStyle/>
          <a:p>
            <a:fld id="{B1DEFA8C-F947-479F-BE07-76B6B3F80BF1}" type="slidenum">
              <a:rPr lang="tr-TR" smtClean="0"/>
              <a:pPr/>
              <a:t>7</a:t>
            </a:fld>
            <a:endParaRPr lang="tr-TR"/>
          </a:p>
        </p:txBody>
      </p:sp>
      <p:sp>
        <p:nvSpPr>
          <p:cNvPr id="5" name="3 Başlık"/>
          <p:cNvSpPr>
            <a:spLocks noGrp="1"/>
          </p:cNvSpPr>
          <p:nvPr>
            <p:ph type="title"/>
          </p:nvPr>
        </p:nvSpPr>
        <p:spPr>
          <a:xfrm>
            <a:off x="428596" y="428604"/>
            <a:ext cx="8229600" cy="1219200"/>
          </a:xfrm>
        </p:spPr>
        <p:txBody>
          <a:bodyPr>
            <a:noAutofit/>
          </a:bodyPr>
          <a:lstStyle/>
          <a:p>
            <a:r>
              <a:rPr lang="tr-TR" sz="2800" b="1" i="1" dirty="0">
                <a:solidFill>
                  <a:srgbClr val="C00000"/>
                </a:solidFill>
              </a:rPr>
              <a:t>Planlama ve uygulamada dikkat edilmesi gereken durumlar;  </a:t>
            </a:r>
            <a:br>
              <a:rPr lang="tr-TR" sz="2800" dirty="0">
                <a:solidFill>
                  <a:srgbClr val="C00000"/>
                </a:solidFill>
              </a:rPr>
            </a:br>
            <a:endParaRPr lang="tr-TR" sz="2800" dirty="0">
              <a:solidFill>
                <a:srgbClr val="C00000"/>
              </a:solidFill>
            </a:endParaRPr>
          </a:p>
        </p:txBody>
      </p:sp>
    </p:spTree>
    <p:extLst>
      <p:ext uri="{BB962C8B-B14F-4D97-AF65-F5344CB8AC3E}">
        <p14:creationId xmlns:p14="http://schemas.microsoft.com/office/powerpoint/2010/main" val="1447686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071678"/>
            <a:ext cx="8229600" cy="4024322"/>
          </a:xfrm>
        </p:spPr>
        <p:txBody>
          <a:bodyPr/>
          <a:lstStyle/>
          <a:p>
            <a:pPr lvl="0" algn="just"/>
            <a:r>
              <a:rPr lang="tr-TR" dirty="0"/>
              <a:t>Okul öncesi eğitim kurumlarında uygulanan programın etkili olabilmesi için ailenin katılımı sağlanmalıdır.</a:t>
            </a:r>
          </a:p>
          <a:p>
            <a:pPr lvl="0" algn="just"/>
            <a:r>
              <a:rPr lang="tr-TR" dirty="0"/>
              <a:t>Programda objektif ve bilimsel değerlendirme süreçleri esas alınmalı ve değerlendirme çocuk, eğitimci, aile ve program gibi öğelerin tümünü içermelidir.</a:t>
            </a:r>
          </a:p>
          <a:p>
            <a:pPr algn="just"/>
            <a:endParaRPr lang="tr-TR" dirty="0"/>
          </a:p>
        </p:txBody>
      </p:sp>
      <p:sp>
        <p:nvSpPr>
          <p:cNvPr id="3" name="2 Slayt Numarası Yer Tutucusu"/>
          <p:cNvSpPr>
            <a:spLocks noGrp="1"/>
          </p:cNvSpPr>
          <p:nvPr>
            <p:ph type="sldNum" sz="quarter" idx="15"/>
          </p:nvPr>
        </p:nvSpPr>
        <p:spPr/>
        <p:txBody>
          <a:bodyPr/>
          <a:lstStyle/>
          <a:p>
            <a:fld id="{B1DEFA8C-F947-479F-BE07-76B6B3F80BF1}" type="slidenum">
              <a:rPr lang="tr-TR" smtClean="0"/>
              <a:pPr/>
              <a:t>8</a:t>
            </a:fld>
            <a:endParaRPr lang="tr-TR"/>
          </a:p>
        </p:txBody>
      </p:sp>
      <p:sp>
        <p:nvSpPr>
          <p:cNvPr id="5" name="3 Başlık"/>
          <p:cNvSpPr>
            <a:spLocks noGrp="1"/>
          </p:cNvSpPr>
          <p:nvPr>
            <p:ph type="title"/>
          </p:nvPr>
        </p:nvSpPr>
        <p:spPr>
          <a:xfrm>
            <a:off x="500034" y="500042"/>
            <a:ext cx="8229600" cy="1219200"/>
          </a:xfrm>
        </p:spPr>
        <p:txBody>
          <a:bodyPr>
            <a:noAutofit/>
          </a:bodyPr>
          <a:lstStyle/>
          <a:p>
            <a:r>
              <a:rPr lang="tr-TR" sz="2800" b="1" i="1" dirty="0">
                <a:solidFill>
                  <a:srgbClr val="C00000"/>
                </a:solidFill>
              </a:rPr>
              <a:t>PLANLAMA VE UYGULAMADA DİKKAT EDİLMESİ GEREKEN DURUMLAR;  </a:t>
            </a:r>
            <a:br>
              <a:rPr lang="tr-TR" sz="2800" dirty="0">
                <a:solidFill>
                  <a:srgbClr val="C00000"/>
                </a:solidFill>
              </a:rPr>
            </a:br>
            <a:endParaRPr lang="tr-TR" sz="2800" dirty="0">
              <a:solidFill>
                <a:srgbClr val="C00000"/>
              </a:solidFill>
            </a:endParaRPr>
          </a:p>
        </p:txBody>
      </p:sp>
    </p:spTree>
    <p:extLst>
      <p:ext uri="{BB962C8B-B14F-4D97-AF65-F5344CB8AC3E}">
        <p14:creationId xmlns:p14="http://schemas.microsoft.com/office/powerpoint/2010/main" val="1412301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67544" y="1916832"/>
            <a:ext cx="8229600" cy="1881182"/>
          </a:xfrm>
        </p:spPr>
        <p:txBody>
          <a:bodyPr>
            <a:normAutofit fontScale="85000" lnSpcReduction="20000"/>
          </a:bodyPr>
          <a:lstStyle/>
          <a:p>
            <a:pPr lvl="0" algn="just"/>
            <a:r>
              <a:rPr lang="tr-TR" dirty="0"/>
              <a:t>MEB, (2013). Okul Öncesi Eğitim Programı. Ankara: MEB Temel Eğitimi Genel Müdürlüğü..</a:t>
            </a:r>
          </a:p>
          <a:p>
            <a:pPr lvl="0" algn="just"/>
            <a:r>
              <a:rPr lang="tr-TR" dirty="0"/>
              <a:t>MEB,  (2013).0 -36 Ay Çocukları İçin Eğitim Programı. Ankara: Milli Eğitim Bakanlığı Temel Eğitim Genel Müdürlüğü. </a:t>
            </a:r>
          </a:p>
          <a:p>
            <a:pPr lvl="0" algn="just"/>
            <a:r>
              <a:rPr lang="tr-TR" dirty="0"/>
              <a:t>Akyol, A. (Editör) (2015).  Okul Öncesi Eğitim Programları, Her Yönüyle Okul Öncesi Eğitim, 157-183, Ankara: Hedef Yayıncılık.</a:t>
            </a:r>
          </a:p>
        </p:txBody>
      </p:sp>
      <p:sp>
        <p:nvSpPr>
          <p:cNvPr id="6" name="2 Başlık"/>
          <p:cNvSpPr>
            <a:spLocks noGrp="1"/>
          </p:cNvSpPr>
          <p:nvPr>
            <p:ph type="title"/>
          </p:nvPr>
        </p:nvSpPr>
        <p:spPr>
          <a:xfrm>
            <a:off x="428596" y="-285776"/>
            <a:ext cx="8229600" cy="1219200"/>
          </a:xfrm>
        </p:spPr>
        <p:txBody>
          <a:bodyPr>
            <a:normAutofit/>
          </a:bodyPr>
          <a:lstStyle/>
          <a:p>
            <a:r>
              <a:rPr lang="tr-TR" sz="3200" dirty="0">
                <a:solidFill>
                  <a:srgbClr val="C00000"/>
                </a:solidFill>
              </a:rPr>
              <a:t>Kaynaklar</a:t>
            </a:r>
          </a:p>
        </p:txBody>
      </p:sp>
    </p:spTree>
    <p:extLst>
      <p:ext uri="{BB962C8B-B14F-4D97-AF65-F5344CB8AC3E}">
        <p14:creationId xmlns:p14="http://schemas.microsoft.com/office/powerpoint/2010/main" val="3998482417"/>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Paper</Template>
  <TotalTime>159</TotalTime>
  <Words>464</Words>
  <Application>Microsoft Office PowerPoint</Application>
  <PresentationFormat>Ekran Gösterisi (4:3)</PresentationFormat>
  <Paragraphs>39</Paragraphs>
  <Slides>9</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Calibri</vt:lpstr>
      <vt:lpstr>Constantia</vt:lpstr>
      <vt:lpstr>Wingdings</vt:lpstr>
      <vt:lpstr>Wingdings 2</vt:lpstr>
      <vt:lpstr>Kağıt</vt:lpstr>
      <vt:lpstr>OKUL ÖNCESİ EĞİTİM ROGRAMLARI-I</vt:lpstr>
      <vt:lpstr>PLANLAMA VE UYGULAMA</vt:lpstr>
      <vt:lpstr>PLANLAMA VE UYGULAMADA DİKKAT EDİLMESİ GEREKEN DURUMLAR;   </vt:lpstr>
      <vt:lpstr>PLANLAMA VE UYGULAMADA DİKKAT EDİLMESİ GEREKEN DURUMLAR;   </vt:lpstr>
      <vt:lpstr>PLANLAMA VE UYGULAMADA DİKKAT EDİLMESİ GEREKEN DURUMLAR;   </vt:lpstr>
      <vt:lpstr>Planlama ve uygulamada dikkat edilmesi gereken durumlar;   </vt:lpstr>
      <vt:lpstr>Planlama ve uygulamada dikkat edilmesi gereken durumlar;   </vt:lpstr>
      <vt:lpstr>PLANLAMA VE UYGULAMADA DİKKAT EDİLMESİ GEREKEN DURUMLAR;   </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 ÖNCESİ EĞİTİM PROGRAMLARI-I</dc:title>
  <dc:creator>aysel</dc:creator>
  <cp:lastModifiedBy>Emin Demir</cp:lastModifiedBy>
  <cp:revision>29</cp:revision>
  <dcterms:created xsi:type="dcterms:W3CDTF">2013-09-22T16:02:41Z</dcterms:created>
  <dcterms:modified xsi:type="dcterms:W3CDTF">2020-05-03T22:55:59Z</dcterms:modified>
</cp:coreProperties>
</file>