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14.6.2018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14.6.2018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a:latin typeface="Andalus" pitchFamily="18" charset="-78"/>
                <a:cs typeface="Andalus" pitchFamily="18" charset="-78"/>
              </a:rPr>
              <a:t>9. </a:t>
            </a:r>
            <a:r>
              <a:rPr lang="tr-TR" sz="4800" dirty="0">
                <a:latin typeface="Andalus" pitchFamily="18" charset="-78"/>
                <a:cs typeface="Andalus" pitchFamily="18" charset="-78"/>
              </a:rPr>
              <a:t>hafta</a:t>
            </a:r>
          </a:p>
        </p:txBody>
      </p:sp>
      <p:sp>
        <p:nvSpPr>
          <p:cNvPr id="3" name="2 Alt Başlık"/>
          <p:cNvSpPr>
            <a:spLocks noGrp="1"/>
          </p:cNvSpPr>
          <p:nvPr>
            <p:ph type="subTitle" idx="1"/>
          </p:nvPr>
        </p:nvSpPr>
        <p:spPr/>
        <p:txBody>
          <a:bodyPr>
            <a:normAutofit/>
          </a:bodyPr>
          <a:lstStyle/>
          <a:p>
            <a:pPr algn="l"/>
            <a:r>
              <a:rPr lang="tr-TR" dirty="0">
                <a:latin typeface="Bell MT" pitchFamily="18" charset="0"/>
                <a:cs typeface="Andalus" pitchFamily="18" charset="-78"/>
              </a:rPr>
              <a:t>M. </a:t>
            </a:r>
            <a:r>
              <a:rPr lang="tr-TR" dirty="0" err="1">
                <a:latin typeface="Bell MT" pitchFamily="18" charset="0"/>
                <a:cs typeface="Andalus" pitchFamily="18" charset="-78"/>
              </a:rPr>
              <a:t>Stokes</a:t>
            </a:r>
            <a:r>
              <a:rPr lang="tr-TR" dirty="0">
                <a:latin typeface="Bell MT" pitchFamily="18" charset="0"/>
                <a:cs typeface="Andalus" pitchFamily="18" charset="-78"/>
              </a:rPr>
              <a:t>-Türkiye’de Arabesk Olayı-2. Halkın ve Müziklerinin Keşfi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p>
        </p:txBody>
      </p:sp>
      <p:sp>
        <p:nvSpPr>
          <p:cNvPr id="3" name="2 İçerik Yer Tutucusu"/>
          <p:cNvSpPr>
            <a:spLocks noGrp="1"/>
          </p:cNvSpPr>
          <p:nvPr>
            <p:ph idx="1"/>
          </p:nvPr>
        </p:nvSpPr>
        <p:spPr/>
        <p:txBody>
          <a:bodyPr>
            <a:normAutofit/>
          </a:bodyPr>
          <a:lstStyle/>
          <a:p>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antropolojinin</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bilimler</a:t>
            </a:r>
            <a:r>
              <a:rPr lang="en-GB" sz="2400" dirty="0">
                <a:latin typeface="Bell MT" pitchFamily="18" charset="0"/>
              </a:rPr>
              <a:t> </a:t>
            </a:r>
            <a:r>
              <a:rPr lang="en-GB" sz="2400" dirty="0" err="1">
                <a:latin typeface="Bell MT" pitchFamily="18" charset="0"/>
              </a:rPr>
              <a:t>içerisinde</a:t>
            </a:r>
            <a:r>
              <a:rPr lang="en-GB" sz="2400" dirty="0">
                <a:latin typeface="Bell MT" pitchFamily="18" charset="0"/>
              </a:rPr>
              <a:t> </a:t>
            </a:r>
            <a:r>
              <a:rPr lang="en-GB" sz="2400" dirty="0" err="1">
                <a:latin typeface="Bell MT" pitchFamily="18" charset="0"/>
              </a:rPr>
              <a:t>kapladığı</a:t>
            </a:r>
            <a:r>
              <a:rPr lang="en-GB" sz="2400" dirty="0">
                <a:latin typeface="Bell MT" pitchFamily="18" charset="0"/>
              </a:rPr>
              <a:t> </a:t>
            </a:r>
            <a:r>
              <a:rPr lang="en-GB" sz="2400" dirty="0" err="1">
                <a:latin typeface="Bell MT" pitchFamily="18" charset="0"/>
              </a:rPr>
              <a:t>ayrıcalıklı</a:t>
            </a:r>
            <a:r>
              <a:rPr lang="en-GB" sz="2400" dirty="0">
                <a:latin typeface="Bell MT" pitchFamily="18" charset="0"/>
              </a:rPr>
              <a:t> </a:t>
            </a:r>
            <a:r>
              <a:rPr lang="en-GB" sz="2400" dirty="0" err="1">
                <a:latin typeface="Bell MT" pitchFamily="18" charset="0"/>
              </a:rPr>
              <a:t>pozisyonun</a:t>
            </a:r>
            <a:r>
              <a:rPr lang="en-GB" sz="2400" dirty="0">
                <a:latin typeface="Bell MT" pitchFamily="18" charset="0"/>
              </a:rPr>
              <a:t> </a:t>
            </a:r>
            <a:r>
              <a:rPr lang="en-GB" sz="2400" dirty="0" err="1">
                <a:latin typeface="Bell MT" pitchFamily="18" charset="0"/>
              </a:rPr>
              <a:t>köklerinin</a:t>
            </a:r>
            <a:r>
              <a:rPr lang="en-GB" sz="2400" dirty="0">
                <a:latin typeface="Bell MT" pitchFamily="18" charset="0"/>
              </a:rPr>
              <a:t> </a:t>
            </a:r>
            <a:r>
              <a:rPr lang="en-GB" sz="2400" dirty="0" err="1">
                <a:latin typeface="Bell MT" pitchFamily="18" charset="0"/>
              </a:rPr>
              <a:t>etnografik</a:t>
            </a:r>
            <a:r>
              <a:rPr lang="en-GB" sz="2400" dirty="0">
                <a:latin typeface="Bell MT" pitchFamily="18" charset="0"/>
              </a:rPr>
              <a:t> </a:t>
            </a:r>
            <a:r>
              <a:rPr lang="en-GB" sz="2400" dirty="0" err="1">
                <a:latin typeface="Bell MT" pitchFamily="18" charset="0"/>
              </a:rPr>
              <a:t>yöntemin</a:t>
            </a:r>
            <a:r>
              <a:rPr lang="en-GB" sz="2400" dirty="0">
                <a:latin typeface="Bell MT" pitchFamily="18" charset="0"/>
              </a:rPr>
              <a:t> </a:t>
            </a:r>
            <a:r>
              <a:rPr lang="en-GB" sz="2400" dirty="0" err="1">
                <a:latin typeface="Bell MT" pitchFamily="18" charset="0"/>
              </a:rPr>
              <a:t>özgünlüğünde</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elde</a:t>
            </a:r>
            <a:r>
              <a:rPr lang="en-GB" sz="2400" dirty="0">
                <a:latin typeface="Bell MT" pitchFamily="18" charset="0"/>
              </a:rPr>
              <a:t> </a:t>
            </a:r>
            <a:r>
              <a:rPr lang="en-GB" sz="2400" dirty="0" err="1">
                <a:latin typeface="Bell MT" pitchFamily="18" charset="0"/>
              </a:rPr>
              <a:t>edilen</a:t>
            </a:r>
            <a:r>
              <a:rPr lang="en-GB" sz="2400" dirty="0">
                <a:latin typeface="Bell MT" pitchFamily="18" charset="0"/>
              </a:rPr>
              <a:t> </a:t>
            </a:r>
            <a:r>
              <a:rPr lang="en-GB" sz="2400" dirty="0" err="1">
                <a:latin typeface="Bell MT" pitchFamily="18" charset="0"/>
              </a:rPr>
              <a:t>verilerin</a:t>
            </a:r>
            <a:r>
              <a:rPr lang="en-GB" sz="2400" dirty="0">
                <a:latin typeface="Bell MT" pitchFamily="18" charset="0"/>
              </a:rPr>
              <a:t> </a:t>
            </a:r>
            <a:r>
              <a:rPr lang="en-GB" sz="2400" dirty="0" err="1">
                <a:latin typeface="Bell MT" pitchFamily="18" charset="0"/>
              </a:rPr>
              <a:t>ortaya</a:t>
            </a:r>
            <a:r>
              <a:rPr lang="en-GB" sz="2400" dirty="0">
                <a:latin typeface="Bell MT" pitchFamily="18" charset="0"/>
              </a:rPr>
              <a:t> </a:t>
            </a:r>
            <a:r>
              <a:rPr lang="en-GB" sz="2400" dirty="0" err="1">
                <a:latin typeface="Bell MT" pitchFamily="18" charset="0"/>
              </a:rPr>
              <a:t>konulduğu</a:t>
            </a:r>
            <a:r>
              <a:rPr lang="en-GB" sz="2400" dirty="0">
                <a:latin typeface="Bell MT" pitchFamily="18" charset="0"/>
              </a:rPr>
              <a:t> </a:t>
            </a:r>
            <a:r>
              <a:rPr lang="en-GB" sz="2400" dirty="0" err="1">
                <a:latin typeface="Bell MT" pitchFamily="18" charset="0"/>
              </a:rPr>
              <a:t>etnografik</a:t>
            </a:r>
            <a:r>
              <a:rPr lang="en-GB" sz="2400" dirty="0">
                <a:latin typeface="Bell MT" pitchFamily="18" charset="0"/>
              </a:rPr>
              <a:t> </a:t>
            </a:r>
            <a:r>
              <a:rPr lang="en-GB" sz="2400" dirty="0" err="1">
                <a:latin typeface="Bell MT" pitchFamily="18" charset="0"/>
              </a:rPr>
              <a:t>yazım</a:t>
            </a:r>
            <a:r>
              <a:rPr lang="en-GB" sz="2400" dirty="0">
                <a:latin typeface="Bell MT" pitchFamily="18" charset="0"/>
              </a:rPr>
              <a:t> </a:t>
            </a:r>
            <a:r>
              <a:rPr lang="en-GB" sz="2400" dirty="0" err="1">
                <a:latin typeface="Bell MT" pitchFamily="18" charset="0"/>
              </a:rPr>
              <a:t>stili</a:t>
            </a:r>
            <a:r>
              <a:rPr lang="en-GB" sz="2400" dirty="0">
                <a:latin typeface="Bell MT" pitchFamily="18" charset="0"/>
              </a:rPr>
              <a:t>, </a:t>
            </a:r>
            <a:r>
              <a:rPr lang="en-GB" sz="2400" dirty="0" err="1">
                <a:latin typeface="Bell MT" pitchFamily="18" charset="0"/>
              </a:rPr>
              <a:t>terminolojisi</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jargonunda</a:t>
            </a:r>
            <a:r>
              <a:rPr lang="en-GB" sz="2400" dirty="0">
                <a:latin typeface="Bell MT" pitchFamily="18" charset="0"/>
              </a:rPr>
              <a:t> </a:t>
            </a:r>
            <a:r>
              <a:rPr lang="en-GB" sz="2400" dirty="0" err="1">
                <a:latin typeface="Bell MT" pitchFamily="18" charset="0"/>
              </a:rPr>
              <a:t>yattığı</a:t>
            </a:r>
            <a:r>
              <a:rPr lang="en-GB" sz="2400" dirty="0">
                <a:latin typeface="Bell MT" pitchFamily="18" charset="0"/>
              </a:rPr>
              <a:t> </a:t>
            </a:r>
            <a:r>
              <a:rPr lang="en-GB" sz="2400" dirty="0" err="1">
                <a:latin typeface="Bell MT" pitchFamily="18" charset="0"/>
              </a:rPr>
              <a:t>söylenebilir</a:t>
            </a:r>
            <a:r>
              <a:rPr lang="en-GB" sz="2400" dirty="0">
                <a:latin typeface="Bell MT" pitchFamily="18" charset="0"/>
              </a:rPr>
              <a:t>. Bu </a:t>
            </a:r>
            <a:r>
              <a:rPr lang="en-GB" sz="2400" dirty="0" err="1">
                <a:latin typeface="Bell MT" pitchFamily="18" charset="0"/>
              </a:rPr>
              <a:t>tarz</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antropolojinin</a:t>
            </a:r>
            <a:r>
              <a:rPr lang="en-GB" sz="2400" dirty="0">
                <a:latin typeface="Bell MT" pitchFamily="18" charset="0"/>
              </a:rPr>
              <a:t> </a:t>
            </a:r>
            <a:r>
              <a:rPr lang="en-GB" sz="2400" dirty="0" err="1">
                <a:latin typeface="Bell MT" pitchFamily="18" charset="0"/>
              </a:rPr>
              <a:t>çıkış</a:t>
            </a:r>
            <a:r>
              <a:rPr lang="en-GB" sz="2400" dirty="0">
                <a:latin typeface="Bell MT" pitchFamily="18" charset="0"/>
              </a:rPr>
              <a:t> </a:t>
            </a:r>
            <a:r>
              <a:rPr lang="en-GB" sz="2400" dirty="0" err="1">
                <a:latin typeface="Bell MT" pitchFamily="18" charset="0"/>
              </a:rPr>
              <a:t>döneminde</a:t>
            </a:r>
            <a:r>
              <a:rPr lang="en-GB" sz="2400" dirty="0">
                <a:latin typeface="Bell MT" pitchFamily="18" charset="0"/>
              </a:rPr>
              <a:t> hakim </a:t>
            </a:r>
            <a:r>
              <a:rPr lang="en-GB" sz="2400" dirty="0" err="1">
                <a:latin typeface="Bell MT" pitchFamily="18" charset="0"/>
              </a:rPr>
              <a:t>olan</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bilim</a:t>
            </a:r>
            <a:r>
              <a:rPr lang="en-GB" sz="2400" dirty="0">
                <a:latin typeface="Bell MT" pitchFamily="18" charset="0"/>
              </a:rPr>
              <a:t> </a:t>
            </a:r>
            <a:r>
              <a:rPr lang="en-GB" sz="2400" dirty="0" err="1">
                <a:latin typeface="Bell MT" pitchFamily="18" charset="0"/>
              </a:rPr>
              <a:t>yöntem</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yazımından</a:t>
            </a:r>
            <a:r>
              <a:rPr lang="en-GB" sz="2400" dirty="0">
                <a:latin typeface="Bell MT" pitchFamily="18" charset="0"/>
              </a:rPr>
              <a:t> </a:t>
            </a:r>
            <a:r>
              <a:rPr lang="en-GB" sz="2400" dirty="0" err="1">
                <a:latin typeface="Bell MT" pitchFamily="18" charset="0"/>
              </a:rPr>
              <a:t>radikal</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biçimde</a:t>
            </a:r>
            <a:r>
              <a:rPr lang="en-GB" sz="2400" dirty="0">
                <a:latin typeface="Bell MT" pitchFamily="18" charset="0"/>
              </a:rPr>
              <a:t> </a:t>
            </a:r>
            <a:r>
              <a:rPr lang="en-GB" sz="2400" dirty="0" err="1">
                <a:latin typeface="Bell MT" pitchFamily="18" charset="0"/>
              </a:rPr>
              <a:t>farklıdır</a:t>
            </a:r>
            <a:r>
              <a:rPr lang="en-GB" sz="2400" dirty="0">
                <a:latin typeface="Bell MT" pitchFamily="18" charset="0"/>
              </a:rPr>
              <a:t>. </a:t>
            </a:r>
            <a:r>
              <a:rPr lang="en-GB" sz="2400" dirty="0" err="1">
                <a:latin typeface="Bell MT" pitchFamily="18" charset="0"/>
              </a:rPr>
              <a:t>Bugün</a:t>
            </a:r>
            <a:r>
              <a:rPr lang="en-GB" sz="2400" dirty="0">
                <a:latin typeface="Bell MT" pitchFamily="18" charset="0"/>
              </a:rPr>
              <a:t> </a:t>
            </a:r>
            <a:r>
              <a:rPr lang="en-GB" sz="2400" dirty="0" err="1">
                <a:latin typeface="Bell MT" pitchFamily="18" charset="0"/>
              </a:rPr>
              <a:t>artık</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asrı</a:t>
            </a:r>
            <a:r>
              <a:rPr lang="en-GB" sz="2400" dirty="0">
                <a:latin typeface="Bell MT" pitchFamily="18" charset="0"/>
              </a:rPr>
              <a:t> </a:t>
            </a:r>
            <a:r>
              <a:rPr lang="en-GB" sz="2400" dirty="0" err="1">
                <a:latin typeface="Bell MT" pitchFamily="18" charset="0"/>
              </a:rPr>
              <a:t>aşan</a:t>
            </a:r>
            <a:r>
              <a:rPr lang="en-GB" sz="2400" dirty="0">
                <a:latin typeface="Bell MT" pitchFamily="18" charset="0"/>
              </a:rPr>
              <a:t> </a:t>
            </a:r>
            <a:r>
              <a:rPr lang="en-GB" sz="2400" dirty="0" err="1">
                <a:latin typeface="Bell MT" pitchFamily="18" charset="0"/>
              </a:rPr>
              <a:t>çok</a:t>
            </a:r>
            <a:r>
              <a:rPr lang="en-GB" sz="2400" dirty="0">
                <a:latin typeface="Bell MT" pitchFamily="18" charset="0"/>
              </a:rPr>
              <a:t> </a:t>
            </a:r>
            <a:r>
              <a:rPr lang="en-GB" sz="2400" dirty="0" err="1">
                <a:latin typeface="Bell MT" pitchFamily="18" charset="0"/>
              </a:rPr>
              <a:t>değerli</a:t>
            </a:r>
            <a:r>
              <a:rPr lang="en-GB" sz="2400" dirty="0">
                <a:latin typeface="Bell MT" pitchFamily="18" charset="0"/>
              </a:rPr>
              <a:t> </a:t>
            </a:r>
            <a:r>
              <a:rPr lang="en-GB" sz="2400" dirty="0" err="1">
                <a:latin typeface="Bell MT" pitchFamily="18" charset="0"/>
              </a:rPr>
              <a:t>alan</a:t>
            </a:r>
            <a:r>
              <a:rPr lang="en-GB" sz="2400" dirty="0">
                <a:latin typeface="Bell MT" pitchFamily="18" charset="0"/>
              </a:rPr>
              <a:t> </a:t>
            </a:r>
            <a:r>
              <a:rPr lang="en-GB" sz="2400" dirty="0" err="1">
                <a:latin typeface="Bell MT" pitchFamily="18" charset="0"/>
              </a:rPr>
              <a:t>bulguları</a:t>
            </a:r>
            <a:r>
              <a:rPr lang="en-GB" sz="2400" dirty="0">
                <a:latin typeface="Bell MT" pitchFamily="18" charset="0"/>
              </a:rPr>
              <a:t> </a:t>
            </a:r>
            <a:r>
              <a:rPr lang="en-GB" sz="2400" dirty="0" err="1">
                <a:latin typeface="Bell MT" pitchFamily="18" charset="0"/>
              </a:rPr>
              <a:t>külliyatı</a:t>
            </a:r>
            <a:r>
              <a:rPr lang="en-GB" sz="2400" dirty="0">
                <a:latin typeface="Bell MT" pitchFamily="18" charset="0"/>
              </a:rPr>
              <a:t> </a:t>
            </a:r>
            <a:r>
              <a:rPr lang="en-GB" sz="2400" dirty="0" err="1">
                <a:latin typeface="Bell MT" pitchFamily="18" charset="0"/>
              </a:rPr>
              <a:t>ile</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a:t>
            </a:r>
            <a:r>
              <a:rPr lang="en-GB" sz="2400" dirty="0">
                <a:latin typeface="Bell MT" pitchFamily="18" charset="0"/>
              </a:rPr>
              <a:t> </a:t>
            </a:r>
            <a:r>
              <a:rPr lang="en-GB" sz="2400" dirty="0" err="1">
                <a:latin typeface="Bell MT" pitchFamily="18" charset="0"/>
              </a:rPr>
              <a:t>insana</a:t>
            </a:r>
            <a:r>
              <a:rPr lang="en-GB" sz="2400" dirty="0">
                <a:latin typeface="Bell MT" pitchFamily="18" charset="0"/>
              </a:rPr>
              <a:t> </a:t>
            </a:r>
            <a:r>
              <a:rPr lang="en-GB" sz="2400" dirty="0" err="1">
                <a:latin typeface="Bell MT" pitchFamily="18" charset="0"/>
              </a:rPr>
              <a:t>ilişkin</a:t>
            </a:r>
            <a:r>
              <a:rPr lang="en-GB" sz="2400" dirty="0">
                <a:latin typeface="Bell MT" pitchFamily="18" charset="0"/>
              </a:rPr>
              <a:t> </a:t>
            </a:r>
            <a:r>
              <a:rPr lang="en-GB" sz="2400" dirty="0" err="1">
                <a:latin typeface="Bell MT" pitchFamily="18" charset="0"/>
              </a:rPr>
              <a:t>bilginin</a:t>
            </a:r>
            <a:r>
              <a:rPr lang="en-GB" sz="2400" dirty="0">
                <a:latin typeface="Bell MT" pitchFamily="18" charset="0"/>
              </a:rPr>
              <a:t> </a:t>
            </a:r>
            <a:r>
              <a:rPr lang="en-GB" sz="2400" dirty="0" err="1">
                <a:latin typeface="Bell MT" pitchFamily="18" charset="0"/>
              </a:rPr>
              <a:t>ne’liğine</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ulaşılmasının</a:t>
            </a:r>
            <a:r>
              <a:rPr lang="en-GB" sz="2400" dirty="0">
                <a:latin typeface="Bell MT" pitchFamily="18" charset="0"/>
              </a:rPr>
              <a:t> </a:t>
            </a:r>
            <a:r>
              <a:rPr lang="en-GB" sz="2400" dirty="0" err="1">
                <a:latin typeface="Bell MT" pitchFamily="18" charset="0"/>
              </a:rPr>
              <a:t>nasıl’ına</a:t>
            </a:r>
            <a:r>
              <a:rPr lang="en-GB" sz="2400" dirty="0">
                <a:latin typeface="Bell MT" pitchFamily="18" charset="0"/>
              </a:rPr>
              <a:t> </a:t>
            </a:r>
            <a:r>
              <a:rPr lang="en-GB" sz="2400" dirty="0" err="1">
                <a:latin typeface="Bell MT" pitchFamily="18" charset="0"/>
              </a:rPr>
              <a:t>dair</a:t>
            </a:r>
            <a:r>
              <a:rPr lang="en-GB" sz="2400" dirty="0">
                <a:latin typeface="Bell MT" pitchFamily="18" charset="0"/>
              </a:rPr>
              <a:t> </a:t>
            </a:r>
            <a:r>
              <a:rPr lang="en-GB" sz="2400" dirty="0" err="1">
                <a:latin typeface="Bell MT" pitchFamily="18" charset="0"/>
              </a:rPr>
              <a:t>kabul</a:t>
            </a:r>
            <a:r>
              <a:rPr lang="en-GB" sz="2400" dirty="0">
                <a:latin typeface="Bell MT" pitchFamily="18" charset="0"/>
              </a:rPr>
              <a:t> </a:t>
            </a:r>
            <a:r>
              <a:rPr lang="en-GB" sz="2400" dirty="0" err="1">
                <a:latin typeface="Bell MT" pitchFamily="18" charset="0"/>
              </a:rPr>
              <a:t>gören</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hatta</a:t>
            </a:r>
            <a:r>
              <a:rPr lang="en-GB" sz="2400" dirty="0">
                <a:latin typeface="Bell MT" pitchFamily="18" charset="0"/>
              </a:rPr>
              <a:t> </a:t>
            </a:r>
            <a:r>
              <a:rPr lang="en-GB" sz="2400" dirty="0" err="1">
                <a:latin typeface="Bell MT" pitchFamily="18" charset="0"/>
              </a:rPr>
              <a:t>giderek</a:t>
            </a:r>
            <a:r>
              <a:rPr lang="en-GB" sz="2400" dirty="0">
                <a:latin typeface="Bell MT" pitchFamily="18" charset="0"/>
              </a:rPr>
              <a:t> </a:t>
            </a:r>
            <a:r>
              <a:rPr lang="en-GB" sz="2400" dirty="0" err="1">
                <a:latin typeface="Bell MT" pitchFamily="18" charset="0"/>
              </a:rPr>
              <a:t>popülarite</a:t>
            </a:r>
            <a:r>
              <a:rPr lang="en-GB" sz="2400" dirty="0">
                <a:latin typeface="Bell MT" pitchFamily="18" charset="0"/>
              </a:rPr>
              <a:t> </a:t>
            </a:r>
            <a:r>
              <a:rPr lang="en-GB" sz="2400" dirty="0" err="1">
                <a:latin typeface="Bell MT" pitchFamily="18" charset="0"/>
              </a:rPr>
              <a:t>kazanan</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yaklaşım</a:t>
            </a:r>
            <a:r>
              <a:rPr lang="en-GB" sz="2400" dirty="0">
                <a:latin typeface="Bell MT" pitchFamily="18" charset="0"/>
              </a:rPr>
              <a:t> </a:t>
            </a:r>
            <a:r>
              <a:rPr lang="en-GB" sz="2400" dirty="0" err="1">
                <a:latin typeface="Bell MT" pitchFamily="18" charset="0"/>
              </a:rPr>
              <a:t>sunuyor</a:t>
            </a:r>
            <a:r>
              <a:rPr lang="en-GB" sz="2400" dirty="0">
                <a:latin typeface="Bell MT" pitchFamily="18" charset="0"/>
              </a:rPr>
              <a:t>.</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en-GB" sz="1800" dirty="0">
                <a:latin typeface="Bell MT" pitchFamily="18" charset="0"/>
              </a:rPr>
              <a:t>Bu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öğrencilerin</a:t>
            </a:r>
            <a:r>
              <a:rPr lang="en-GB" sz="1800" dirty="0">
                <a:latin typeface="Bell MT" pitchFamily="18" charset="0"/>
              </a:rPr>
              <a:t> </a:t>
            </a:r>
            <a:r>
              <a:rPr lang="en-GB" sz="1800" dirty="0" err="1">
                <a:latin typeface="Bell MT" pitchFamily="18" charset="0"/>
              </a:rPr>
              <a:t>Sosyal</a:t>
            </a:r>
            <a:r>
              <a:rPr lang="en-GB" sz="1800" dirty="0">
                <a:latin typeface="Bell MT" pitchFamily="18" charset="0"/>
              </a:rPr>
              <a:t> </a:t>
            </a:r>
            <a:r>
              <a:rPr lang="en-GB" sz="1800" dirty="0" err="1">
                <a:latin typeface="Bell MT" pitchFamily="18" charset="0"/>
              </a:rPr>
              <a:t>Antropoloji’ye</a:t>
            </a:r>
            <a:r>
              <a:rPr lang="en-GB" sz="1800" dirty="0">
                <a:latin typeface="Bell MT" pitchFamily="18" charset="0"/>
              </a:rPr>
              <a:t> </a:t>
            </a:r>
            <a:r>
              <a:rPr lang="en-GB" sz="1800" dirty="0" err="1">
                <a:latin typeface="Bell MT" pitchFamily="18" charset="0"/>
              </a:rPr>
              <a:t>Giriş</a:t>
            </a:r>
            <a:r>
              <a:rPr lang="en-GB" sz="1800" dirty="0">
                <a:latin typeface="Bell MT" pitchFamily="18" charset="0"/>
              </a:rPr>
              <a:t> </a:t>
            </a:r>
            <a:r>
              <a:rPr lang="en-GB" sz="1800" dirty="0" err="1">
                <a:latin typeface="Bell MT" pitchFamily="18" charset="0"/>
              </a:rPr>
              <a:t>dersinde</a:t>
            </a:r>
            <a:r>
              <a:rPr lang="en-GB" sz="1800" dirty="0">
                <a:latin typeface="Bell MT" pitchFamily="18" charset="0"/>
              </a:rPr>
              <a:t> </a:t>
            </a:r>
            <a:r>
              <a:rPr lang="en-GB" sz="1800" dirty="0" err="1">
                <a:latin typeface="Bell MT" pitchFamily="18" charset="0"/>
              </a:rPr>
              <a:t>etnografik</a:t>
            </a:r>
            <a:r>
              <a:rPr lang="en-GB" sz="1800" dirty="0">
                <a:latin typeface="Bell MT" pitchFamily="18" charset="0"/>
              </a:rPr>
              <a:t> </a:t>
            </a:r>
            <a:r>
              <a:rPr lang="en-GB" sz="1800" dirty="0" err="1">
                <a:latin typeface="Bell MT" pitchFamily="18" charset="0"/>
              </a:rPr>
              <a:t>yöntem</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yazım</a:t>
            </a:r>
            <a:r>
              <a:rPr lang="en-GB" sz="1800" dirty="0">
                <a:latin typeface="Bell MT" pitchFamily="18" charset="0"/>
              </a:rPr>
              <a:t> </a:t>
            </a:r>
            <a:r>
              <a:rPr lang="en-GB" sz="1800" dirty="0" err="1">
                <a:latin typeface="Bell MT" pitchFamily="18" charset="0"/>
              </a:rPr>
              <a:t>ile</a:t>
            </a:r>
            <a:r>
              <a:rPr lang="en-GB" sz="1800" dirty="0">
                <a:latin typeface="Bell MT" pitchFamily="18" charset="0"/>
              </a:rPr>
              <a:t> </a:t>
            </a:r>
            <a:r>
              <a:rPr lang="en-GB" sz="1800" dirty="0" err="1">
                <a:latin typeface="Bell MT" pitchFamily="18" charset="0"/>
              </a:rPr>
              <a:t>kurmaya</a:t>
            </a:r>
            <a:r>
              <a:rPr lang="en-GB" sz="1800" dirty="0">
                <a:latin typeface="Bell MT" pitchFamily="18" charset="0"/>
              </a:rPr>
              <a:t> </a:t>
            </a:r>
            <a:r>
              <a:rPr lang="en-GB" sz="1800" dirty="0" err="1">
                <a:latin typeface="Bell MT" pitchFamily="18" charset="0"/>
              </a:rPr>
              <a:t>başladıkları</a:t>
            </a:r>
            <a:r>
              <a:rPr lang="en-GB" sz="1800" dirty="0">
                <a:latin typeface="Bell MT" pitchFamily="18" charset="0"/>
              </a:rPr>
              <a:t> </a:t>
            </a:r>
            <a:r>
              <a:rPr lang="en-GB" sz="1800" dirty="0" err="1">
                <a:latin typeface="Bell MT" pitchFamily="18" charset="0"/>
              </a:rPr>
              <a:t>yakınlıklarını</a:t>
            </a:r>
            <a:r>
              <a:rPr lang="en-GB" sz="1800" dirty="0">
                <a:latin typeface="Bell MT" pitchFamily="18" charset="0"/>
              </a:rPr>
              <a:t> </a:t>
            </a:r>
            <a:r>
              <a:rPr lang="en-GB" sz="1800" dirty="0" err="1">
                <a:latin typeface="Bell MT" pitchFamily="18" charset="0"/>
              </a:rPr>
              <a:t>geliştirmeyi</a:t>
            </a:r>
            <a:r>
              <a:rPr lang="en-GB" sz="1800" dirty="0">
                <a:latin typeface="Bell MT" pitchFamily="18" charset="0"/>
              </a:rPr>
              <a:t> </a:t>
            </a:r>
            <a:r>
              <a:rPr lang="en-GB" sz="1800" dirty="0" err="1">
                <a:latin typeface="Bell MT" pitchFamily="18" charset="0"/>
              </a:rPr>
              <a:t>amaçlıyorum</a:t>
            </a:r>
            <a:r>
              <a:rPr lang="en-GB" sz="1800" dirty="0">
                <a:latin typeface="Bell MT" pitchFamily="18" charset="0"/>
              </a:rPr>
              <a:t>. Bu </a:t>
            </a:r>
            <a:r>
              <a:rPr lang="en-GB" sz="1800" dirty="0" err="1">
                <a:latin typeface="Bell MT" pitchFamily="18" charset="0"/>
              </a:rPr>
              <a:t>minvalde</a:t>
            </a:r>
            <a:r>
              <a:rPr lang="en-GB" sz="1800" dirty="0">
                <a:latin typeface="Bell MT" pitchFamily="18" charset="0"/>
              </a:rPr>
              <a:t> </a:t>
            </a:r>
            <a:r>
              <a:rPr lang="en-GB" sz="1800" dirty="0" err="1">
                <a:latin typeface="Bell MT" pitchFamily="18" charset="0"/>
              </a:rPr>
              <a:t>Türkiye’ye</a:t>
            </a:r>
            <a:r>
              <a:rPr lang="en-GB" sz="1800" dirty="0">
                <a:latin typeface="Bell MT" pitchFamily="18" charset="0"/>
              </a:rPr>
              <a:t> </a:t>
            </a:r>
            <a:r>
              <a:rPr lang="en-GB" sz="1800" dirty="0" err="1">
                <a:latin typeface="Bell MT" pitchFamily="18" charset="0"/>
              </a:rPr>
              <a:t>ilişkin</a:t>
            </a:r>
            <a:r>
              <a:rPr lang="en-GB" sz="1800" dirty="0">
                <a:latin typeface="Bell MT" pitchFamily="18" charset="0"/>
              </a:rPr>
              <a:t>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etnografi</a:t>
            </a:r>
            <a:r>
              <a:rPr lang="en-GB" sz="1800" dirty="0">
                <a:latin typeface="Bell MT" pitchFamily="18" charset="0"/>
              </a:rPr>
              <a:t> </a:t>
            </a:r>
            <a:r>
              <a:rPr lang="en-GB" sz="1800" dirty="0" err="1">
                <a:latin typeface="Bell MT" pitchFamily="18" charset="0"/>
              </a:rPr>
              <a:t>seçtim</a:t>
            </a:r>
            <a:r>
              <a:rPr lang="en-GB" sz="1800" dirty="0">
                <a:latin typeface="Bell MT" pitchFamily="18" charset="0"/>
              </a:rPr>
              <a:t>. </a:t>
            </a:r>
            <a:r>
              <a:rPr lang="en-GB" sz="1800" dirty="0" err="1">
                <a:latin typeface="Bell MT" pitchFamily="18" charset="0"/>
              </a:rPr>
              <a:t>Dersin</a:t>
            </a:r>
            <a:r>
              <a:rPr lang="en-GB" sz="1800" dirty="0">
                <a:latin typeface="Bell MT" pitchFamily="18" charset="0"/>
              </a:rPr>
              <a:t> </a:t>
            </a:r>
            <a:r>
              <a:rPr lang="tr-TR" sz="1800" dirty="0">
                <a:latin typeface="Bell MT" pitchFamily="18" charset="0"/>
              </a:rPr>
              <a:t>ilk 6</a:t>
            </a:r>
            <a:r>
              <a:rPr lang="en-GB" sz="1800" dirty="0">
                <a:latin typeface="Bell MT" pitchFamily="18" charset="0"/>
              </a:rPr>
              <a:t>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süresince</a:t>
            </a:r>
            <a:r>
              <a:rPr lang="en-GB" sz="1800" dirty="0">
                <a:latin typeface="Bell MT" pitchFamily="18" charset="0"/>
              </a:rPr>
              <a:t>, </a:t>
            </a:r>
            <a:r>
              <a:rPr lang="en-GB" sz="1800" dirty="0" err="1">
                <a:latin typeface="Bell MT" pitchFamily="18" charset="0"/>
              </a:rPr>
              <a:t>bu</a:t>
            </a:r>
            <a:r>
              <a:rPr lang="en-GB" sz="1800" dirty="0">
                <a:latin typeface="Bell MT" pitchFamily="18" charset="0"/>
              </a:rPr>
              <a:t>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etnografi</a:t>
            </a:r>
            <a:r>
              <a:rPr lang="tr-TR" sz="1800" dirty="0">
                <a:latin typeface="Bell MT" pitchFamily="18" charset="0"/>
              </a:rPr>
              <a:t>den ilkini bölüm bölüm analiz edeceğiz</a:t>
            </a:r>
            <a:r>
              <a:rPr lang="en-GB" sz="1800" dirty="0">
                <a:latin typeface="Bell MT" pitchFamily="18" charset="0"/>
              </a:rPr>
              <a:t>.</a:t>
            </a:r>
            <a:endParaRPr lang="tr-TR" sz="1800" dirty="0">
              <a:latin typeface="Bell MT" pitchFamily="18" charset="0"/>
            </a:endParaRPr>
          </a:p>
          <a:p>
            <a:r>
              <a:rPr lang="en-GB" sz="1800" dirty="0" err="1">
                <a:latin typeface="Bell MT" pitchFamily="18" charset="0"/>
              </a:rPr>
              <a:t>Derteki</a:t>
            </a:r>
            <a:r>
              <a:rPr lang="en-GB" sz="1800" dirty="0">
                <a:latin typeface="Bell MT" pitchFamily="18" charset="0"/>
              </a:rPr>
              <a:t> </a:t>
            </a:r>
            <a:r>
              <a:rPr lang="en-GB" sz="1800" dirty="0" err="1">
                <a:latin typeface="Bell MT" pitchFamily="18" charset="0"/>
              </a:rPr>
              <a:t>başarı</a:t>
            </a:r>
            <a:r>
              <a:rPr lang="en-GB" sz="1800" dirty="0">
                <a:latin typeface="Bell MT" pitchFamily="18" charset="0"/>
              </a:rPr>
              <a:t> </a:t>
            </a:r>
            <a:r>
              <a:rPr lang="en-GB" sz="1800" dirty="0" err="1">
                <a:latin typeface="Bell MT" pitchFamily="18" charset="0"/>
              </a:rPr>
              <a:t>notunuz</a:t>
            </a:r>
            <a:r>
              <a:rPr lang="en-GB" sz="1800" dirty="0">
                <a:latin typeface="Bell MT" pitchFamily="18" charset="0"/>
              </a:rPr>
              <a:t> </a:t>
            </a:r>
            <a:r>
              <a:rPr lang="en-GB" sz="1800" dirty="0" err="1">
                <a:latin typeface="Bell MT" pitchFamily="18" charset="0"/>
              </a:rPr>
              <a:t>belirlediğim</a:t>
            </a:r>
            <a:r>
              <a:rPr lang="en-GB" sz="1800" dirty="0">
                <a:latin typeface="Bell MT" pitchFamily="18" charset="0"/>
              </a:rPr>
              <a:t> </a:t>
            </a:r>
            <a:r>
              <a:rPr lang="en-GB" sz="1800" dirty="0" err="1">
                <a:latin typeface="Bell MT" pitchFamily="18" charset="0"/>
              </a:rPr>
              <a:t>etnografik</a:t>
            </a:r>
            <a:r>
              <a:rPr lang="en-GB" sz="1800" dirty="0">
                <a:latin typeface="Bell MT" pitchFamily="18" charset="0"/>
              </a:rPr>
              <a:t> </a:t>
            </a:r>
            <a:r>
              <a:rPr lang="en-GB" sz="1800" dirty="0" err="1">
                <a:latin typeface="Bell MT" pitchFamily="18" charset="0"/>
              </a:rPr>
              <a:t>okumaları</a:t>
            </a:r>
            <a:r>
              <a:rPr lang="en-GB" sz="1800" dirty="0">
                <a:latin typeface="Bell MT" pitchFamily="18" charset="0"/>
              </a:rPr>
              <a:t> </a:t>
            </a:r>
            <a:r>
              <a:rPr lang="en-GB" sz="1800" dirty="0" err="1">
                <a:latin typeface="Bell MT" pitchFamily="18" charset="0"/>
              </a:rPr>
              <a:t>aşağıda</a:t>
            </a:r>
            <a:r>
              <a:rPr lang="en-GB" sz="1800" dirty="0">
                <a:latin typeface="Bell MT" pitchFamily="18" charset="0"/>
              </a:rPr>
              <a:t> </a:t>
            </a:r>
            <a:r>
              <a:rPr lang="en-GB" sz="1800" dirty="0" err="1">
                <a:latin typeface="Bell MT" pitchFamily="18" charset="0"/>
              </a:rPr>
              <a:t>ayrıntılanan</a:t>
            </a:r>
            <a:r>
              <a:rPr lang="en-GB" sz="1800" dirty="0">
                <a:latin typeface="Bell MT" pitchFamily="18" charset="0"/>
              </a:rPr>
              <a:t> </a:t>
            </a:r>
            <a:r>
              <a:rPr lang="en-GB" sz="1800" dirty="0" err="1">
                <a:latin typeface="Bell MT" pitchFamily="18" charset="0"/>
              </a:rPr>
              <a:t>okuma</a:t>
            </a:r>
            <a:r>
              <a:rPr lang="en-GB" sz="1800" dirty="0">
                <a:latin typeface="Bell MT" pitchFamily="18" charset="0"/>
              </a:rPr>
              <a:t> </a:t>
            </a:r>
            <a:r>
              <a:rPr lang="en-GB" sz="1800" dirty="0" err="1">
                <a:latin typeface="Bell MT" pitchFamily="18" charset="0"/>
              </a:rPr>
              <a:t>planına</a:t>
            </a:r>
            <a:r>
              <a:rPr lang="en-GB" sz="1800" dirty="0">
                <a:latin typeface="Bell MT" pitchFamily="18" charset="0"/>
              </a:rPr>
              <a:t> </a:t>
            </a:r>
            <a:r>
              <a:rPr lang="en-GB" sz="1800" dirty="0" err="1">
                <a:latin typeface="Bell MT" pitchFamily="18" charset="0"/>
              </a:rPr>
              <a:t>göre</a:t>
            </a:r>
            <a:r>
              <a:rPr lang="en-GB" sz="1800" dirty="0">
                <a:latin typeface="Bell MT" pitchFamily="18" charset="0"/>
              </a:rPr>
              <a:t> </a:t>
            </a:r>
            <a:r>
              <a:rPr lang="en-GB" sz="1800" dirty="0" err="1">
                <a:latin typeface="Bell MT" pitchFamily="18" charset="0"/>
              </a:rPr>
              <a:t>yapmanıza</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ders</a:t>
            </a:r>
            <a:r>
              <a:rPr lang="en-GB" sz="1800" dirty="0">
                <a:latin typeface="Bell MT" pitchFamily="18" charset="0"/>
              </a:rPr>
              <a:t> </a:t>
            </a:r>
            <a:r>
              <a:rPr lang="en-GB" sz="1800" dirty="0" err="1">
                <a:latin typeface="Bell MT" pitchFamily="18" charset="0"/>
              </a:rPr>
              <a:t>programının</a:t>
            </a:r>
            <a:r>
              <a:rPr lang="en-GB" sz="1800" dirty="0">
                <a:latin typeface="Bell MT" pitchFamily="18" charset="0"/>
              </a:rPr>
              <a:t> </a:t>
            </a:r>
            <a:r>
              <a:rPr lang="en-GB" sz="1800" dirty="0" err="1">
                <a:latin typeface="Bell MT" pitchFamily="18" charset="0"/>
              </a:rPr>
              <a:t>sonundaki</a:t>
            </a:r>
            <a:r>
              <a:rPr lang="en-GB" sz="1800" dirty="0">
                <a:latin typeface="Bell MT" pitchFamily="18" charset="0"/>
              </a:rPr>
              <a:t> </a:t>
            </a:r>
            <a:r>
              <a:rPr lang="en-GB" sz="1800" dirty="0" err="1">
                <a:latin typeface="Bell MT" pitchFamily="18" charset="0"/>
              </a:rPr>
              <a:t>biçime</a:t>
            </a:r>
            <a:r>
              <a:rPr lang="en-GB" sz="1800" dirty="0">
                <a:latin typeface="Bell MT" pitchFamily="18" charset="0"/>
              </a:rPr>
              <a:t> </a:t>
            </a:r>
            <a:r>
              <a:rPr lang="en-GB" sz="1800" dirty="0" err="1">
                <a:latin typeface="Bell MT" pitchFamily="18" charset="0"/>
              </a:rPr>
              <a:t>göre</a:t>
            </a:r>
            <a:r>
              <a:rPr lang="en-GB" sz="1800" dirty="0">
                <a:latin typeface="Bell MT" pitchFamily="18" charset="0"/>
              </a:rPr>
              <a:t>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olarak</a:t>
            </a:r>
            <a:r>
              <a:rPr lang="en-GB" sz="1800" dirty="0">
                <a:latin typeface="Bell MT" pitchFamily="18" charset="0"/>
              </a:rPr>
              <a:t> </a:t>
            </a:r>
            <a:r>
              <a:rPr lang="en-GB" sz="1800" dirty="0" err="1">
                <a:latin typeface="Bell MT" pitchFamily="18" charset="0"/>
              </a:rPr>
              <a:t>hazırlayacağınız</a:t>
            </a:r>
            <a:r>
              <a:rPr lang="en-GB" sz="1800" dirty="0">
                <a:latin typeface="Bell MT" pitchFamily="18" charset="0"/>
              </a:rPr>
              <a:t> 1 </a:t>
            </a:r>
            <a:r>
              <a:rPr lang="en-GB" sz="1800" dirty="0" err="1">
                <a:latin typeface="Bell MT" pitchFamily="18" charset="0"/>
              </a:rPr>
              <a:t>sayfalık</a:t>
            </a:r>
            <a:r>
              <a:rPr lang="en-GB" sz="1800" dirty="0">
                <a:latin typeface="Bell MT" pitchFamily="18" charset="0"/>
              </a:rPr>
              <a:t> </a:t>
            </a:r>
            <a:r>
              <a:rPr lang="en-GB" sz="1800" dirty="0" err="1">
                <a:latin typeface="Bell MT" pitchFamily="18" charset="0"/>
              </a:rPr>
              <a:t>odevlerinize</a:t>
            </a:r>
            <a:r>
              <a:rPr lang="en-GB" sz="1800" dirty="0">
                <a:latin typeface="Bell MT" pitchFamily="18" charset="0"/>
              </a:rPr>
              <a:t> </a:t>
            </a:r>
            <a:r>
              <a:rPr lang="en-GB" sz="1800" dirty="0" err="1">
                <a:latin typeface="Bell MT" pitchFamily="18" charset="0"/>
              </a:rPr>
              <a:t>bağlı</a:t>
            </a:r>
            <a:r>
              <a:rPr lang="en-GB" sz="1800" dirty="0">
                <a:latin typeface="Bell MT" pitchFamily="18" charset="0"/>
              </a:rPr>
              <a:t> </a:t>
            </a:r>
            <a:r>
              <a:rPr lang="en-GB" sz="1800" dirty="0" err="1">
                <a:latin typeface="Bell MT" pitchFamily="18" charset="0"/>
              </a:rPr>
              <a:t>olacak</a:t>
            </a:r>
            <a:r>
              <a:rPr lang="en-GB" sz="1800" dirty="0">
                <a:latin typeface="Bell MT" pitchFamily="18" charset="0"/>
              </a:rPr>
              <a:t>. </a:t>
            </a:r>
            <a:r>
              <a:rPr lang="en-GB" sz="1800" dirty="0" err="1">
                <a:latin typeface="Bell MT" pitchFamily="18" charset="0"/>
              </a:rPr>
              <a:t>Bazılarınızın</a:t>
            </a:r>
            <a:r>
              <a:rPr lang="en-GB" sz="1800" dirty="0">
                <a:latin typeface="Bell MT" pitchFamily="18" charset="0"/>
              </a:rPr>
              <a:t> </a:t>
            </a:r>
            <a:r>
              <a:rPr lang="en-GB" sz="1800" dirty="0" err="1">
                <a:latin typeface="Bell MT" pitchFamily="18" charset="0"/>
              </a:rPr>
              <a:t>ödevleri</a:t>
            </a:r>
            <a:r>
              <a:rPr lang="en-GB" sz="1800" dirty="0">
                <a:latin typeface="Bell MT" pitchFamily="18" charset="0"/>
              </a:rPr>
              <a:t>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okunulup</a:t>
            </a:r>
            <a:r>
              <a:rPr lang="en-GB" sz="1800" dirty="0">
                <a:latin typeface="Bell MT" pitchFamily="18" charset="0"/>
              </a:rPr>
              <a:t> </a:t>
            </a:r>
            <a:r>
              <a:rPr lang="en-GB" sz="1800" dirty="0" err="1">
                <a:latin typeface="Bell MT" pitchFamily="18" charset="0"/>
              </a:rPr>
              <a:t>tartışılacak</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anlamda</a:t>
            </a:r>
            <a:r>
              <a:rPr lang="en-GB" sz="1800" dirty="0">
                <a:latin typeface="Bell MT" pitchFamily="18" charset="0"/>
              </a:rPr>
              <a:t> </a:t>
            </a:r>
            <a:r>
              <a:rPr lang="en-GB" sz="1800" dirty="0" err="1">
                <a:latin typeface="Bell MT" pitchFamily="18" charset="0"/>
              </a:rPr>
              <a:t>dersin</a:t>
            </a:r>
            <a:r>
              <a:rPr lang="en-GB" sz="1800" dirty="0">
                <a:latin typeface="Bell MT" pitchFamily="18" charset="0"/>
              </a:rPr>
              <a:t> </a:t>
            </a:r>
            <a:r>
              <a:rPr lang="en-GB" sz="1800" dirty="0" err="1">
                <a:latin typeface="Bell MT" pitchFamily="18" charset="0"/>
              </a:rPr>
              <a:t>işleyişinin</a:t>
            </a:r>
            <a:r>
              <a:rPr lang="en-GB" sz="1800" dirty="0">
                <a:latin typeface="Bell MT" pitchFamily="18" charset="0"/>
              </a:rPr>
              <a:t> </a:t>
            </a:r>
            <a:r>
              <a:rPr lang="en-GB" sz="1800" dirty="0" err="1">
                <a:latin typeface="Bell MT" pitchFamily="18" charset="0"/>
              </a:rPr>
              <a:t>temelini</a:t>
            </a:r>
            <a:r>
              <a:rPr lang="en-GB" sz="1800" dirty="0">
                <a:latin typeface="Bell MT" pitchFamily="18" charset="0"/>
              </a:rPr>
              <a:t> </a:t>
            </a:r>
            <a:r>
              <a:rPr lang="en-GB" sz="1800" dirty="0" err="1">
                <a:latin typeface="Bell MT" pitchFamily="18" charset="0"/>
              </a:rPr>
              <a:t>oluşturacak</a:t>
            </a:r>
            <a:r>
              <a:rPr lang="en-GB" sz="1800" dirty="0">
                <a:latin typeface="Bell MT" pitchFamily="18" charset="0"/>
              </a:rPr>
              <a:t>.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okunan</a:t>
            </a:r>
            <a:r>
              <a:rPr lang="en-GB" sz="1800" dirty="0">
                <a:latin typeface="Bell MT" pitchFamily="18" charset="0"/>
              </a:rPr>
              <a:t> </a:t>
            </a:r>
            <a:r>
              <a:rPr lang="en-GB" sz="1800" dirty="0" err="1">
                <a:latin typeface="Bell MT" pitchFamily="18" charset="0"/>
              </a:rPr>
              <a:t>ödevlerin</a:t>
            </a:r>
            <a:r>
              <a:rPr lang="en-GB" sz="1800" dirty="0">
                <a:latin typeface="Bell MT" pitchFamily="18" charset="0"/>
              </a:rPr>
              <a:t> </a:t>
            </a:r>
            <a:r>
              <a:rPr lang="en-GB" sz="1800" dirty="0" err="1">
                <a:latin typeface="Bell MT" pitchFamily="18" charset="0"/>
              </a:rPr>
              <a:t>notunu</a:t>
            </a:r>
            <a:r>
              <a:rPr lang="en-GB" sz="1800" dirty="0">
                <a:latin typeface="Bell MT" pitchFamily="18" charset="0"/>
              </a:rPr>
              <a:t> </a:t>
            </a:r>
            <a:r>
              <a:rPr lang="en-GB" sz="1800" dirty="0" err="1">
                <a:latin typeface="Bell MT" pitchFamily="18" charset="0"/>
              </a:rPr>
              <a:t>ders</a:t>
            </a:r>
            <a:r>
              <a:rPr lang="en-GB" sz="1800" dirty="0">
                <a:latin typeface="Bell MT" pitchFamily="18" charset="0"/>
              </a:rPr>
              <a:t> </a:t>
            </a:r>
            <a:r>
              <a:rPr lang="en-GB" sz="1800" dirty="0" err="1">
                <a:latin typeface="Bell MT" pitchFamily="18" charset="0"/>
              </a:rPr>
              <a:t>içerisinde</a:t>
            </a:r>
            <a:r>
              <a:rPr lang="en-GB" sz="1800" dirty="0">
                <a:latin typeface="Bell MT" pitchFamily="18" charset="0"/>
              </a:rPr>
              <a:t> </a:t>
            </a:r>
            <a:r>
              <a:rPr lang="en-GB" sz="1800" dirty="0" err="1">
                <a:latin typeface="Bell MT" pitchFamily="18" charset="0"/>
              </a:rPr>
              <a:t>vereceğim</a:t>
            </a:r>
            <a:r>
              <a:rPr lang="en-GB" sz="1800" dirty="0">
                <a:latin typeface="Bell MT" pitchFamily="18" charset="0"/>
              </a:rPr>
              <a:t>. </a:t>
            </a:r>
            <a:r>
              <a:rPr lang="en-GB" sz="1800" dirty="0" err="1">
                <a:latin typeface="Bell MT" pitchFamily="18" charset="0"/>
              </a:rPr>
              <a:t>Hazırladığınız</a:t>
            </a:r>
            <a:r>
              <a:rPr lang="en-GB" sz="1800" dirty="0">
                <a:latin typeface="Bell MT" pitchFamily="18" charset="0"/>
              </a:rPr>
              <a:t> </a:t>
            </a:r>
            <a:r>
              <a:rPr lang="en-GB" sz="1800" dirty="0" err="1">
                <a:latin typeface="Bell MT" pitchFamily="18" charset="0"/>
              </a:rPr>
              <a:t>ödevinizi</a:t>
            </a:r>
            <a:r>
              <a:rPr lang="en-GB" sz="1800" dirty="0">
                <a:latin typeface="Bell MT" pitchFamily="18" charset="0"/>
              </a:rPr>
              <a:t> </a:t>
            </a:r>
            <a:r>
              <a:rPr lang="en-GB" sz="1800" dirty="0" err="1">
                <a:latin typeface="Bell MT" pitchFamily="18" charset="0"/>
              </a:rPr>
              <a:t>imzalayarak</a:t>
            </a:r>
            <a:r>
              <a:rPr lang="en-GB" sz="1800" dirty="0">
                <a:latin typeface="Bell MT" pitchFamily="18" charset="0"/>
              </a:rPr>
              <a:t> </a:t>
            </a:r>
            <a:r>
              <a:rPr lang="en-GB" sz="1800" dirty="0" err="1">
                <a:latin typeface="Bell MT" pitchFamily="18" charset="0"/>
              </a:rPr>
              <a:t>bana</a:t>
            </a:r>
            <a:r>
              <a:rPr lang="en-GB" sz="1800" dirty="0">
                <a:latin typeface="Bell MT" pitchFamily="18" charset="0"/>
              </a:rPr>
              <a:t> </a:t>
            </a:r>
            <a:r>
              <a:rPr lang="en-GB" sz="1800" dirty="0" err="1">
                <a:latin typeface="Bell MT" pitchFamily="18" charset="0"/>
              </a:rPr>
              <a:t>teslim</a:t>
            </a:r>
            <a:r>
              <a:rPr lang="en-GB" sz="1800" dirty="0">
                <a:latin typeface="Bell MT" pitchFamily="18" charset="0"/>
              </a:rPr>
              <a:t> </a:t>
            </a:r>
            <a:r>
              <a:rPr lang="en-GB" sz="1800" dirty="0" err="1">
                <a:latin typeface="Bell MT" pitchFamily="18" charset="0"/>
              </a:rPr>
              <a:t>edeceksiniz</a:t>
            </a:r>
            <a:r>
              <a:rPr lang="en-GB" sz="1800" dirty="0">
                <a:latin typeface="Bell MT" pitchFamily="18" charset="0"/>
              </a:rPr>
              <a:t>. Her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ödeviniz</a:t>
            </a:r>
            <a:r>
              <a:rPr lang="en-GB" sz="1800" dirty="0">
                <a:latin typeface="Bell MT" pitchFamily="18" charset="0"/>
              </a:rPr>
              <a:t> 10 </a:t>
            </a:r>
            <a:r>
              <a:rPr lang="en-GB" sz="1800" dirty="0" err="1">
                <a:latin typeface="Bell MT" pitchFamily="18" charset="0"/>
              </a:rPr>
              <a:t>puan</a:t>
            </a:r>
            <a:r>
              <a:rPr lang="en-GB" sz="1800" dirty="0">
                <a:latin typeface="Bell MT" pitchFamily="18" charset="0"/>
              </a:rPr>
              <a:t>.</a:t>
            </a:r>
            <a:endParaRPr lang="tr-TR" sz="1800" dirty="0">
              <a:latin typeface="Bell MT" pitchFamily="18" charset="0"/>
            </a:endParaRPr>
          </a:p>
          <a:p>
            <a:r>
              <a:rPr lang="en-GB" sz="1800" dirty="0" err="1">
                <a:latin typeface="Bell MT" pitchFamily="18" charset="0"/>
              </a:rPr>
              <a:t>Vizeye</a:t>
            </a:r>
            <a:r>
              <a:rPr lang="en-GB" sz="1800" dirty="0">
                <a:latin typeface="Bell MT" pitchFamily="18" charset="0"/>
              </a:rPr>
              <a:t> </a:t>
            </a:r>
            <a:r>
              <a:rPr lang="en-GB" sz="1800" dirty="0" err="1">
                <a:latin typeface="Bell MT" pitchFamily="18" charset="0"/>
              </a:rPr>
              <a:t>ve</a:t>
            </a:r>
            <a:r>
              <a:rPr lang="en-GB" sz="1800" dirty="0">
                <a:latin typeface="Bell MT" pitchFamily="18" charset="0"/>
              </a:rPr>
              <a:t> Finale </a:t>
            </a:r>
            <a:r>
              <a:rPr lang="en-GB" sz="1800" dirty="0" err="1">
                <a:latin typeface="Bell MT" pitchFamily="18" charset="0"/>
              </a:rPr>
              <a:t>kadar</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kısımda</a:t>
            </a:r>
            <a:r>
              <a:rPr lang="en-GB" sz="1800" dirty="0">
                <a:latin typeface="Bell MT" pitchFamily="18" charset="0"/>
              </a:rPr>
              <a:t> </a:t>
            </a:r>
            <a:r>
              <a:rPr lang="en-GB" sz="1800" dirty="0" err="1">
                <a:latin typeface="Bell MT" pitchFamily="18" charset="0"/>
              </a:rPr>
              <a:t>altı</a:t>
            </a:r>
            <a:r>
              <a:rPr lang="en-GB" sz="1800" dirty="0">
                <a:latin typeface="Bell MT" pitchFamily="18" charset="0"/>
              </a:rPr>
              <a:t> </a:t>
            </a:r>
            <a:r>
              <a:rPr lang="en-GB" sz="1800" dirty="0" err="1">
                <a:latin typeface="Bell MT" pitchFamily="18" charset="0"/>
              </a:rPr>
              <a:t>ödev</a:t>
            </a:r>
            <a:r>
              <a:rPr lang="en-GB" sz="1800" dirty="0">
                <a:latin typeface="Bell MT" pitchFamily="18" charset="0"/>
              </a:rPr>
              <a:t> </a:t>
            </a:r>
            <a:r>
              <a:rPr lang="en-GB" sz="1800" dirty="0" err="1">
                <a:latin typeface="Bell MT" pitchFamily="18" charset="0"/>
              </a:rPr>
              <a:t>hazırlayacaksınız</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de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sonradan</a:t>
            </a:r>
            <a:r>
              <a:rPr lang="en-GB" sz="1800" dirty="0">
                <a:latin typeface="Bell MT" pitchFamily="18" charset="0"/>
              </a:rPr>
              <a:t> </a:t>
            </a:r>
            <a:r>
              <a:rPr lang="en-GB" sz="1800" dirty="0" err="1">
                <a:latin typeface="Bell MT" pitchFamily="18" charset="0"/>
              </a:rPr>
              <a:t>eksik</a:t>
            </a:r>
            <a:r>
              <a:rPr lang="en-GB" sz="1800" dirty="0">
                <a:latin typeface="Bell MT" pitchFamily="18" charset="0"/>
              </a:rPr>
              <a:t> </a:t>
            </a:r>
            <a:r>
              <a:rPr lang="en-GB" sz="1800" dirty="0" err="1">
                <a:latin typeface="Bell MT" pitchFamily="18" charset="0"/>
              </a:rPr>
              <a:t>tamamlama</a:t>
            </a:r>
            <a:r>
              <a:rPr lang="en-GB" sz="1800" dirty="0">
                <a:latin typeface="Bell MT" pitchFamily="18" charset="0"/>
              </a:rPr>
              <a:t> (</a:t>
            </a:r>
            <a:r>
              <a:rPr lang="en-GB" sz="1800" dirty="0" err="1">
                <a:latin typeface="Bell MT" pitchFamily="18" charset="0"/>
              </a:rPr>
              <a:t>zamanını</a:t>
            </a:r>
            <a:r>
              <a:rPr lang="en-GB" sz="1800" dirty="0">
                <a:latin typeface="Bell MT" pitchFamily="18" charset="0"/>
              </a:rPr>
              <a:t> </a:t>
            </a:r>
            <a:r>
              <a:rPr lang="en-GB" sz="1800" dirty="0" err="1">
                <a:latin typeface="Bell MT" pitchFamily="18" charset="0"/>
              </a:rPr>
              <a:t>yeri</a:t>
            </a:r>
            <a:r>
              <a:rPr lang="en-GB" sz="1800" dirty="0">
                <a:latin typeface="Bell MT" pitchFamily="18" charset="0"/>
              </a:rPr>
              <a:t> </a:t>
            </a:r>
            <a:r>
              <a:rPr lang="en-GB" sz="1800" dirty="0" err="1">
                <a:latin typeface="Bell MT" pitchFamily="18" charset="0"/>
              </a:rPr>
              <a:t>geldiğinde</a:t>
            </a:r>
            <a:r>
              <a:rPr lang="en-GB" sz="1800" dirty="0">
                <a:latin typeface="Bell MT" pitchFamily="18" charset="0"/>
              </a:rPr>
              <a:t> </a:t>
            </a:r>
            <a:r>
              <a:rPr lang="en-GB" sz="1800" dirty="0" err="1">
                <a:latin typeface="Bell MT" pitchFamily="18" charset="0"/>
              </a:rPr>
              <a:t>belirteceğim</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ödev</a:t>
            </a:r>
            <a:r>
              <a:rPr lang="en-GB" sz="1800" dirty="0">
                <a:latin typeface="Bell MT" pitchFamily="18" charset="0"/>
              </a:rPr>
              <a:t> </a:t>
            </a:r>
            <a:r>
              <a:rPr lang="en-GB" sz="1800" dirty="0" err="1">
                <a:latin typeface="Bell MT" pitchFamily="18" charset="0"/>
              </a:rPr>
              <a:t>hazırlamama</a:t>
            </a:r>
            <a:r>
              <a:rPr lang="en-GB" sz="1800" dirty="0">
                <a:latin typeface="Bell MT" pitchFamily="18" charset="0"/>
              </a:rPr>
              <a:t> </a:t>
            </a:r>
            <a:r>
              <a:rPr lang="en-GB" sz="1800" dirty="0" err="1">
                <a:latin typeface="Bell MT" pitchFamily="18" charset="0"/>
              </a:rPr>
              <a:t>hakkınız</a:t>
            </a:r>
            <a:r>
              <a:rPr lang="en-GB" sz="1800" dirty="0">
                <a:latin typeface="Bell MT" pitchFamily="18" charset="0"/>
              </a:rPr>
              <a:t> var. </a:t>
            </a:r>
            <a:r>
              <a:rPr lang="en-GB" sz="1800" dirty="0" err="1">
                <a:latin typeface="Bell MT" pitchFamily="18" charset="0"/>
              </a:rPr>
              <a:t>Kısacası</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5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ödevi</a:t>
            </a:r>
            <a:r>
              <a:rPr lang="en-GB" sz="1800" dirty="0">
                <a:latin typeface="Bell MT" pitchFamily="18" charset="0"/>
              </a:rPr>
              <a:t> </a:t>
            </a:r>
            <a:r>
              <a:rPr lang="en-GB" sz="1800" dirty="0" err="1">
                <a:latin typeface="Bell MT" pitchFamily="18" charset="0"/>
              </a:rPr>
              <a:t>değerlendireceğim</a:t>
            </a:r>
            <a:r>
              <a:rPr lang="en-GB" sz="1800" dirty="0">
                <a:latin typeface="Bell MT" pitchFamily="18" charset="0"/>
              </a:rPr>
              <a:t>. </a:t>
            </a:r>
            <a:r>
              <a:rPr lang="en-GB" sz="1800" dirty="0" err="1">
                <a:latin typeface="Bell MT" pitchFamily="18" charset="0"/>
              </a:rPr>
              <a:t>Altısını</a:t>
            </a:r>
            <a:r>
              <a:rPr lang="en-GB" sz="1800" dirty="0">
                <a:latin typeface="Bell MT" pitchFamily="18" charset="0"/>
              </a:rPr>
              <a:t> </a:t>
            </a:r>
            <a:r>
              <a:rPr lang="en-GB" sz="1800" dirty="0" err="1">
                <a:latin typeface="Bell MT" pitchFamily="18" charset="0"/>
              </a:rPr>
              <a:t>birden</a:t>
            </a:r>
            <a:r>
              <a:rPr lang="en-GB" sz="1800" dirty="0">
                <a:latin typeface="Bell MT" pitchFamily="18" charset="0"/>
              </a:rPr>
              <a:t> </a:t>
            </a:r>
            <a:r>
              <a:rPr lang="en-GB" sz="1800" dirty="0" err="1">
                <a:latin typeface="Bell MT" pitchFamily="18" charset="0"/>
              </a:rPr>
              <a:t>hazırlayanlar</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en </a:t>
            </a:r>
            <a:r>
              <a:rPr lang="en-GB" sz="1800" dirty="0" err="1">
                <a:latin typeface="Bell MT" pitchFamily="18" charset="0"/>
              </a:rPr>
              <a:t>düşük</a:t>
            </a:r>
            <a:r>
              <a:rPr lang="en-GB" sz="1800" dirty="0">
                <a:latin typeface="Bell MT" pitchFamily="18" charset="0"/>
              </a:rPr>
              <a:t> not </a:t>
            </a:r>
            <a:r>
              <a:rPr lang="en-GB" sz="1800" dirty="0" err="1">
                <a:latin typeface="Bell MT" pitchFamily="18" charset="0"/>
              </a:rPr>
              <a:t>aldıkları</a:t>
            </a:r>
            <a:r>
              <a:rPr lang="en-GB" sz="1800" dirty="0">
                <a:latin typeface="Bell MT" pitchFamily="18" charset="0"/>
              </a:rPr>
              <a:t> </a:t>
            </a:r>
            <a:r>
              <a:rPr lang="en-GB" sz="1800" dirty="0" err="1">
                <a:latin typeface="Bell MT" pitchFamily="18" charset="0"/>
              </a:rPr>
              <a:t>ödevi</a:t>
            </a:r>
            <a:r>
              <a:rPr lang="en-GB" sz="1800" dirty="0">
                <a:latin typeface="Bell MT" pitchFamily="18" charset="0"/>
              </a:rPr>
              <a:t> </a:t>
            </a:r>
            <a:r>
              <a:rPr lang="en-GB" sz="1800" dirty="0" err="1">
                <a:latin typeface="Bell MT" pitchFamily="18" charset="0"/>
              </a:rPr>
              <a:t>eleyerek</a:t>
            </a:r>
            <a:r>
              <a:rPr lang="en-GB" sz="1800" dirty="0">
                <a:latin typeface="Bell MT" pitchFamily="18" charset="0"/>
              </a:rPr>
              <a:t> </a:t>
            </a:r>
            <a:r>
              <a:rPr lang="en-GB" sz="1800" dirty="0" err="1">
                <a:latin typeface="Bell MT" pitchFamily="18" charset="0"/>
              </a:rPr>
              <a:t>değerlendirmeye</a:t>
            </a:r>
            <a:r>
              <a:rPr lang="en-GB" sz="1800" dirty="0">
                <a:latin typeface="Bell MT" pitchFamily="18" charset="0"/>
              </a:rPr>
              <a:t> </a:t>
            </a:r>
            <a:r>
              <a:rPr lang="en-GB" sz="1800" dirty="0" err="1">
                <a:latin typeface="Bell MT" pitchFamily="18" charset="0"/>
              </a:rPr>
              <a:t>katmayacağım</a:t>
            </a:r>
            <a:r>
              <a:rPr lang="en-GB" sz="1800" dirty="0">
                <a:latin typeface="Bell MT" pitchFamily="18" charset="0"/>
              </a:rPr>
              <a:t>.</a:t>
            </a:r>
            <a:endParaRPr lang="tr-TR" sz="18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Martin </a:t>
            </a:r>
            <a:r>
              <a:rPr lang="tr-TR" sz="2400" dirty="0" err="1">
                <a:latin typeface="Bell MT" pitchFamily="18" charset="0"/>
              </a:rPr>
              <a:t>Stokes</a:t>
            </a:r>
            <a:r>
              <a:rPr lang="tr-TR" sz="2400" dirty="0">
                <a:latin typeface="Bell MT" pitchFamily="18" charset="0"/>
              </a:rPr>
              <a:t> (1998). </a:t>
            </a:r>
            <a:r>
              <a:rPr lang="tr-TR" sz="2400" i="1" dirty="0">
                <a:latin typeface="Bell MT" pitchFamily="18" charset="0"/>
              </a:rPr>
              <a:t>Türkiye’de Arabesk Olayı.</a:t>
            </a:r>
            <a:r>
              <a:rPr lang="tr-TR" sz="2400" dirty="0">
                <a:latin typeface="Bell MT" pitchFamily="18" charset="0"/>
              </a:rPr>
              <a:t> İstanbul: İletişim Yayınları. (</a:t>
            </a:r>
            <a:r>
              <a:rPr lang="tr-TR" sz="2400" dirty="0">
                <a:latin typeface="Bell MT" pitchFamily="18" charset="0"/>
                <a:cs typeface="Andalus" pitchFamily="18" charset="-78"/>
              </a:rPr>
              <a:t>2. Halkın ve Müziklerinin Keşfi </a:t>
            </a:r>
            <a:r>
              <a:rPr lang="tr-TR" sz="2400" dirty="0">
                <a:latin typeface="Bell MT" pitchFamily="18" charset="0"/>
              </a:rPr>
              <a:t>bölümü)</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 hafta</a:t>
            </a:r>
            <a:endParaRPr lang="tr-TR" dirty="0"/>
          </a:p>
        </p:txBody>
      </p:sp>
      <p:sp>
        <p:nvSpPr>
          <p:cNvPr id="3" name="2 İçerik Yer Tutucusu"/>
          <p:cNvSpPr>
            <a:spLocks noGrp="1"/>
          </p:cNvSpPr>
          <p:nvPr>
            <p:ph idx="1"/>
          </p:nvPr>
        </p:nvSpPr>
        <p:spPr/>
        <p:txBody>
          <a:bodyPr>
            <a:normAutofit fontScale="92500" lnSpcReduction="10000"/>
          </a:bodyPr>
          <a:lstStyle/>
          <a:p>
            <a:r>
              <a:rPr lang="tr-TR" sz="2400" dirty="0">
                <a:latin typeface="Bell MT" pitchFamily="18" charset="0"/>
              </a:rPr>
              <a:t>Türkiye’de Arabesk Olayı </a:t>
            </a:r>
            <a:r>
              <a:rPr lang="tr-TR" sz="2400" dirty="0" err="1">
                <a:latin typeface="Bell MT" pitchFamily="18" charset="0"/>
              </a:rPr>
              <a:t>etnografisinin</a:t>
            </a:r>
            <a:r>
              <a:rPr lang="tr-TR" sz="2400" dirty="0">
                <a:latin typeface="Bell MT" pitchFamily="18" charset="0"/>
              </a:rPr>
              <a:t> ikinci </a:t>
            </a:r>
            <a:r>
              <a:rPr lang="tr-TR" sz="2400" dirty="0" err="1">
                <a:latin typeface="Bell MT" pitchFamily="18" charset="0"/>
              </a:rPr>
              <a:t>TABE’si</a:t>
            </a:r>
            <a:r>
              <a:rPr lang="tr-TR" sz="2400" dirty="0">
                <a:latin typeface="Bell MT" pitchFamily="18" charset="0"/>
              </a:rPr>
              <a:t> için öne çıkan kavram ve argümanlar şunlar:</a:t>
            </a:r>
          </a:p>
          <a:p>
            <a:r>
              <a:rPr lang="tr-TR" sz="2400" dirty="0">
                <a:latin typeface="Bell MT" pitchFamily="18" charset="0"/>
              </a:rPr>
              <a:t>Başta halkbilim çalışmaları olmak üzere sosyal disiplinlerin bir toplumsal panoramayı ortaya çıkarmak ile bu panoramayı </a:t>
            </a:r>
            <a:r>
              <a:rPr lang="tr-TR" sz="2400">
                <a:latin typeface="Bell MT" pitchFamily="18" charset="0"/>
              </a:rPr>
              <a:t>üretmek arasındaki </a:t>
            </a:r>
            <a:r>
              <a:rPr lang="tr-TR" sz="2400" dirty="0">
                <a:latin typeface="Bell MT" pitchFamily="18" charset="0"/>
              </a:rPr>
              <a:t>salınımı; bu minvalde özellikle kültür çalışmalarının siyaseten ideolojik işlevselliği; Türkiye özelinde Ziya Gökalp’in kültür-medeniyet ayrımı temelli siyasal kuramının bir milliyetçi halk ve sanat keşfine kaynaklık etmiş olması</a:t>
            </a:r>
          </a:p>
          <a:p>
            <a:r>
              <a:rPr lang="tr-TR" sz="2400" dirty="0">
                <a:latin typeface="Bell MT" pitchFamily="18" charset="0"/>
              </a:rPr>
              <a:t>Reform ve toplumsal dil inşasının birbirine alternatif, rekabet içerisinde sosyal alanlar yaratmış olması ama bu alanların rekabet ettikleri kadar dönem dönem farklı bağlamlarda meşrulaştırıcı ve destekleyici argümanlar formüle etmek için aynı toplumsal gruplar tarafından birbirinin yerine kullanılması</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392</Words>
  <Application>Microsoft Office PowerPoint</Application>
  <PresentationFormat>On-screen Show (4:3)</PresentationFormat>
  <Paragraphs>16</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9. hafta</vt:lpstr>
      <vt:lpstr>9. hafta</vt:lpstr>
      <vt:lpstr>9. hafta</vt:lpstr>
      <vt:lpstr>9. hafta</vt:lpstr>
      <vt:lpstr>9.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29</cp:revision>
  <dcterms:created xsi:type="dcterms:W3CDTF">2018-05-08T13:48:36Z</dcterms:created>
  <dcterms:modified xsi:type="dcterms:W3CDTF">2018-06-14T19:06:35Z</dcterms:modified>
</cp:coreProperties>
</file>