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3" r:id="rId4"/>
    <p:sldId id="264" r:id="rId5"/>
    <p:sldId id="265" r:id="rId6"/>
    <p:sldId id="257" r:id="rId7"/>
    <p:sldId id="258" r:id="rId8"/>
    <p:sldId id="259" r:id="rId9"/>
    <p:sldId id="260" r:id="rId10"/>
    <p:sldId id="261"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err="1" smtClean="0">
                <a:solidFill>
                  <a:schemeClr val="tx1"/>
                </a:solidFill>
                <a:latin typeface="Calibri" pitchFamily="34" charset="0"/>
                <a:cs typeface="Calibri" pitchFamily="34" charset="0"/>
              </a:rPr>
              <a:t>Konu:</a:t>
            </a:r>
            <a:r>
              <a:rPr lang="tr-TR" sz="3200" dirty="0" err="1" smtClean="0"/>
              <a:t>Sosyal</a:t>
            </a:r>
            <a:r>
              <a:rPr lang="tr-TR" sz="3200" dirty="0" smtClean="0"/>
              <a:t> hizmetin tanımlanması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Uygulama İçin Mesleki Çatı</a:t>
            </a:r>
            <a:endParaRPr lang="tr-TR" dirty="0"/>
          </a:p>
        </p:txBody>
      </p:sp>
      <p:sp>
        <p:nvSpPr>
          <p:cNvPr id="3" name="2 İçerik Yer Tutucusu"/>
          <p:cNvSpPr>
            <a:spLocks noGrp="1"/>
          </p:cNvSpPr>
          <p:nvPr>
            <p:ph sz="quarter" idx="1"/>
          </p:nvPr>
        </p:nvSpPr>
        <p:spPr/>
        <p:txBody>
          <a:bodyPr/>
          <a:lstStyle/>
          <a:p>
            <a:pPr algn="ctr">
              <a:buNone/>
              <a:defRPr/>
            </a:pPr>
            <a:r>
              <a:rPr lang="tr-TR" b="1" dirty="0" smtClean="0"/>
              <a:t>Kuramsal Bilgi</a:t>
            </a:r>
            <a:endParaRPr lang="tr-TR" dirty="0" smtClean="0"/>
          </a:p>
          <a:p>
            <a:pPr algn="ctr">
              <a:defRPr/>
            </a:pPr>
            <a:r>
              <a:rPr lang="tr-TR" dirty="0" smtClean="0"/>
              <a:t>1.Açıklayıcı (Ekoloji, sistem, gelişimsel)</a:t>
            </a:r>
          </a:p>
          <a:p>
            <a:pPr algn="ctr">
              <a:defRPr/>
            </a:pPr>
            <a:r>
              <a:rPr lang="tr-TR" dirty="0" smtClean="0"/>
              <a:t>2.Müdahaleci (Yapısal,  güçlendirme, davranışçı)</a:t>
            </a:r>
          </a:p>
          <a:p>
            <a:pPr algn="ctr">
              <a:buNone/>
              <a:defRPr/>
            </a:pPr>
            <a:r>
              <a:rPr lang="tr-TR" b="1" dirty="0" smtClean="0"/>
              <a:t>ANLAYIŞ</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r>
              <a:rPr lang="tr-TR" dirty="0" smtClean="0"/>
              <a:t>.</a:t>
            </a:r>
            <a:endParaRPr lang="tr-TR" dirty="0"/>
          </a:p>
        </p:txBody>
      </p:sp>
    </p:spTree>
    <p:extLst>
      <p:ext uri="{BB962C8B-B14F-4D97-AF65-F5344CB8AC3E}">
        <p14:creationId xmlns:p14="http://schemas.microsoft.com/office/powerpoint/2010/main" val="2560877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Toplumlar arasında bazı farklılıklar olmakla birlikte, meydana gelen değişiklerden doğrudan ya da dolaylı olarak etkilenmeyen bir ülkenin olması söz konusu değildir. Dolayısıyla toplumsal yapıda meydana gelen değişiklikler tek bir ülkeye özgü değildir. Nüfus yapısındaki değişmeler, giderek artan yoksulluk ve toplumsal dışlamalar sonucu, insanlar ülke içi ve ülkeler arası sınırları zorlamaya başlamış ve göç giderek artan bir gündem oluşturmaya başlamıştır.</a:t>
            </a:r>
          </a:p>
        </p:txBody>
      </p:sp>
    </p:spTree>
    <p:extLst>
      <p:ext uri="{BB962C8B-B14F-4D97-AF65-F5344CB8AC3E}">
        <p14:creationId xmlns:p14="http://schemas.microsoft.com/office/powerpoint/2010/main" val="791296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Giderek artan göç nedeniyle sosyal sorunlar ulusal boyutlardan uluslararası boyutlara taşımıştır. İnsanların yaşadığı yoksulluk, dışlanma gibi sorunlara, göçle birlikte yeni sorunların eklenmiş; bu durum sosyal hizmete ve sosyal hizmet uzmanlarına yeni rol ve işlevler yüklemiş; sosyal hizmet uzmanlarının göç nedeniyle oluşan çok kültürlü toplumlardaki farklı etnik, kültürel ve siyasal geçmişleri olan insanların gereksinimlerine farklılık bakış açısıyla yaklaşmalarını gündeme getirmiştir.</a:t>
            </a:r>
          </a:p>
        </p:txBody>
      </p:sp>
    </p:spTree>
    <p:extLst>
      <p:ext uri="{BB962C8B-B14F-4D97-AF65-F5344CB8AC3E}">
        <p14:creationId xmlns:p14="http://schemas.microsoft.com/office/powerpoint/2010/main" val="2690328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Göç, farklı ülkelerde hizmet veren sosyal hizmet uzmanlarının işbirliği içinde ve birlikte çalışması gereğini de ortaya çıkarmıştır. Bu durum farklı ülkelerde farklı şekillerde gerçekleştirilen sosyal hizmet uygulamalarının da uluslar arası düzlemde birbiriyle uyumlu hale gelmesine neden olmuştur. İletişim teknolojilerinde meydana gelen gelişmeler sosyal hizmet uzmanlarının rol ve işlevlerini doğrudan etkileyen unsurlardan biri haline gelmiştir.</a:t>
            </a:r>
          </a:p>
        </p:txBody>
      </p:sp>
    </p:spTree>
    <p:extLst>
      <p:ext uri="{BB962C8B-B14F-4D97-AF65-F5344CB8AC3E}">
        <p14:creationId xmlns:p14="http://schemas.microsoft.com/office/powerpoint/2010/main" val="1460094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Bilgi teknolojilerindeki gelişmeler, sosyal hizmet uzmanlarının sahip oldukları bilgileri diğerleriyle paylaşmalarını kolaylaştırmış, tutulan kayıtların türünü doğrudan etkilemiş ve daha önce gündemde olmayan bazı etik sorunları ortaya çıkarmıştır.</a:t>
            </a:r>
          </a:p>
        </p:txBody>
      </p:sp>
    </p:spTree>
    <p:extLst>
      <p:ext uri="{BB962C8B-B14F-4D97-AF65-F5344CB8AC3E}">
        <p14:creationId xmlns:p14="http://schemas.microsoft.com/office/powerpoint/2010/main" val="1307107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Uygulama İçin Mesleki Çatı</a:t>
            </a:r>
            <a:endParaRPr lang="tr-TR" dirty="0"/>
          </a:p>
        </p:txBody>
      </p:sp>
      <p:sp>
        <p:nvSpPr>
          <p:cNvPr id="3" name="2 İçerik Yer Tutucusu"/>
          <p:cNvSpPr>
            <a:spLocks noGrp="1"/>
          </p:cNvSpPr>
          <p:nvPr>
            <p:ph sz="quarter" idx="1"/>
          </p:nvPr>
        </p:nvSpPr>
        <p:spPr/>
        <p:txBody>
          <a:bodyPr/>
          <a:lstStyle/>
          <a:p>
            <a:pPr algn="ctr">
              <a:buFontTx/>
              <a:buNone/>
              <a:defRPr/>
            </a:pPr>
            <a:endParaRPr lang="tr-TR" b="1" dirty="0" smtClean="0"/>
          </a:p>
          <a:p>
            <a:pPr algn="ctr">
              <a:buFontTx/>
              <a:buNone/>
              <a:defRPr/>
            </a:pPr>
            <a:r>
              <a:rPr lang="tr-TR" b="1" dirty="0" smtClean="0"/>
              <a:t>Yaptırım</a:t>
            </a:r>
            <a:endParaRPr lang="tr-TR" dirty="0" smtClean="0"/>
          </a:p>
          <a:p>
            <a:pPr algn="ctr">
              <a:buFontTx/>
              <a:buNone/>
              <a:defRPr/>
            </a:pPr>
            <a:r>
              <a:rPr lang="tr-TR" dirty="0" smtClean="0"/>
              <a:t>1.Toplum</a:t>
            </a:r>
          </a:p>
          <a:p>
            <a:pPr algn="ctr">
              <a:buFontTx/>
              <a:buNone/>
              <a:defRPr/>
            </a:pPr>
            <a:r>
              <a:rPr lang="tr-TR" dirty="0" smtClean="0"/>
              <a:t>2.Meslek</a:t>
            </a:r>
          </a:p>
          <a:p>
            <a:pPr algn="ctr">
              <a:buFontTx/>
              <a:buNone/>
              <a:defRPr/>
            </a:pPr>
            <a:r>
              <a:rPr lang="tr-TR" dirty="0" smtClean="0"/>
              <a:t>3.Müracaatçı</a:t>
            </a:r>
          </a:p>
          <a:p>
            <a:pPr algn="ctr">
              <a:buFontTx/>
              <a:buNone/>
              <a:defRPr/>
            </a:pPr>
            <a:r>
              <a:rPr lang="tr-TR" dirty="0" smtClean="0"/>
              <a:t>4.Kurum</a:t>
            </a:r>
          </a:p>
          <a:p>
            <a:pPr algn="ctr">
              <a:buFontTx/>
              <a:buNone/>
              <a:defRPr/>
            </a:pPr>
            <a:r>
              <a:rPr lang="tr-TR" dirty="0" smtClean="0"/>
              <a:t>5.Sosyal  hizmet     uzmanı</a:t>
            </a:r>
          </a:p>
          <a:p>
            <a:pPr algn="ctr">
              <a:buFontTx/>
              <a:buNone/>
              <a:defRPr/>
            </a:pPr>
            <a:r>
              <a:rPr lang="tr-TR" b="1" dirty="0" smtClean="0"/>
              <a:t>DESTEK</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Uygulama İçin Mesleki Çatı</a:t>
            </a:r>
            <a:endParaRPr lang="tr-TR" dirty="0"/>
          </a:p>
        </p:txBody>
      </p:sp>
      <p:sp>
        <p:nvSpPr>
          <p:cNvPr id="3" name="2 İçerik Yer Tutucusu"/>
          <p:cNvSpPr>
            <a:spLocks noGrp="1"/>
          </p:cNvSpPr>
          <p:nvPr>
            <p:ph sz="quarter" idx="1"/>
          </p:nvPr>
        </p:nvSpPr>
        <p:spPr/>
        <p:txBody>
          <a:bodyPr/>
          <a:lstStyle/>
          <a:p>
            <a:pPr algn="ctr">
              <a:buNone/>
              <a:defRPr/>
            </a:pPr>
            <a:r>
              <a:rPr lang="tr-TR" b="1" dirty="0" smtClean="0"/>
              <a:t>Değerler</a:t>
            </a:r>
            <a:endParaRPr lang="tr-TR" dirty="0" smtClean="0"/>
          </a:p>
          <a:p>
            <a:pPr algn="ctr">
              <a:buNone/>
              <a:defRPr/>
            </a:pPr>
            <a:r>
              <a:rPr lang="tr-TR" dirty="0" smtClean="0"/>
              <a:t>1.Bireyin önceliği</a:t>
            </a:r>
          </a:p>
          <a:p>
            <a:pPr algn="ctr">
              <a:buNone/>
              <a:defRPr/>
            </a:pPr>
            <a:r>
              <a:rPr lang="tr-TR" dirty="0" smtClean="0"/>
              <a:t>2.Toplumsal sorumluluk</a:t>
            </a:r>
          </a:p>
          <a:p>
            <a:pPr algn="ctr">
              <a:buNone/>
              <a:defRPr/>
            </a:pPr>
            <a:r>
              <a:rPr lang="tr-TR" dirty="0" smtClean="0"/>
              <a:t>3.Karşılıklı bağımlılık</a:t>
            </a:r>
          </a:p>
          <a:p>
            <a:pPr algn="ctr">
              <a:buNone/>
              <a:defRPr/>
            </a:pPr>
            <a:r>
              <a:rPr lang="tr-TR" b="1" dirty="0" smtClean="0"/>
              <a:t>ETİK</a:t>
            </a:r>
            <a:endParaRPr lang="tr-TR"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Uygulama İçin Mesleki Çatı</a:t>
            </a:r>
            <a:endParaRPr lang="tr-TR" dirty="0"/>
          </a:p>
        </p:txBody>
      </p:sp>
      <p:sp>
        <p:nvSpPr>
          <p:cNvPr id="3" name="2 İçerik Yer Tutucusu"/>
          <p:cNvSpPr>
            <a:spLocks noGrp="1"/>
          </p:cNvSpPr>
          <p:nvPr>
            <p:ph sz="quarter" idx="1"/>
          </p:nvPr>
        </p:nvSpPr>
        <p:spPr/>
        <p:txBody>
          <a:bodyPr/>
          <a:lstStyle/>
          <a:p>
            <a:pPr algn="ctr">
              <a:defRPr/>
            </a:pPr>
            <a:r>
              <a:rPr lang="tr-TR" b="1" dirty="0" smtClean="0"/>
              <a:t>Odak</a:t>
            </a:r>
            <a:endParaRPr lang="tr-TR" dirty="0" smtClean="0"/>
          </a:p>
          <a:p>
            <a:pPr algn="ctr">
              <a:defRPr/>
            </a:pPr>
            <a:r>
              <a:rPr lang="tr-TR" dirty="0" smtClean="0"/>
              <a:t>Sistemler arası kesişme   noktalarına müdahale</a:t>
            </a:r>
          </a:p>
          <a:p>
            <a:pPr algn="ctr">
              <a:defRPr/>
            </a:pPr>
            <a:r>
              <a:rPr lang="tr-TR" b="1" dirty="0" smtClean="0"/>
              <a:t>VİZYON</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Uygulama İçin Mesleki Çatı</a:t>
            </a:r>
            <a:endParaRPr lang="tr-TR" dirty="0"/>
          </a:p>
        </p:txBody>
      </p:sp>
      <p:sp>
        <p:nvSpPr>
          <p:cNvPr id="3" name="2 İçerik Yer Tutucusu"/>
          <p:cNvSpPr>
            <a:spLocks noGrp="1"/>
          </p:cNvSpPr>
          <p:nvPr>
            <p:ph sz="quarter" idx="1"/>
          </p:nvPr>
        </p:nvSpPr>
        <p:spPr/>
        <p:txBody>
          <a:bodyPr/>
          <a:lstStyle/>
          <a:p>
            <a:pPr algn="ctr">
              <a:defRPr/>
            </a:pPr>
            <a:r>
              <a:rPr lang="tr-TR" b="1" dirty="0" smtClean="0"/>
              <a:t>Amaçlar</a:t>
            </a:r>
            <a:endParaRPr lang="tr-TR" dirty="0" smtClean="0"/>
          </a:p>
          <a:p>
            <a:pPr algn="ctr">
              <a:defRPr/>
            </a:pPr>
            <a:r>
              <a:rPr lang="tr-TR" dirty="0" smtClean="0"/>
              <a:t>1.Yetkinliği güçlendirme</a:t>
            </a:r>
          </a:p>
          <a:p>
            <a:pPr algn="ctr">
              <a:defRPr/>
            </a:pPr>
            <a:r>
              <a:rPr lang="tr-TR" dirty="0" smtClean="0"/>
              <a:t>2.Kaynakları </a:t>
            </a:r>
            <a:r>
              <a:rPr lang="tr-TR" dirty="0" err="1" smtClean="0"/>
              <a:t>bağlantılandırma</a:t>
            </a:r>
            <a:endParaRPr lang="tr-TR" dirty="0" smtClean="0"/>
          </a:p>
          <a:p>
            <a:pPr algn="ctr">
              <a:defRPr/>
            </a:pPr>
            <a:r>
              <a:rPr lang="tr-TR" dirty="0" smtClean="0"/>
              <a:t>3.Sistemleri insancıllaştırma</a:t>
            </a:r>
          </a:p>
          <a:p>
            <a:pPr algn="ctr">
              <a:defRPr/>
            </a:pPr>
            <a:r>
              <a:rPr lang="tr-TR" dirty="0" smtClean="0"/>
              <a:t>4.Politika geliştirme</a:t>
            </a:r>
          </a:p>
          <a:p>
            <a:pPr algn="ctr">
              <a:defRPr/>
            </a:pPr>
            <a:r>
              <a:rPr lang="tr-TR" dirty="0" smtClean="0"/>
              <a:t>5.Sosyal adaleti gerçekleştirme</a:t>
            </a:r>
          </a:p>
          <a:p>
            <a:pPr algn="ctr">
              <a:defRPr/>
            </a:pPr>
            <a:r>
              <a:rPr lang="tr-TR" dirty="0" smtClean="0"/>
              <a:t>YÖNTEM</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TotalTime>
  <Words>373</Words>
  <Application>Microsoft Office PowerPoint</Application>
  <PresentationFormat>Ekran Gösterisi (4:3)</PresentationFormat>
  <Paragraphs>44</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Uygulama İçin Mesleki Çatı</vt:lpstr>
      <vt:lpstr>Uygulama İçin Mesleki Çatı</vt:lpstr>
      <vt:lpstr>Uygulama İçin Mesleki Çatı</vt:lpstr>
      <vt:lpstr>Uygulama İçin Mesleki Çatı</vt:lpstr>
      <vt:lpstr>Uygulama İçin Mesleki Çatı</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5</cp:revision>
  <dcterms:created xsi:type="dcterms:W3CDTF">2017-04-26T08:36:58Z</dcterms:created>
  <dcterms:modified xsi:type="dcterms:W3CDTF">2020-10-13T07:53:20Z</dcterms:modified>
</cp:coreProperties>
</file>