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ymbol"/>
              <a:buChar char="●"/>
              <a:defRPr/>
            </a:lvl1pPr>
            <a:lvl2pPr marL="914400" lvl="1" indent="-38100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ymbol"/>
              <a:buChar char="●"/>
              <a:defRPr/>
            </a:lvl2pPr>
            <a:lvl3pPr marL="1371600" lvl="2" indent="-38100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2400"/>
              <a:buFont typeface="Noto Symbol"/>
              <a:buChar char="●"/>
              <a:defRPr/>
            </a:lvl3pPr>
            <a:lvl4pPr marL="1828800" lvl="3" indent="-3429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800"/>
              <a:buFont typeface="Noto Symbol"/>
              <a:buChar char="●"/>
              <a:defRPr/>
            </a:lvl4pPr>
            <a:lvl5pPr marL="2286000" lvl="4" indent="-3429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800"/>
              <a:buFont typeface="Libre Baskerville"/>
              <a:buChar char="o"/>
              <a:defRPr/>
            </a:lvl5pPr>
            <a:lvl6pPr marL="274320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/>
            </a:lvl6pPr>
            <a:lvl7pPr marL="320040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/>
            </a:lvl7pPr>
            <a:lvl8pPr marL="3657600" lvl="7" indent="-342900" algn="l" rtl="0">
              <a:spcBef>
                <a:spcPts val="370"/>
              </a:spcBef>
              <a:spcAft>
                <a:spcPts val="0"/>
              </a:spcAft>
              <a:buClr>
                <a:srgbClr val="F0C1B0"/>
              </a:buClr>
              <a:buSzPts val="1800"/>
              <a:buFont typeface="Libre Baskerville"/>
              <a:buChar char="•"/>
              <a:defRPr/>
            </a:lvl8pPr>
            <a:lvl9pPr marL="4114800" lvl="8" indent="-342900" algn="l" rtl="0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800"/>
              <a:buFont typeface="Libre Baskerville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ymbol"/>
              <a:buChar char="●"/>
              <a:defRPr/>
            </a:lvl1pPr>
            <a:lvl2pPr marL="914400" lvl="1" indent="-38100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ymbol"/>
              <a:buChar char="●"/>
              <a:defRPr/>
            </a:lvl2pPr>
            <a:lvl3pPr marL="1371600" lvl="2" indent="-38100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2400"/>
              <a:buFont typeface="Noto Symbol"/>
              <a:buChar char="●"/>
              <a:defRPr/>
            </a:lvl3pPr>
            <a:lvl4pPr marL="1828800" lvl="3" indent="-3429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800"/>
              <a:buFont typeface="Noto Symbol"/>
              <a:buChar char="●"/>
              <a:defRPr/>
            </a:lvl4pPr>
            <a:lvl5pPr marL="2286000" lvl="4" indent="-3429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800"/>
              <a:buFont typeface="Libre Baskerville"/>
              <a:buChar char="o"/>
              <a:defRPr/>
            </a:lvl5pPr>
            <a:lvl6pPr marL="274320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/>
            </a:lvl6pPr>
            <a:lvl7pPr marL="320040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/>
            </a:lvl7pPr>
            <a:lvl8pPr marL="3657600" lvl="7" indent="-342900" algn="l" rtl="0">
              <a:spcBef>
                <a:spcPts val="370"/>
              </a:spcBef>
              <a:spcAft>
                <a:spcPts val="0"/>
              </a:spcAft>
              <a:buClr>
                <a:srgbClr val="F0C1B0"/>
              </a:buClr>
              <a:buSzPts val="1800"/>
              <a:buFont typeface="Libre Baskerville"/>
              <a:buChar char="•"/>
              <a:defRPr/>
            </a:lvl8pPr>
            <a:lvl9pPr marL="4114800" lvl="8" indent="-342900" algn="l" rtl="0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800"/>
              <a:buFont typeface="Libre Baskerville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ymbol"/>
              <a:buChar char="●"/>
              <a:defRPr/>
            </a:lvl1pPr>
            <a:lvl2pPr marL="914400" lvl="1" indent="-38100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ymbol"/>
              <a:buChar char="●"/>
              <a:defRPr/>
            </a:lvl2pPr>
            <a:lvl3pPr marL="1371600" lvl="2" indent="-38100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2400"/>
              <a:buFont typeface="Noto Symbol"/>
              <a:buChar char="●"/>
              <a:defRPr/>
            </a:lvl3pPr>
            <a:lvl4pPr marL="1828800" lvl="3" indent="-3429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800"/>
              <a:buFont typeface="Noto Symbol"/>
              <a:buChar char="●"/>
              <a:defRPr/>
            </a:lvl4pPr>
            <a:lvl5pPr marL="2286000" lvl="4" indent="-3429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800"/>
              <a:buFont typeface="Libre Baskerville"/>
              <a:buChar char="o"/>
              <a:defRPr/>
            </a:lvl5pPr>
            <a:lvl6pPr marL="274320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/>
            </a:lvl6pPr>
            <a:lvl7pPr marL="320040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/>
            </a:lvl7pPr>
            <a:lvl8pPr marL="3657600" lvl="7" indent="-342900" algn="l" rtl="0">
              <a:spcBef>
                <a:spcPts val="370"/>
              </a:spcBef>
              <a:spcAft>
                <a:spcPts val="0"/>
              </a:spcAft>
              <a:buClr>
                <a:srgbClr val="F0C1B0"/>
              </a:buClr>
              <a:buSzPts val="1800"/>
              <a:buFont typeface="Libre Baskerville"/>
              <a:buChar char="•"/>
              <a:defRPr/>
            </a:lvl8pPr>
            <a:lvl9pPr marL="4114800" lvl="8" indent="-342900" algn="l" rtl="0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800"/>
              <a:buFont typeface="Libre Baskerville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ight-gradient"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US_exercise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622665"/>
            <a:ext cx="9144000" cy="623533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57200" y="-140820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Tedavi </a:t>
            </a:r>
            <a:r>
              <a:rPr lang="en-US" sz="4000">
                <a:solidFill>
                  <a:schemeClr val="accent2"/>
                </a:solidFill>
              </a:rPr>
              <a:t>E</a:t>
            </a:r>
            <a:r>
              <a:rPr lang="en-US" sz="4000" i="0" u="none" strike="noStrike" cap="none">
                <a:solidFill>
                  <a:schemeClr val="accent2"/>
                </a:solidFill>
              </a:rPr>
              <a:t>dici </a:t>
            </a:r>
            <a:r>
              <a:rPr lang="en-US" sz="4000">
                <a:solidFill>
                  <a:schemeClr val="accent2"/>
                </a:solidFill>
              </a:rPr>
              <a:t>E</a:t>
            </a:r>
            <a:r>
              <a:rPr lang="en-US" sz="4000" i="0" u="none" strike="noStrike" cap="none">
                <a:solidFill>
                  <a:schemeClr val="accent2"/>
                </a:solidFill>
              </a:rPr>
              <a:t>gzersizler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50" y="6258625"/>
            <a:ext cx="9144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KONSANTRİK-EKSANTRİK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00112" y="1484312"/>
            <a:ext cx="72009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80"/>
              <a:buFont typeface="Arial"/>
              <a:buChar char="●"/>
            </a:pPr>
            <a:r>
              <a:rPr lang="en-US" sz="2800" b="1" i="0" u="none" strike="noStrike" cap="none">
                <a:solidFill>
                  <a:schemeClr val="accent6"/>
                </a:solidFill>
              </a:rPr>
              <a:t>Genellikle kas aktiviteleri, izometrik ve konsantrik kasılmaların ard arda veya beraberce yapılması ile oluşur. </a:t>
            </a:r>
            <a:endParaRPr>
              <a:solidFill>
                <a:schemeClr val="accent6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Kasılma sırasında kasın hem boyu hem tonusu değişir. Bu kasılmalara oksotonik kasılma denir. 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Eksantrik kasılma için harcanan enerji, aynı işin konsantrik kasılma ile yapılması için harcanan enerjiden belirgin olarak daha azdır. Bunun nedeni eksantrik kasılmada ATP’nin kullanılmamasıdır.</a:t>
            </a: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50825" y="115887"/>
            <a:ext cx="86106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 </a:t>
            </a:r>
            <a:r>
              <a:rPr lang="en-US" sz="3200" b="1" i="0" u="none" strike="noStrike" cap="none">
                <a:solidFill>
                  <a:schemeClr val="accent2"/>
                </a:solidFill>
              </a:rPr>
              <a:t>DİNAMİK</a:t>
            </a:r>
            <a:r>
              <a:rPr lang="en-US" sz="2800" b="0" i="0" u="none" strike="noStrike" cap="none">
                <a:solidFill>
                  <a:schemeClr val="accent2"/>
                </a:solidFill>
              </a:rPr>
              <a:t> EGZERSİZLERE </a:t>
            </a:r>
            <a:endParaRPr>
              <a:solidFill>
                <a:schemeClr val="accent2"/>
              </a:solidFill>
            </a:endParaRPr>
          </a:p>
          <a:p>
            <a:pPr marL="609600" marR="0" lvl="0" indent="-609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</a:rPr>
              <a:t>AKUT FİZYOLOJİK YANITLAR</a:t>
            </a:r>
            <a:endParaRPr>
              <a:solidFill>
                <a:schemeClr val="accent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Egzersizin başlamasıyla sempatik sinir sistemi aktivasyonu sonucu kalp hızı artmaya başlar. 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Sempatik sinir sistemi aktivasyonu : Vazokontrüksüyon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Aktif kaslarda ise sempatik sinir sistemi artışı olmasına rağmen metabolik yan ürünler </a:t>
            </a:r>
            <a:r>
              <a:rPr lang="en-US" sz="2800" b="1" i="0" u="none" strike="noStrike" cap="none">
                <a:solidFill>
                  <a:schemeClr val="dk2"/>
                </a:solidFill>
              </a:rPr>
              <a:t>bu VK etkiyi yenerek VD </a:t>
            </a:r>
            <a:r>
              <a:rPr lang="en-US" sz="2800" b="0" i="0" u="none" strike="noStrike" cap="none">
                <a:solidFill>
                  <a:schemeClr val="dk2"/>
                </a:solidFill>
              </a:rPr>
              <a:t>sağlar. 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Kas kasılması ve VK ile artan preload kalp atım hacminde artmaya neden olur.</a:t>
            </a:r>
            <a:endParaRPr>
              <a:solidFill>
                <a:schemeClr val="dk2"/>
              </a:solidFill>
            </a:endParaRPr>
          </a:p>
          <a:p>
            <a:pPr marL="609600" marR="0" lvl="0" indent="-458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</a:endParaRPr>
          </a:p>
          <a:p>
            <a:pPr marL="273050" marR="0" lvl="0" indent="-12192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05" name="Shape 105" descr="http://www.acilveilkyardim.com/acilbakim/SSresim/sini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0"/>
            <a:ext cx="6138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12" name="Shape 112" descr="http://www.merckmanuals.com/media/professional/figures/NEU_autonomic_nervous_system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0"/>
            <a:ext cx="6842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KAN BASINCI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Artan dinamik iş yükü ile birlikte 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SKB progresif artar 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DKB’nda değişiklik olmaz. 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DKB egzersiz şiddeti arttıkça sabit kalır, hatta hafif düşer. 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Aktif kas grubu ne kadar büyükse KB’ı o ölçüde düşüktür. </a:t>
            </a:r>
            <a:r>
              <a:rPr lang="en-US" sz="2800" b="1" i="0" u="none" strike="noStrike" cap="none">
                <a:solidFill>
                  <a:schemeClr val="accent6"/>
                </a:solidFill>
              </a:rPr>
              <a:t>Bu nedenle aynı şiddette yapılan bacak egzersizlerinde, kol egzersizlerine göre KB daha düşüktür. </a:t>
            </a:r>
            <a:endParaRPr>
              <a:solidFill>
                <a:schemeClr val="accent6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Ortalama arteriyal KB’da genellikle 20 mmHg’dan az yükselme görülür. </a:t>
            </a:r>
            <a:r>
              <a:rPr lang="en-US" sz="2600" b="0" i="0" u="none" strike="noStrike" cap="none">
                <a:solidFill>
                  <a:schemeClr val="dk2"/>
                </a:solidFill>
              </a:rPr>
              <a:t>  </a:t>
            </a: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KARDİYOPULMONER SİSTEM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33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4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accent6"/>
                </a:solidFill>
              </a:rPr>
              <a:t>Ventilasyon, anaerobik eşik değerine kadar maksimum O2 tüketimi (VO2max) ile orantılı artış gösterir.</a:t>
            </a:r>
            <a:endParaRPr>
              <a:solidFill>
                <a:schemeClr val="accent6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4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accent6"/>
                </a:solidFill>
              </a:rPr>
              <a:t>Egzersiz sırasında belirli miktarlarda ısı oluşur. Derideki arteriyal VD ile kan akımının arttırılıp ısının deriden uzaklaştırılması sağlanır. </a:t>
            </a:r>
            <a:endParaRPr>
              <a:solidFill>
                <a:schemeClr val="accent6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</a:rPr>
              <a:t>Deride kan hacminin artması kalbe venöz dönüşü ve atım hacmini azaltır. 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</a:rPr>
              <a:t>Azalmış atım hacmini kompanze etmek için kalp hızı artar. 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</a:rPr>
              <a:t>Isı oluşumu nedeniyle olan bu olaylara kardiyovasküler drift (sürüklenme, birikme) denir.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55650" y="304800"/>
            <a:ext cx="7704137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</a:rPr>
              <a:t>STATİK</a:t>
            </a:r>
            <a:r>
              <a:rPr lang="en-US" sz="2400" b="0" i="0" u="none" strike="noStrike" cap="none">
                <a:solidFill>
                  <a:schemeClr val="accent2"/>
                </a:solidFill>
              </a:rPr>
              <a:t> EGZERSİZLERE </a:t>
            </a:r>
            <a:endParaRPr>
              <a:solidFill>
                <a:schemeClr val="accent2"/>
              </a:solidFill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</a:rPr>
              <a:t>AKUT FİZYOLOJİK YANITLAR</a:t>
            </a:r>
            <a:endParaRPr sz="2400" b="0" i="0" u="none" strike="noStrike" cap="none">
              <a:solidFill>
                <a:schemeClr val="accent2"/>
              </a:solidFill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>
              <a:solidFill>
                <a:schemeClr val="accent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</a:rPr>
              <a:t>Dinamik egzersizle karşılaştırıldığında VO2 max, kalp atım hacmi ve kalp hızındaki artışlar daha azdır. 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4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accent6"/>
                </a:solidFill>
              </a:rPr>
              <a:t>SKB, DKB ve kalp hızı artar</a:t>
            </a:r>
            <a:r>
              <a:rPr lang="en-US" sz="2400" b="0" i="0" u="none" strike="noStrike" cap="none">
                <a:solidFill>
                  <a:schemeClr val="accent6"/>
                </a:solidFill>
              </a:rPr>
              <a:t>. </a:t>
            </a:r>
            <a:endParaRPr>
              <a:solidFill>
                <a:schemeClr val="accent6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</a:rPr>
              <a:t>Egzersiz yapılan kas grubu ne kadar büyükse, KB ve kalp hızı cevabı da o ölçüde belirgindir. 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</a:rPr>
              <a:t>Büyük kas gruplarının büyük güçle kasıldığı izometrik egzersizlerde SKB 300 mmHg’yı, DKB 150 mmHg ‘yı aşabilir. 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</a:rPr>
              <a:t>Dinamik egzersizler sol ventrikülde hacim yüklenmesine neden olurken, statik egzersizlerde sol ventrikülde basınç yüklenmesi olur.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928687" y="571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strike="noStrike" cap="none">
                <a:solidFill>
                  <a:schemeClr val="accent2"/>
                </a:solidFill>
              </a:rPr>
              <a:t>Egzersiz çeşitleri</a:t>
            </a:r>
            <a:br>
              <a:rPr lang="en-US" sz="4000" i="0" strike="noStrike" cap="none">
                <a:solidFill>
                  <a:schemeClr val="accent2"/>
                </a:solidFill>
              </a:rPr>
            </a:br>
            <a:endParaRPr>
              <a:solidFill>
                <a:schemeClr val="accent2"/>
              </a:solidFill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27087" y="1268412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2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2"/>
                </a:solidFill>
              </a:rPr>
              <a:t>Eklem hareket açıklığı egzersizleri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72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2"/>
                </a:solidFill>
              </a:rPr>
              <a:t>Germe ve fleksibilite egzersizleri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72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2"/>
                </a:solidFill>
              </a:rPr>
              <a:t>Güçlendirme egzersizleri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72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2"/>
                </a:solidFill>
              </a:rPr>
              <a:t>Dayanıklılık egzersizleri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72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2"/>
                </a:solidFill>
              </a:rPr>
              <a:t>Denge-koordinasyon egzersizleri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72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2"/>
                </a:solidFill>
              </a:rPr>
              <a:t>Aquatik egzersizler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Eklem Hareket Açıklığı egzersizleri (ROM egzersizleri)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960562"/>
            <a:ext cx="4619625" cy="398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Eklem hareket açıklığı boyunca yapılan egzersizlerdir.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Aktif,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	Aktif-Asistif, 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	Pasif Eklem Hareket Açıklığı egzersizi olarak üç çeşittir.</a:t>
            </a:r>
            <a:r>
              <a:rPr lang="en-US" sz="2800" b="0" i="0" u="none" strike="noStrike" cap="none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2" name="Shape 142" descr="scan00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61000" y="1871662"/>
            <a:ext cx="314325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HAREKETLİLİĞİ SAĞLAMAK İÇİN EGZERSİZLER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905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EKLEM HAREKET AÇIKLIĞI NEDEN AZALIR?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Eklem yüzeylerindeki patolojiler; hyalin kıkırdak, fibrokartilaj disk patolojisi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Eklem içi serbest cisimler, yağ yastıkçıkları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Sinoviyal efüzyon, inflamasyon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Eklemi çevreleyen yumuşak dokuların patolojileri ve kontraktürleri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Eklemi çevreleyen kaslardaki spazmlar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Sistemik, cerrahi, nörolojik veya travmatik nedenlerle uzun süreli immobilizasyon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TANIM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Tedavi edici egzersizler; fiziksel engellilik ve özürlülük oluşturan sorunların önlenmesi veya tedavisi amacı ile, kişinin hareketliliğini sağlamaya yönelik olan ve kişinin fonksiyonlarında artışın hedeşendiği egzersizlerdir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87650" y="274625"/>
            <a:ext cx="8717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Aktif ve pasif EHA kontrendikasyon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Tendon, ligaman veya kas yırtığının erken dönemi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İyileşmemiş kırık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Tendon, ligaman, sinir, kas, kapsül veya cildin cerrahi  onarımından hemen sonra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Derin ven trombozu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Bazı görüşlere göre aktif heterotopik ossifikasyon (HO)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varlığı?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Aktif EHA kontrendikasyon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Kardiyovasküler instabilite, miyokard enfarktüsü hemen sonrası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Şiddetli ağrı varlığı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Germe ve Fleksibilite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46125" y="4868862"/>
            <a:ext cx="757078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Fleksibilite(esneklik), kasın uzama yeteneği olarak tanımlanabilir.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7" name="Shape 167" descr="scan00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1963737"/>
            <a:ext cx="3097212" cy="240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928687" y="10001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</a:rPr>
              <a:t>EHA’NIN ARTTIRILMA</a:t>
            </a:r>
            <a:r>
              <a:rPr lang="en-US" sz="4000">
                <a:solidFill>
                  <a:schemeClr val="accent2"/>
                </a:solidFill>
              </a:rPr>
              <a:t>SINA YÖNELİK </a:t>
            </a:r>
            <a:r>
              <a:rPr lang="en-US" sz="4000" b="1" i="0" u="none" strike="noStrike" cap="none">
                <a:solidFill>
                  <a:schemeClr val="accent2"/>
                </a:solidFill>
              </a:rPr>
              <a:t>EGZERSİZLER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28687" y="2786062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Pasif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Aktif</a:t>
            </a: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07075" y="274625"/>
            <a:ext cx="837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Germe ve Fleksibilite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Balistik germe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PNF germe ve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Statik germe olarak üç çeşittir.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u="none" strike="noStrike" cap="none">
                <a:solidFill>
                  <a:schemeClr val="accent2"/>
                </a:solidFill>
              </a:rPr>
              <a:t>Kontrendikasyonlar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10"/>
              <a:buFont typeface="Arial"/>
              <a:buChar char="●"/>
            </a:pPr>
            <a:r>
              <a:rPr lang="en-US" sz="2600" b="1" i="0" u="none" strike="noStrike" cap="none">
                <a:solidFill>
                  <a:schemeClr val="accent6"/>
                </a:solidFill>
              </a:rPr>
              <a:t>Eklem hareketini engelleyen kemik doku varlığı</a:t>
            </a:r>
            <a:endParaRPr>
              <a:solidFill>
                <a:schemeClr val="accent6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Yeni kırık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Çevre dokuda akut inflamasyon veya enfeksiyon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Eklem hareketi ve kas uzatma ile belirgin ağrı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Cilt veya damar patolojisi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10"/>
              <a:buFont typeface="Arial"/>
              <a:buChar char="●"/>
            </a:pPr>
            <a:r>
              <a:rPr lang="en-US" sz="2600" b="1" i="0" u="none" strike="noStrike" cap="none">
                <a:solidFill>
                  <a:schemeClr val="accent6"/>
                </a:solidFill>
              </a:rPr>
              <a:t>Yeni doku travması ve akut hemoraji</a:t>
            </a:r>
            <a:endParaRPr>
              <a:solidFill>
                <a:schemeClr val="accent6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Kontraktür eklem veya doku stabilitesini sağlıyorsa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Güçlendirme Egzersizleri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91512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1800" b="0" i="0" u="none" strike="noStrike" cap="none">
                <a:solidFill>
                  <a:schemeClr val="accent6"/>
                </a:solidFill>
              </a:rPr>
              <a:t>	</a:t>
            </a:r>
            <a:r>
              <a:rPr lang="en-US" sz="2800" b="1" i="0" u="none" strike="noStrike" cap="none">
                <a:solidFill>
                  <a:schemeClr val="accent6"/>
                </a:solidFill>
              </a:rPr>
              <a:t>İzometrik-izotonik-izokinetik olmak üzere üç çeşittir</a:t>
            </a:r>
            <a:r>
              <a:rPr lang="en-US" sz="2800" b="0" i="0" u="none" strike="noStrike" cap="none">
                <a:solidFill>
                  <a:schemeClr val="accent6"/>
                </a:solidFill>
              </a:rPr>
              <a:t>.</a:t>
            </a:r>
            <a:endParaRPr>
              <a:solidFill>
                <a:schemeClr val="accent6"/>
              </a:solidFill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</a:rPr>
              <a:t>	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468312" y="2636837"/>
            <a:ext cx="4465637" cy="301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sng" strike="noStrike" cap="none">
                <a:solidFill>
                  <a:schemeClr val="dk2"/>
                </a:solidFill>
              </a:rPr>
              <a:t>İzometrik Egzersizler</a:t>
            </a:r>
            <a:endParaRPr sz="3200" b="0" i="0" u="sng" strike="noStrike" cap="none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</a:rPr>
              <a:t>	Kasın uzunluğunda ve eklem hareket açıklığında bir değişme olmaksızın kasın gerilim oluşturmasıdır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3" name="Shape 193" descr="scan00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65653" y="2416175"/>
            <a:ext cx="3421200" cy="32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Güçlendirme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b="1" i="0" u="sng" strike="noStrike" cap="none">
                <a:solidFill>
                  <a:schemeClr val="dk2"/>
                </a:solidFill>
              </a:rPr>
              <a:t>İzotonik Egzersizler</a:t>
            </a:r>
            <a:endParaRPr>
              <a:solidFill>
                <a:schemeClr val="dk2"/>
              </a:solidFill>
            </a:endParaRPr>
          </a:p>
          <a:p>
            <a:pPr marL="273050" marR="0" lvl="0" indent="-3124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●"/>
            </a:pPr>
            <a:r>
              <a:rPr lang="en-US" b="0" i="0" u="none" strike="noStrike" cap="none">
                <a:solidFill>
                  <a:schemeClr val="dk2"/>
                </a:solidFill>
              </a:rPr>
              <a:t>Sabit bir dirence karşı tüm hareket açıklığı boyunca ekstremitenin hareket ettirilmesidir.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0" name="Shape 200" descr="scan00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628775"/>
            <a:ext cx="4038600" cy="2900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539750" y="4724400"/>
            <a:ext cx="8208962" cy="21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Arial"/>
              <a:buChar char="■"/>
            </a:pPr>
            <a:r>
              <a:rPr lang="en-US" sz="1800" b="0" i="0" u="none" strike="noStrike" cap="none">
                <a:solidFill>
                  <a:schemeClr val="dk2"/>
                </a:solidFill>
              </a:rPr>
              <a:t>  </a:t>
            </a:r>
            <a:r>
              <a:rPr lang="en-US" sz="3200" b="0" i="0" u="none" strike="noStrike" cap="none">
                <a:solidFill>
                  <a:schemeClr val="dk2"/>
                </a:solidFill>
              </a:rPr>
              <a:t>Dambıl, kum torbaları, el ve bileğe takılabilen ağırlıklar, elastik bantlar, makaralar egzersiz yapmada kullanılabilir.</a:t>
            </a: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Güçlendirme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600" b="1" i="0" u="sng" strike="noStrike" cap="none">
                <a:solidFill>
                  <a:schemeClr val="dk2"/>
                </a:solidFill>
              </a:rPr>
              <a:t>İzotonik Egzersizler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1" i="0" u="sng" strike="noStrike" cap="none"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1" i="0" u="none" strike="noStrike" cap="none">
                <a:solidFill>
                  <a:schemeClr val="dk2"/>
                </a:solidFill>
              </a:rPr>
              <a:t>	</a:t>
            </a:r>
            <a:r>
              <a:rPr lang="en-US" sz="2600" b="0" i="0" u="none" strike="noStrike" cap="none">
                <a:solidFill>
                  <a:schemeClr val="dk2"/>
                </a:solidFill>
              </a:rPr>
              <a:t>Oxford-1 RM-De Lateur gibi çok çeşitli izotonik programlar vardır. Araştırmalarda hiç bir programın diğerine üstünlüğü gösterilememiştir.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</a:rPr>
              <a:t>İZOTONİK TEMEL YAKLAŞIM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44675"/>
            <a:ext cx="8943975" cy="3408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AMAÇLAR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1.Ambulasyonu sağlamak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2.Kas, tendon ve fasya kontraktürlerini gevşetmek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3.Eklemleri mobilize etmek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4.Dolaşımı ve solunum kapasitesini arttırmak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5.Koordinasyonu ve kas kuvvetini geliştirmek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6.Rijiditeyi azaltmak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7.Dengeyi geliştirmek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8.Fonksiyonel kapasiteyi (dayanıklılığı) arttırmak</a:t>
            </a: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Güçlendirme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600" b="1" i="0" u="sng" strike="noStrike" cap="none">
                <a:solidFill>
                  <a:schemeClr val="dk2"/>
                </a:solidFill>
              </a:rPr>
              <a:t>İzokinetik Egzersizler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Eklem hareket açıklığı boyunca sabit bir hızda ve değişken dirence karşı yapılan,eklem hareket açıklığı boyunca kasın maksimum geriliminin olduğu özel cihazlarla yapılan bir egzersiz türüdür.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0 ile 400/sn arasındaki açısal hızlarda hareket yaptırılır.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Kontrendikasyon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Kas ve eklem inflamasyonu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Dikkat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KVS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Yorgunluk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Toparlanma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Yüklenme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OP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Hassasiyet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Kramp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Dayanıklılık Egzersizleri </a:t>
            </a:r>
            <a:br>
              <a:rPr lang="en-US" sz="4000" i="0" u="none" strike="noStrike" cap="none">
                <a:solidFill>
                  <a:schemeClr val="accent2"/>
                </a:solidFill>
              </a:rPr>
            </a:br>
            <a:r>
              <a:rPr lang="en-US" sz="4000" i="0" u="none" strike="noStrike" cap="none">
                <a:solidFill>
                  <a:schemeClr val="accent2"/>
                </a:solidFill>
              </a:rPr>
              <a:t>(Endurans-Aerobik Egzersizler)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78276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Dayanıklılık bir kasın ortaya çıkardığı kasılma veya doğurduğu gerilimi belirli bir süre devam ettirme yeteneğidir. 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Orta derecede bir yüke karşı yorgunluk oluşuncaya kadar tekrarlanan aktif egzersizler kasın dayanıklılığını artırır. 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10"/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Bu egzersizlerde amaç; Kardiyovasküler sistemin ve kasların sağlık ve dayanıklılığını düzenli fizyolojik yüklenme ile artırmaktır.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ENDURANS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1" i="0" u="none" strike="noStrike" cap="none">
                <a:solidFill>
                  <a:schemeClr val="dk2"/>
                </a:solidFill>
              </a:rPr>
              <a:t>Şekil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1" i="0" u="none" strike="noStrike" cap="none">
                <a:solidFill>
                  <a:schemeClr val="dk2"/>
                </a:solidFill>
              </a:rPr>
              <a:t>Yoğunluk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1" i="0" u="none" strike="noStrike" cap="none">
                <a:solidFill>
                  <a:schemeClr val="dk2"/>
                </a:solidFill>
              </a:rPr>
              <a:t>Süre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1" i="0" u="none" strike="noStrike" cap="none">
                <a:solidFill>
                  <a:schemeClr val="dk2"/>
                </a:solidFill>
              </a:rPr>
              <a:t>Sıklık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</a:rPr>
              <a:t>Riskler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51" name="Shape 251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2"/>
                </a:solidFill>
              </a:rPr>
              <a:t>Kas-iskelet yaralanmaları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Gerilim yaralanmaları ve yırtıklar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Stes kırıkları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Travmatik kırıklar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Sinir yaralanmaları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Tendinit ve bursitler</a:t>
            </a:r>
            <a:endParaRPr>
              <a:solidFill>
                <a:schemeClr val="dk2"/>
              </a:solidFill>
            </a:endParaRPr>
          </a:p>
          <a:p>
            <a:pPr marL="273050" marR="0" lvl="0" indent="-16510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ymbol"/>
              <a:buNone/>
            </a:pPr>
            <a:endParaRPr sz="2000" b="0" i="0" u="none" strike="noStrike" cap="non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8" name="Shape 258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2"/>
                </a:solidFill>
              </a:rPr>
              <a:t>Aritmi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Altta yatan kardiyak hastalığı olanlarda belirgin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Egzersiz sempatik sinir sistemi aktivitesini azaltarak ve myokard oksijen desteğini arttırarak aritmi riskini azaltabilir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5" name="Shape 265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2"/>
                </a:solidFill>
              </a:rPr>
              <a:t>Ani kardiyak ölüm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Nadir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Yaş &gt; 35</a:t>
            </a:r>
            <a:endParaRPr>
              <a:solidFill>
                <a:schemeClr val="dk2"/>
              </a:solidFill>
            </a:endParaRPr>
          </a:p>
          <a:p>
            <a:pPr marL="822325" marR="0" lvl="2" indent="-2381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3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</a:rPr>
              <a:t>KAH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Yaş &lt; 35</a:t>
            </a:r>
            <a:endParaRPr>
              <a:solidFill>
                <a:schemeClr val="dk2"/>
              </a:solidFill>
            </a:endParaRPr>
          </a:p>
          <a:p>
            <a:pPr marL="822325" marR="0" lvl="2" indent="-2381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3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</a:rPr>
              <a:t>Hipertrofik kardiyomyopati, koroner anomali</a:t>
            </a:r>
            <a:endParaRPr>
              <a:solidFill>
                <a:schemeClr val="dk2"/>
              </a:solidFill>
            </a:endParaRPr>
          </a:p>
          <a:p>
            <a:pPr marL="822325" marR="0" lvl="2" indent="-2381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3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</a:rPr>
              <a:t>Myokardit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Olası mekanizmalar; aritmi ve koroner arter okluzyonu</a:t>
            </a:r>
            <a:endParaRPr>
              <a:solidFill>
                <a:schemeClr val="dk2"/>
              </a:solidFill>
            </a:endParaRP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</a:rPr>
              <a:t>Eğer düzenli egzersiz alışkanlığı varsa egzersizle ani kardiyak ölüm riskinde artış düşüktür ya da yoktur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609600" y="8382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Pate RR et al. Physical activity and public health. A recommendation from the Centers for Disease Control and Prevention and the American College of Sports Medicine. </a:t>
            </a:r>
            <a:br>
              <a:rPr lang="en-US"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JAMA 1995;273:402-7</a:t>
            </a:r>
            <a:r>
              <a:rPr lang="en-US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</p:txBody>
      </p:sp>
      <p:sp>
        <p:nvSpPr>
          <p:cNvPr id="272" name="Shape 272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827087" y="2743200"/>
            <a:ext cx="7772400" cy="169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400" b="1" i="0" u="none" strike="noStrike" cap="none">
                <a:solidFill>
                  <a:schemeClr val="accent6"/>
                </a:solidFill>
              </a:rPr>
              <a:t>    “her yetişkin birey haftanın çoğu günleri, tercihen tüm günlerinde 30dk ya da daha fazla orta yoğunlukta aerobik fiziksel aktivite uygulamalıdır”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accent2"/>
                </a:solidFill>
              </a:rPr>
              <a:t>teşekkür ederim...</a:t>
            </a:r>
            <a:endParaRPr i="1">
              <a:solidFill>
                <a:schemeClr val="accent2"/>
              </a:solidFill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81000" y="457200"/>
            <a:ext cx="84582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600" b="1" i="0" u="none" strike="noStrike" cap="none">
                <a:solidFill>
                  <a:schemeClr val="accent2"/>
                </a:solidFill>
              </a:rPr>
              <a:t>KAS KASILMA FİZYOLOJİSİ</a:t>
            </a:r>
            <a:endParaRPr b="1">
              <a:solidFill>
                <a:schemeClr val="accent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Kas kasılması; çapraz köprülerin kuvvet vuruşları oluşturmaları ve kuvvet vuruşlarının aktin filamanlarını ve Z disklerini sarkomerin her iki ucundan merkeze doğru çeken bir güç oluşturmasıdır.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Kas kasılmaları genel olarak 2 grupta incelenir:</a:t>
            </a:r>
            <a:endParaRPr sz="2800" b="0" i="0" u="none" strike="noStrike" cap="none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Statik (izometrik) kasılmalar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Dinamik kasılmalar</a:t>
            </a:r>
            <a:r>
              <a:rPr lang="en-US" sz="2600" b="0" i="0" u="none" strike="noStrike" cap="none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10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AutoNum type="arabicPeriod"/>
            </a:pPr>
            <a:r>
              <a:rPr lang="en-US" sz="2800" b="1" i="0" u="sng" strike="noStrike" cap="none">
                <a:solidFill>
                  <a:schemeClr val="accent2"/>
                </a:solidFill>
              </a:rPr>
              <a:t>Statik (izometrik) kasılmalar</a:t>
            </a:r>
            <a:endParaRPr b="1">
              <a:solidFill>
                <a:schemeClr val="accent2"/>
              </a:solidFill>
            </a:endParaRPr>
          </a:p>
          <a:p>
            <a:pPr marL="609600" marR="0" lvl="0" indent="-458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ymbol"/>
              <a:buNone/>
            </a:pPr>
            <a:endParaRPr sz="2800" b="0" i="0" u="sng" strike="noStrike" cap="none">
              <a:solidFill>
                <a:schemeClr val="dk1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-Kasılırken oluşan gerim= kasın karşı koyduğu yük. </a:t>
            </a:r>
            <a:endParaRPr sz="2800" b="0" i="0" u="sng" strike="noStrike" cap="none"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800" b="0" i="0" u="none" strike="noStrike" cap="none">
                <a:solidFill>
                  <a:schemeClr val="accent6"/>
                </a:solidFill>
              </a:rPr>
              <a:t>-</a:t>
            </a:r>
            <a:r>
              <a:rPr lang="en-US" sz="2800" b="1" i="0" u="none" strike="noStrike" cap="none">
                <a:solidFill>
                  <a:schemeClr val="accent6"/>
                </a:solidFill>
              </a:rPr>
              <a:t>Kas kasılır ama  kas boyunda ve eklem hareketinde değişiklik olmaz</a:t>
            </a:r>
            <a:r>
              <a:rPr lang="en-US" sz="2800" b="0" i="0" u="none" strike="noStrike" cap="none">
                <a:solidFill>
                  <a:schemeClr val="accent6"/>
                </a:solidFill>
              </a:rPr>
              <a:t>.</a:t>
            </a:r>
            <a:endParaRPr>
              <a:solidFill>
                <a:schemeClr val="accent6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-Enerji harcanır,dış iş yapılmaz.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-Yük sabit pozisyonda tutulurken izometrik kasılma yapılır.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-Örneğin ayakta dururken antigravite kasları izometrik kasılma yapmaktadır.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921225"/>
            <a:ext cx="8382000" cy="4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</a:rPr>
              <a:t>2. </a:t>
            </a:r>
            <a:r>
              <a:rPr lang="en-US" sz="2800" b="1" i="0" u="sng" strike="noStrike" cap="none">
                <a:solidFill>
                  <a:schemeClr val="accent2"/>
                </a:solidFill>
              </a:rPr>
              <a:t>Dinamik kasılmalar </a:t>
            </a:r>
            <a:endParaRPr b="1">
              <a:solidFill>
                <a:schemeClr val="accent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sng" strike="noStrike" cap="none">
              <a:solidFill>
                <a:schemeClr val="dk1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*Kasılma esnasında kasın uzayıp kısalmasına göre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AutoNum type="alphaLcPeriod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Konsantrik (kasılırken kasta kısalma olması)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AutoNum type="alphaLcPeriod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Eksantrik (kasılırken kasta uzama olması)</a:t>
            </a:r>
            <a:endParaRPr>
              <a:solidFill>
                <a:schemeClr val="dk2"/>
              </a:solidFill>
            </a:endParaRPr>
          </a:p>
          <a:p>
            <a:pPr marL="609600" marR="0" lvl="0" indent="-4584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*Uygulanan dirençteki değişimlere göre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380"/>
              <a:buFont typeface="Arial"/>
              <a:buAutoNum type="alphaLcPeriod"/>
            </a:pPr>
            <a:r>
              <a:rPr lang="en-US" sz="2800" b="1" i="0" u="none" strike="noStrike" cap="none">
                <a:solidFill>
                  <a:schemeClr val="accent6"/>
                </a:solidFill>
              </a:rPr>
              <a:t>İzotonik (Sabit yükle dinamik kasılma)</a:t>
            </a:r>
            <a:endParaRPr>
              <a:solidFill>
                <a:schemeClr val="accent6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380"/>
              <a:buFont typeface="Arial"/>
              <a:buAutoNum type="alphaLcPeriod"/>
            </a:pPr>
            <a:r>
              <a:rPr lang="en-US" sz="2800" b="1" i="0" u="none" strike="noStrike" cap="none">
                <a:solidFill>
                  <a:schemeClr val="accent6"/>
                </a:solidFill>
              </a:rPr>
              <a:t>İzokinetik (Değişken yükle </a:t>
            </a:r>
            <a:r>
              <a:rPr lang="en-US" sz="2800" b="1" i="0" u="sng" strike="noStrike" cap="none">
                <a:solidFill>
                  <a:schemeClr val="accent6"/>
                </a:solidFill>
              </a:rPr>
              <a:t>sabit hızda </a:t>
            </a:r>
            <a:r>
              <a:rPr lang="en-US" sz="2800" b="1" i="0" u="none" strike="noStrike" cap="none">
                <a:solidFill>
                  <a:schemeClr val="accent6"/>
                </a:solidFill>
              </a:rPr>
              <a:t>kasılma)</a:t>
            </a:r>
            <a:endParaRPr>
              <a:solidFill>
                <a:schemeClr val="accent6"/>
              </a:solidFill>
            </a:endParaRPr>
          </a:p>
          <a:p>
            <a:pPr marL="273050" marR="0" lvl="0" indent="-12192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ymbol"/>
              <a:buNone/>
            </a:pPr>
            <a:endParaRPr sz="2800" b="1" i="0" u="none" strike="noStrike" cap="none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Konsantrik kasılma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481012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endParaRPr sz="2800" b="0" i="0" u="none" strike="noStrike" cap="none"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-Kasılırken oluşan gerim &gt; kasın karşı koyduğu yük. 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Bu sayede kas hem yüke karşı koyabilir hem de kısalabilir.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-Konsantrik kasılmalar kas tonusu değiştiği için izotonik kasılmalar değildir.</a:t>
            </a:r>
            <a:r>
              <a:rPr lang="en-US" sz="2600" b="0" i="0" u="none" strike="noStrike" cap="none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endParaRPr sz="2800" b="0" i="0" u="none" strike="noStrike" cap="none"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endParaRPr sz="2600" b="0" i="0" u="none" strike="noStrike" cap="none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dk2"/>
              </a:solidFill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1412875"/>
            <a:ext cx="2951162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Eksantrik kasılma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423386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</a:rPr>
              <a:t>-</a:t>
            </a:r>
            <a:r>
              <a:rPr lang="en-US" sz="2400" b="0" i="0" u="none" strike="noStrike" cap="none">
                <a:solidFill>
                  <a:schemeClr val="dk2"/>
                </a:solidFill>
              </a:rPr>
              <a:t>Kasılırken oluşan gerim &lt; kasın karşı koyduğu  yük. Kasın uzaması, yükün etkisi ile olur.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</a:rPr>
              <a:t>- Kasılmanın amacı hareketin yerçekimine bağlı olarak ani biçimde gerçekleşmesine mani olmaktır.</a:t>
            </a:r>
            <a:endParaRPr>
              <a:solidFill>
                <a:schemeClr val="dk2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</a:rPr>
              <a:t>-Ayakta dururken oturmak istediğimizde veya merdivenleri inerken eksantrik kasılma olur.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1412875"/>
            <a:ext cx="316865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i="0" u="none" strike="noStrike" cap="none">
                <a:solidFill>
                  <a:schemeClr val="accent2"/>
                </a:solidFill>
              </a:rPr>
              <a:t>KONSANTRİK-EKSANTRİK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68312" y="13843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Konsantrik kasılma, eksantrik kasılmanın hemen arkasından olursa kuvvet daha büyüktür. 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Zıplama öncesi kalça ve diz fleksiyonu ile zıplamanın daha etkin olması</a:t>
            </a:r>
            <a:endParaRPr>
              <a:solidFill>
                <a:schemeClr val="dk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2"/>
                </a:solidFill>
              </a:rPr>
              <a:t>Kasılma esnasında bir kasın uygulayabileceği maksimum kuvvet sırasıyla</a:t>
            </a:r>
            <a:r>
              <a:rPr lang="en-US" sz="2800" b="0" i="0" u="none" strike="noStrike" cap="none">
                <a:solidFill>
                  <a:schemeClr val="dk1"/>
                </a:solidFill>
              </a:rPr>
              <a:t> </a:t>
            </a:r>
            <a:r>
              <a:rPr lang="en-US" sz="2800" b="1" i="0" u="none" strike="noStrike" cap="none">
                <a:solidFill>
                  <a:schemeClr val="accent6"/>
                </a:solidFill>
              </a:rPr>
              <a:t>eksantrik &gt; izometrik &gt;konsantrik</a:t>
            </a:r>
            <a:r>
              <a:rPr lang="en-US" sz="2800" b="1" i="0" u="none" strike="noStrike" cap="none">
                <a:solidFill>
                  <a:srgbClr val="FF0000"/>
                </a:solidFill>
              </a:rPr>
              <a:t> </a:t>
            </a:r>
            <a:r>
              <a:rPr lang="en-US" sz="2800" b="0" i="0" u="none" strike="noStrike" cap="none">
                <a:solidFill>
                  <a:schemeClr val="dk2"/>
                </a:solidFill>
              </a:rPr>
              <a:t>kasılma şeklindedir.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Office PowerPoint</Application>
  <PresentationFormat>Ekran Gösterisi (4:3)</PresentationFormat>
  <Paragraphs>191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Light Gradient</vt:lpstr>
      <vt:lpstr>Tedavi Edici Egzersizler</vt:lpstr>
      <vt:lpstr>TANIM</vt:lpstr>
      <vt:lpstr>AMAÇLAR</vt:lpstr>
      <vt:lpstr>Slayt 4</vt:lpstr>
      <vt:lpstr>Slayt 5</vt:lpstr>
      <vt:lpstr>Slayt 6</vt:lpstr>
      <vt:lpstr>Konsantrik kasılma</vt:lpstr>
      <vt:lpstr>Eksantrik kasılma</vt:lpstr>
      <vt:lpstr>KONSANTRİK-EKSANTRİK</vt:lpstr>
      <vt:lpstr>KONSANTRİK-EKSANTRİK</vt:lpstr>
      <vt:lpstr>Slayt 11</vt:lpstr>
      <vt:lpstr>Slayt 12</vt:lpstr>
      <vt:lpstr>Slayt 13</vt:lpstr>
      <vt:lpstr>KAN BASINCI </vt:lpstr>
      <vt:lpstr>KARDİYOPULMONER SİSTEM</vt:lpstr>
      <vt:lpstr>Slayt 16</vt:lpstr>
      <vt:lpstr>Egzersiz çeşitleri </vt:lpstr>
      <vt:lpstr>Eklem Hareket Açıklığı egzersizleri (ROM egzersizleri)</vt:lpstr>
      <vt:lpstr>HAREKETLİLİĞİ SAĞLAMAK İÇİN EGZERSİZLER</vt:lpstr>
      <vt:lpstr>Aktif ve pasif EHA kontrendikasyon</vt:lpstr>
      <vt:lpstr>Aktif EHA kontrendikasyon</vt:lpstr>
      <vt:lpstr>Germe ve Fleksibilite Egzersizleri</vt:lpstr>
      <vt:lpstr>EHA’NIN ARTTIRILMASINA YÖNELİK EGZERSİZLER</vt:lpstr>
      <vt:lpstr>Germe ve Fleksibilite Egzersizleri</vt:lpstr>
      <vt:lpstr>Kontrendikasyonlar</vt:lpstr>
      <vt:lpstr>Güçlendirme Egzersizleri </vt:lpstr>
      <vt:lpstr>Güçlendirme Egzersizleri</vt:lpstr>
      <vt:lpstr>Güçlendirme Egzersizleri</vt:lpstr>
      <vt:lpstr>İZOTONİK TEMEL YAKLAŞIM</vt:lpstr>
      <vt:lpstr>Güçlendirme Egzersizleri</vt:lpstr>
      <vt:lpstr>Kontrendikasyon</vt:lpstr>
      <vt:lpstr>Dikkat</vt:lpstr>
      <vt:lpstr>Dayanıklılık Egzersizleri  (Endurans-Aerobik Egzersizler)</vt:lpstr>
      <vt:lpstr>ENDURANS</vt:lpstr>
      <vt:lpstr>Riskler</vt:lpstr>
      <vt:lpstr>Slayt 36</vt:lpstr>
      <vt:lpstr>Slayt 37</vt:lpstr>
      <vt:lpstr>Pate RR et al. Physical activity and public health. A recommendation from the Centers for Disease Control and Prevention and the American College of Sports Medicine.  JAMA 1995;273:402-7 </vt:lpstr>
      <vt:lpstr>teşekkür ederim...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Tedavi Edici Egzersizler</dc:title>
  <cp:lastModifiedBy>ayşegül</cp:lastModifiedBy>
  <cp:revision>1</cp:revision>
  <dcterms:modified xsi:type="dcterms:W3CDTF">2018-03-02T09:36:37Z</dcterms:modified>
</cp:coreProperties>
</file>