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0ADF6-7D9C-464C-B586-475EBEBCCB9C}" type="datetimeFigureOut">
              <a:rPr lang="tr-TR" smtClean="0"/>
              <a:pPr/>
              <a:t>16.05.2020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8EA75-1B57-4E0C-B712-BEA21C2A897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BEBF8-3FB0-48AD-A6BD-364834349520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F1464-D15D-42D6-9EFA-6EC58E32F1CA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8A42-92D3-45DC-9F94-0F3184385C8F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5215-7213-456B-80A0-586F7B9A79B7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75A-37BB-4AB5-B2AF-ADE841053D0A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BC55C-ED65-4951-9165-4473AA99EDE0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21AAC-6F76-42E5-8379-4801C7CE4F77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28A41-B40B-412B-8DCA-38BF80B84277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00B1-0B56-45C8-A362-6F1F4DA5C2A3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A3510-D05C-4115-8237-971E8D8F8981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3C8A-4B32-4989-8289-EA8B7839878D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8F240-0A22-4A2C-B6F2-71FCF438FC53}" type="datetime1">
              <a:rPr lang="tr-TR" smtClean="0"/>
              <a:pPr/>
              <a:t>16.05.2020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600451"/>
          </a:xfr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BBY428 Metin Analitiği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3600451"/>
            <a:ext cx="9144000" cy="3257549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Prof.Dr.Tülay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Oğuz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Aşama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Terimlerin toplam frekansları hesaplanır; bu değerler azalan doğrultuda listelenir.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Dermeye duyarlı ikinci bir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stopword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oluşturularak yüksek frekanslı sözcükler buraya alınır. Bunlar tamlama üretmek için de kullanılabilir.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Doküman-Terim Matrisleri Oluşturulur.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dirty="0"/>
              <a:t>Yapılandırılmış Veriler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303837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Kütüphane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Kataloğu…….MARC yapısı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Veri tabanları……alanlar, kayıt tipleri…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Arama Motorları….dizin yapıları…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metadata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Sorgulama …..Arama Stratejileri(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Boolean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eşleşme fonksiyonları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)…Erişim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BES…Hız, Maliyet, Etkililik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7856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9293"/>
            <a:ext cx="9144000" cy="1590906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dirty="0" smtClean="0"/>
              <a:t>Yapılandırılmamış Veriler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500" y="1432509"/>
            <a:ext cx="9144000" cy="5257800"/>
          </a:xfrm>
          <a:solidFill>
            <a:schemeClr val="bg2">
              <a:lumMod val="90000"/>
            </a:schemeClr>
          </a:solidFill>
          <a:ln cmpd="sng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   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sv-SE" dirty="0">
                <a:latin typeface="Arial" pitchFamily="34" charset="0"/>
                <a:cs typeface="Arial" pitchFamily="34" charset="0"/>
              </a:rPr>
              <a:t>Doküman içerikleri</a:t>
            </a:r>
          </a:p>
          <a:p>
            <a:pPr>
              <a:buNone/>
            </a:pPr>
            <a:r>
              <a:rPr lang="sv-SE" dirty="0">
                <a:latin typeface="Arial" pitchFamily="34" charset="0"/>
                <a:cs typeface="Arial" pitchFamily="34" charset="0"/>
              </a:rPr>
              <a:t>Sosyal Medya Mesajları</a:t>
            </a:r>
          </a:p>
          <a:p>
            <a:pPr>
              <a:buNone/>
            </a:pPr>
            <a:r>
              <a:rPr lang="sv-SE" dirty="0">
                <a:latin typeface="Arial" pitchFamily="34" charset="0"/>
                <a:cs typeface="Arial" pitchFamily="34" charset="0"/>
              </a:rPr>
              <a:t>e-postalar</a:t>
            </a:r>
          </a:p>
          <a:p>
            <a:pPr>
              <a:buNone/>
            </a:pPr>
            <a:endParaRPr lang="tr-T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3671392" y="4751566"/>
            <a:ext cx="19442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latin typeface="Arial" pitchFamily="34" charset="0"/>
                <a:cs typeface="Arial" pitchFamily="34" charset="0"/>
              </a:rPr>
              <a:t>BES</a:t>
            </a:r>
            <a:endParaRPr lang="tr-TR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8 Düz Ok Bağlayıcısı"/>
          <p:cNvCxnSpPr/>
          <p:nvPr/>
        </p:nvCxnSpPr>
        <p:spPr>
          <a:xfrm flipV="1">
            <a:off x="5633151" y="4468761"/>
            <a:ext cx="1099089" cy="5028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Düz Ok Bağlayıcısı"/>
          <p:cNvCxnSpPr>
            <a:stCxn id="7" idx="1"/>
          </p:cNvCxnSpPr>
          <p:nvPr/>
        </p:nvCxnSpPr>
        <p:spPr>
          <a:xfrm flipH="1">
            <a:off x="2735288" y="5013176"/>
            <a:ext cx="936104" cy="26422"/>
          </a:xfrm>
          <a:prstGeom prst="straightConnector1">
            <a:avLst/>
          </a:prstGeom>
          <a:ln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Metin kutusu"/>
          <p:cNvSpPr txBox="1"/>
          <p:nvPr/>
        </p:nvSpPr>
        <p:spPr>
          <a:xfrm>
            <a:off x="755576" y="4720500"/>
            <a:ext cx="2160240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Arial" pitchFamily="34" charset="0"/>
              </a:rPr>
              <a:t>Dokümanları</a:t>
            </a:r>
          </a:p>
          <a:p>
            <a:pPr algn="ctr"/>
            <a:r>
              <a:rPr lang="tr-TR" sz="2000" b="1" dirty="0" smtClean="0">
                <a:latin typeface="Arial" pitchFamily="34" charset="0"/>
              </a:rPr>
              <a:t>Hazırlama</a:t>
            </a:r>
            <a:endParaRPr lang="tr-TR" sz="2000" b="1" dirty="0">
              <a:latin typeface="Arial" pitchFamily="34" charset="0"/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2339752" y="36450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6732240" y="4268706"/>
            <a:ext cx="1728192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000" b="1" dirty="0" smtClean="0">
                <a:latin typeface="Arial" pitchFamily="34" charset="0"/>
                <a:cs typeface="Arial" pitchFamily="34" charset="0"/>
              </a:rPr>
              <a:t>Erişilebilirlik</a:t>
            </a:r>
            <a:endParaRPr lang="tr-TR" sz="20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17 Düz Ok Bağlayıcısı"/>
          <p:cNvCxnSpPr/>
          <p:nvPr/>
        </p:nvCxnSpPr>
        <p:spPr>
          <a:xfrm flipH="1">
            <a:off x="2902674" y="5013176"/>
            <a:ext cx="720080" cy="0"/>
          </a:xfrm>
          <a:prstGeom prst="straightConnector1">
            <a:avLst/>
          </a:prstGeom>
          <a:ln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19 Düz Ok Bağlayıcısı"/>
          <p:cNvCxnSpPr/>
          <p:nvPr/>
        </p:nvCxnSpPr>
        <p:spPr>
          <a:xfrm>
            <a:off x="5004048" y="191683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Dokümanları Hazırlama/Önişleme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tr-TR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Niteleme / Varlıkların Temsil Unsurlarının Belirlenmesi</a:t>
            </a:r>
          </a:p>
          <a:p>
            <a:pPr>
              <a:lnSpc>
                <a:spcPct val="150000"/>
              </a:lnSpc>
              <a:buNone/>
            </a:pPr>
            <a:r>
              <a:rPr lang="tr-TR" sz="4000" dirty="0" smtClean="0">
                <a:latin typeface="Arial" pitchFamily="34" charset="0"/>
                <a:cs typeface="Arial" pitchFamily="34" charset="0"/>
              </a:rPr>
              <a:t>          Kayıtların Oluşturulması </a:t>
            </a:r>
          </a:p>
          <a:p>
            <a:pPr>
              <a:lnSpc>
                <a:spcPct val="150000"/>
              </a:lnSpc>
              <a:buNone/>
            </a:pPr>
            <a:r>
              <a:rPr lang="tr-TR" sz="4000" dirty="0" smtClean="0">
                <a:latin typeface="Arial" pitchFamily="34" charset="0"/>
                <a:cs typeface="Arial" pitchFamily="34" charset="0"/>
              </a:rPr>
              <a:t>          İçerik </a:t>
            </a:r>
            <a:r>
              <a:rPr lang="tr-TR" sz="4000" dirty="0" err="1" smtClean="0">
                <a:latin typeface="Arial" pitchFamily="34" charset="0"/>
                <a:cs typeface="Arial" pitchFamily="34" charset="0"/>
              </a:rPr>
              <a:t>Tanıtaçları</a:t>
            </a:r>
            <a:r>
              <a:rPr lang="tr-TR" sz="4000" dirty="0" smtClean="0">
                <a:latin typeface="Arial" pitchFamily="34" charset="0"/>
                <a:cs typeface="Arial" pitchFamily="34" charset="0"/>
              </a:rPr>
              <a:t> (dizin terimleri, konu başlıkları vs)</a:t>
            </a:r>
          </a:p>
          <a:p>
            <a:pPr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Önişleme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2.İlişkilendirme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Kayıtlar (yazar)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İçerik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Tanıtaçları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(sınıflama sistemleri kodları, konu başlıkları, terim sınıfları =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tesaruslar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Tesaruslar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Sözcük ilişkileri (geniş/dar, eş/zıt anlam vb) Kümele için LSA gibi teknikler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İşlevleri: Sorgu genişletme, yerden tasarruf, belgenin az sayıda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tanıtaçla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temsili, eşleşme zamanını azaltma, sorgu sonuçlarını süzme.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Önişleme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303837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tr-TR" sz="4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Depolama: Dizin yapılarının belirlenmesi</a:t>
            </a:r>
          </a:p>
          <a:p>
            <a:pPr>
              <a:buNone/>
            </a:pPr>
            <a:r>
              <a:rPr lang="tr-TR" sz="44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tr-TR" sz="4400" dirty="0" err="1" smtClean="0">
                <a:latin typeface="Arial" pitchFamily="34" charset="0"/>
                <a:cs typeface="Arial" pitchFamily="34" charset="0"/>
              </a:rPr>
              <a:t>Inverted</a:t>
            </a:r>
            <a:r>
              <a:rPr lang="tr-TR" sz="4400" dirty="0" smtClean="0">
                <a:latin typeface="Arial" pitchFamily="34" charset="0"/>
                <a:cs typeface="Arial" pitchFamily="34" charset="0"/>
              </a:rPr>
              <a:t> File</a:t>
            </a:r>
          </a:p>
          <a:p>
            <a:pPr>
              <a:buNone/>
            </a:pPr>
            <a:r>
              <a:rPr lang="tr-TR" sz="44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tr-TR" sz="4400" dirty="0" err="1" smtClean="0">
                <a:latin typeface="Arial" pitchFamily="34" charset="0"/>
                <a:cs typeface="Arial" pitchFamily="34" charset="0"/>
              </a:rPr>
              <a:t>Positional</a:t>
            </a:r>
            <a:r>
              <a:rPr lang="tr-TR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4400" dirty="0" err="1" smtClean="0">
                <a:latin typeface="Arial" pitchFamily="34" charset="0"/>
                <a:cs typeface="Arial" pitchFamily="34" charset="0"/>
              </a:rPr>
              <a:t>Index</a:t>
            </a:r>
            <a:endParaRPr lang="tr-TR" sz="4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44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tr-TR" sz="4400" dirty="0" err="1" smtClean="0">
                <a:latin typeface="Arial" pitchFamily="34" charset="0"/>
                <a:cs typeface="Arial" pitchFamily="34" charset="0"/>
              </a:rPr>
              <a:t>Hashing</a:t>
            </a:r>
            <a:endParaRPr lang="tr-TR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ERİŞİLEBİLİK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Amaç: sorgu-doküman eşleşmesini sağlamak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Arama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Boolean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operatörleri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Sözcükleri konumlarına göre arama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Kesme işaretleri, tırnak kullanımı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Sınırlama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Sonuç Listesi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Sıralama / İlgililik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İÇERİK TANITAÇLARI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Belgeyi temsil ederler;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Dizin için giriş unsurlarıdır;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Belgeyi bir yönüyle temsil eder, o nedenle bir belgeyi temsil için birçok terim seçilir;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Terimleri belirleme sürecine dizinleme denir;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Manuel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Otomatik</a:t>
            </a:r>
          </a:p>
          <a:p>
            <a:pPr>
              <a:buNone/>
            </a:pPr>
            <a:r>
              <a:rPr lang="tr-TR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Denetimli     Denetimsiz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Konu sözlükleri,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tesaruslar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cxnSp>
        <p:nvCxnSpPr>
          <p:cNvPr id="6" name="5 Düz Bağlayıcı"/>
          <p:cNvCxnSpPr/>
          <p:nvPr/>
        </p:nvCxnSpPr>
        <p:spPr>
          <a:xfrm>
            <a:off x="5220072" y="4509120"/>
            <a:ext cx="72008" cy="1847230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dirty="0" smtClean="0">
                <a:latin typeface="ÖnişlemeArial"/>
                <a:cs typeface="Arial" panose="020B0604020202020204" pitchFamily="34" charset="0"/>
              </a:rPr>
              <a:t>Önişleme</a:t>
            </a:r>
            <a:endParaRPr lang="tr-TR" dirty="0">
              <a:latin typeface="ÖnişlemeArial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5440362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	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Terim listesini belirleme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Peter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Luhn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Sözcük frekanslarının belirlenmesi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tr-TR" sz="2400" b="1" dirty="0" err="1" smtClean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ik</a:t>
            </a:r>
            <a:r>
              <a:rPr lang="tr-TR" sz="2400" dirty="0" smtClean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, </a:t>
            </a:r>
            <a:r>
              <a:rPr lang="tr-TR" sz="2800" dirty="0" err="1" smtClean="0">
                <a:latin typeface="Arial" pitchFamily="34" charset="0"/>
                <a:ea typeface="SimSun"/>
                <a:cs typeface="Arial" pitchFamily="34" charset="0"/>
              </a:rPr>
              <a:t>TotFrek</a:t>
            </a:r>
            <a:r>
              <a:rPr lang="tr-TR" sz="2000" b="1" dirty="0" err="1" smtClean="0">
                <a:latin typeface="Arial" pitchFamily="34" charset="0"/>
                <a:ea typeface="SimSun"/>
                <a:cs typeface="Arial" pitchFamily="34" charset="0"/>
              </a:rPr>
              <a:t>i</a:t>
            </a:r>
            <a:r>
              <a:rPr lang="tr-TR" sz="2000" b="1" dirty="0" smtClean="0">
                <a:latin typeface="Arial" pitchFamily="34" charset="0"/>
                <a:ea typeface="SimSun"/>
                <a:cs typeface="Arial" pitchFamily="34" charset="0"/>
              </a:rPr>
              <a:t>,= </a:t>
            </a:r>
            <a:r>
              <a:rPr lang="tr-TR" sz="3600" b="1" dirty="0" smtClean="0">
                <a:latin typeface="Arial" pitchFamily="34" charset="0"/>
                <a:ea typeface="SimSun"/>
                <a:cs typeface="Arial" pitchFamily="34" charset="0"/>
                <a:sym typeface="Symbol"/>
              </a:rPr>
              <a:t></a:t>
            </a:r>
            <a:r>
              <a:rPr lang="tr-TR" sz="3600" b="1" dirty="0" smtClean="0">
                <a:latin typeface="Arial" pitchFamily="34" charset="0"/>
                <a:ea typeface="SimSun"/>
                <a:cs typeface="Arial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tr-TR" sz="2000" b="1" dirty="0" err="1" smtClean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ik</a:t>
            </a:r>
            <a:r>
              <a:rPr lang="tr-TR" sz="3600" b="1" dirty="0" smtClean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 </a:t>
            </a:r>
            <a:r>
              <a:rPr lang="tr-TR" sz="2800" dirty="0" err="1" smtClean="0">
                <a:latin typeface="Arial" pitchFamily="34" charset="0"/>
                <a:ea typeface="SimSun"/>
                <a:cs typeface="Arial" pitchFamily="34" charset="0"/>
              </a:rPr>
              <a:t>Dokfrek</a:t>
            </a:r>
            <a:r>
              <a:rPr lang="tr-TR" sz="2000" b="1" dirty="0" err="1" smtClean="0">
                <a:latin typeface="Arial" pitchFamily="34" charset="0"/>
                <a:ea typeface="SimSun"/>
                <a:cs typeface="Arial" pitchFamily="34" charset="0"/>
              </a:rPr>
              <a:t>i</a:t>
            </a:r>
            <a:endParaRPr lang="tr-TR" sz="2000" b="1" dirty="0" smtClean="0">
              <a:latin typeface="Arial" pitchFamily="34" charset="0"/>
              <a:ea typeface="SimSun"/>
              <a:cs typeface="Arial" pitchFamily="34" charset="0"/>
            </a:endParaRPr>
          </a:p>
          <a:p>
            <a:r>
              <a:rPr lang="tr-TR" sz="28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1. Aşama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Harf olmayan karakterler çıkarılır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Tek harfli sözcükler elenir</a:t>
            </a:r>
          </a:p>
          <a:p>
            <a:r>
              <a:rPr lang="tr-TR" sz="2800" dirty="0" smtClean="0">
                <a:latin typeface="Arial" pitchFamily="34" charset="0"/>
                <a:cs typeface="Arial" pitchFamily="34" charset="0"/>
              </a:rPr>
              <a:t>Bütün karakterler küçük harf yapılır</a:t>
            </a:r>
          </a:p>
          <a:p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Stopword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list’teki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sözcükler silinir</a:t>
            </a:r>
          </a:p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239</Words>
  <Application>Microsoft Office PowerPoint</Application>
  <PresentationFormat>Ekran Gösterisi (4:3)</PresentationFormat>
  <Paragraphs>76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SimSun</vt:lpstr>
      <vt:lpstr>Arial</vt:lpstr>
      <vt:lpstr>Calibri</vt:lpstr>
      <vt:lpstr>ÖnişlemeArial</vt:lpstr>
      <vt:lpstr>Symbol</vt:lpstr>
      <vt:lpstr>Ofis Teması</vt:lpstr>
      <vt:lpstr>BBY428 Metin Analitiği</vt:lpstr>
      <vt:lpstr>Yapılandırılmış Veriler</vt:lpstr>
      <vt:lpstr>Yapılandırılmamış Veriler</vt:lpstr>
      <vt:lpstr>Dokümanları Hazırlama/Önişleme</vt:lpstr>
      <vt:lpstr>Önişleme</vt:lpstr>
      <vt:lpstr>Önişleme</vt:lpstr>
      <vt:lpstr>ERİŞİLEBİLİK</vt:lpstr>
      <vt:lpstr>İÇERİK TANITAÇLARI</vt:lpstr>
      <vt:lpstr>Önişleme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Otomatik Dizinlemeye Giriş</dc:title>
  <dc:creator>Kullanıcı</dc:creator>
  <cp:lastModifiedBy>Tülay Oğuz</cp:lastModifiedBy>
  <cp:revision>21</cp:revision>
  <dcterms:created xsi:type="dcterms:W3CDTF">2013-02-17T07:55:15Z</dcterms:created>
  <dcterms:modified xsi:type="dcterms:W3CDTF">2020-05-16T14:45:51Z</dcterms:modified>
</cp:coreProperties>
</file>