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69" r:id="rId5"/>
    <p:sldId id="258" r:id="rId6"/>
    <p:sldId id="271" r:id="rId7"/>
    <p:sldId id="270" r:id="rId8"/>
    <p:sldId id="259" r:id="rId9"/>
    <p:sldId id="260" r:id="rId10"/>
    <p:sldId id="261" r:id="rId11"/>
    <p:sldId id="262" r:id="rId12"/>
    <p:sldId id="263" r:id="rId13"/>
    <p:sldId id="264" r:id="rId14"/>
    <p:sldId id="265" r:id="rId15"/>
    <p:sldId id="266" r:id="rId16"/>
    <p:sldId id="267"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6" autoAdjust="0"/>
  </p:normalViewPr>
  <p:slideViewPr>
    <p:cSldViewPr>
      <p:cViewPr varScale="1">
        <p:scale>
          <a:sx n="75" d="100"/>
          <a:sy n="75" d="100"/>
        </p:scale>
        <p:origin x="-1236" y="-84"/>
      </p:cViewPr>
      <p:guideLst>
        <p:guide orient="horz" pos="2160"/>
        <p:guide pos="2880"/>
      </p:guideLst>
    </p:cSldViewPr>
  </p:slideViewPr>
  <p:outlineViewPr>
    <p:cViewPr>
      <p:scale>
        <a:sx n="33" d="100"/>
        <a:sy n="33" d="100"/>
      </p:scale>
      <p:origin x="42" y="853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4C794F-A378-48F2-8CB8-674D8BB7F609}" type="doc">
      <dgm:prSet loTypeId="urn:microsoft.com/office/officeart/2005/8/layout/equation1" loCatId="process" qsTypeId="urn:microsoft.com/office/officeart/2005/8/quickstyle/simple1" qsCatId="simple" csTypeId="urn:microsoft.com/office/officeart/2005/8/colors/accent1_2" csCatId="accent1" phldr="1"/>
      <dgm:spPr/>
    </dgm:pt>
    <dgm:pt modelId="{EE6902AD-318D-4781-A7CF-42BAE75EB58D}">
      <dgm:prSet phldrT="[Metin]"/>
      <dgm:spPr>
        <a:solidFill>
          <a:srgbClr val="92D050"/>
        </a:solidFill>
      </dgm:spPr>
      <dgm:t>
        <a:bodyPr/>
        <a:lstStyle/>
        <a:p>
          <a:r>
            <a:rPr lang="tr-TR" dirty="0" smtClean="0"/>
            <a:t>Özel Duyular</a:t>
          </a:r>
          <a:endParaRPr lang="tr-TR" dirty="0"/>
        </a:p>
      </dgm:t>
    </dgm:pt>
    <dgm:pt modelId="{61BFA696-9FEF-4E86-8998-A6DD043BFD32}" type="parTrans" cxnId="{A8AD1F88-507F-45B3-AC87-EBC6EFE36122}">
      <dgm:prSet/>
      <dgm:spPr/>
      <dgm:t>
        <a:bodyPr/>
        <a:lstStyle/>
        <a:p>
          <a:endParaRPr lang="tr-TR"/>
        </a:p>
      </dgm:t>
    </dgm:pt>
    <dgm:pt modelId="{B4D0D266-34B1-4C23-BD4C-4DB69DEBF61D}" type="sibTrans" cxnId="{A8AD1F88-507F-45B3-AC87-EBC6EFE36122}">
      <dgm:prSet/>
      <dgm:spPr/>
      <dgm:t>
        <a:bodyPr/>
        <a:lstStyle/>
        <a:p>
          <a:endParaRPr lang="tr-TR"/>
        </a:p>
      </dgm:t>
    </dgm:pt>
    <dgm:pt modelId="{68B5D188-1C77-437B-B46F-4B962F06E222}">
      <dgm:prSet phldrT="[Metin]"/>
      <dgm:spPr>
        <a:solidFill>
          <a:srgbClr val="DB55C8"/>
        </a:solidFill>
      </dgm:spPr>
      <dgm:t>
        <a:bodyPr/>
        <a:lstStyle/>
        <a:p>
          <a:r>
            <a:rPr lang="tr-TR" dirty="0" smtClean="0"/>
            <a:t>Genel-Derin Duyular</a:t>
          </a:r>
          <a:endParaRPr lang="tr-TR" dirty="0"/>
        </a:p>
      </dgm:t>
    </dgm:pt>
    <dgm:pt modelId="{BF79BCE5-9454-42FE-8124-13EB94A507C9}" type="parTrans" cxnId="{3982A23F-0AF0-4924-A9B4-4616CE40FBAE}">
      <dgm:prSet/>
      <dgm:spPr/>
      <dgm:t>
        <a:bodyPr/>
        <a:lstStyle/>
        <a:p>
          <a:endParaRPr lang="tr-TR"/>
        </a:p>
      </dgm:t>
    </dgm:pt>
    <dgm:pt modelId="{164EE73E-39D6-49B3-89F0-44966DD07A69}" type="sibTrans" cxnId="{3982A23F-0AF0-4924-A9B4-4616CE40FBAE}">
      <dgm:prSet/>
      <dgm:spPr/>
      <dgm:t>
        <a:bodyPr/>
        <a:lstStyle/>
        <a:p>
          <a:endParaRPr lang="tr-TR"/>
        </a:p>
      </dgm:t>
    </dgm:pt>
    <dgm:pt modelId="{B358FA17-CE79-4B7E-BADE-223CEB044E0B}">
      <dgm:prSet phldrT="[Metin]"/>
      <dgm:spPr>
        <a:solidFill>
          <a:srgbClr val="00B0F0"/>
        </a:solidFill>
      </dgm:spPr>
      <dgm:t>
        <a:bodyPr/>
        <a:lstStyle/>
        <a:p>
          <a:r>
            <a:rPr lang="tr-TR" dirty="0" smtClean="0"/>
            <a:t>DUYULAR</a:t>
          </a:r>
          <a:endParaRPr lang="tr-TR" dirty="0"/>
        </a:p>
      </dgm:t>
    </dgm:pt>
    <dgm:pt modelId="{2EF86028-BE36-4CC8-9AF3-6348765325B4}" type="parTrans" cxnId="{59579974-A54E-4E34-85AD-3A733382DBBB}">
      <dgm:prSet/>
      <dgm:spPr/>
      <dgm:t>
        <a:bodyPr/>
        <a:lstStyle/>
        <a:p>
          <a:endParaRPr lang="tr-TR"/>
        </a:p>
      </dgm:t>
    </dgm:pt>
    <dgm:pt modelId="{6BD91CC9-EBB7-41A8-AD76-6A74F8B62594}" type="sibTrans" cxnId="{59579974-A54E-4E34-85AD-3A733382DBBB}">
      <dgm:prSet/>
      <dgm:spPr/>
      <dgm:t>
        <a:bodyPr/>
        <a:lstStyle/>
        <a:p>
          <a:endParaRPr lang="tr-TR"/>
        </a:p>
      </dgm:t>
    </dgm:pt>
    <dgm:pt modelId="{244A21F1-C30B-434D-8C74-58E77B5323E9}" type="pres">
      <dgm:prSet presAssocID="{F04C794F-A378-48F2-8CB8-674D8BB7F609}" presName="linearFlow" presStyleCnt="0">
        <dgm:presLayoutVars>
          <dgm:dir/>
          <dgm:resizeHandles val="exact"/>
        </dgm:presLayoutVars>
      </dgm:prSet>
      <dgm:spPr/>
    </dgm:pt>
    <dgm:pt modelId="{CCB60F9C-FDA9-4CFA-A4AA-F53D42ADCF37}" type="pres">
      <dgm:prSet presAssocID="{EE6902AD-318D-4781-A7CF-42BAE75EB58D}" presName="node" presStyleLbl="node1" presStyleIdx="0" presStyleCnt="3">
        <dgm:presLayoutVars>
          <dgm:bulletEnabled val="1"/>
        </dgm:presLayoutVars>
      </dgm:prSet>
      <dgm:spPr/>
      <dgm:t>
        <a:bodyPr/>
        <a:lstStyle/>
        <a:p>
          <a:endParaRPr lang="tr-TR"/>
        </a:p>
      </dgm:t>
    </dgm:pt>
    <dgm:pt modelId="{722C49A6-6556-401F-A949-2075212312FB}" type="pres">
      <dgm:prSet presAssocID="{B4D0D266-34B1-4C23-BD4C-4DB69DEBF61D}" presName="spacerL" presStyleCnt="0"/>
      <dgm:spPr/>
    </dgm:pt>
    <dgm:pt modelId="{1586D2EC-5847-4225-AB44-918CCDF3DF85}" type="pres">
      <dgm:prSet presAssocID="{B4D0D266-34B1-4C23-BD4C-4DB69DEBF61D}" presName="sibTrans" presStyleLbl="sibTrans2D1" presStyleIdx="0" presStyleCnt="2"/>
      <dgm:spPr/>
      <dgm:t>
        <a:bodyPr/>
        <a:lstStyle/>
        <a:p>
          <a:endParaRPr lang="tr-TR"/>
        </a:p>
      </dgm:t>
    </dgm:pt>
    <dgm:pt modelId="{AECEEF26-3C6C-434D-A5D4-7885AA2B0904}" type="pres">
      <dgm:prSet presAssocID="{B4D0D266-34B1-4C23-BD4C-4DB69DEBF61D}" presName="spacerR" presStyleCnt="0"/>
      <dgm:spPr/>
    </dgm:pt>
    <dgm:pt modelId="{818525FE-464E-4008-AE49-3440C888AA6E}" type="pres">
      <dgm:prSet presAssocID="{68B5D188-1C77-437B-B46F-4B962F06E222}" presName="node" presStyleLbl="node1" presStyleIdx="1" presStyleCnt="3">
        <dgm:presLayoutVars>
          <dgm:bulletEnabled val="1"/>
        </dgm:presLayoutVars>
      </dgm:prSet>
      <dgm:spPr/>
      <dgm:t>
        <a:bodyPr/>
        <a:lstStyle/>
        <a:p>
          <a:endParaRPr lang="tr-TR"/>
        </a:p>
      </dgm:t>
    </dgm:pt>
    <dgm:pt modelId="{E48FF3E1-7EF9-48C0-B517-B3FD88399E91}" type="pres">
      <dgm:prSet presAssocID="{164EE73E-39D6-49B3-89F0-44966DD07A69}" presName="spacerL" presStyleCnt="0"/>
      <dgm:spPr/>
    </dgm:pt>
    <dgm:pt modelId="{B9263188-7C57-4A30-B56F-1252507B7489}" type="pres">
      <dgm:prSet presAssocID="{164EE73E-39D6-49B3-89F0-44966DD07A69}" presName="sibTrans" presStyleLbl="sibTrans2D1" presStyleIdx="1" presStyleCnt="2"/>
      <dgm:spPr/>
      <dgm:t>
        <a:bodyPr/>
        <a:lstStyle/>
        <a:p>
          <a:endParaRPr lang="tr-TR"/>
        </a:p>
      </dgm:t>
    </dgm:pt>
    <dgm:pt modelId="{AFDE0F6B-EC46-4C6F-9B0D-7A598DF1DF00}" type="pres">
      <dgm:prSet presAssocID="{164EE73E-39D6-49B3-89F0-44966DD07A69}" presName="spacerR" presStyleCnt="0"/>
      <dgm:spPr/>
    </dgm:pt>
    <dgm:pt modelId="{A74F712B-4586-44C7-8468-1213191C779B}" type="pres">
      <dgm:prSet presAssocID="{B358FA17-CE79-4B7E-BADE-223CEB044E0B}" presName="node" presStyleLbl="node1" presStyleIdx="2" presStyleCnt="3">
        <dgm:presLayoutVars>
          <dgm:bulletEnabled val="1"/>
        </dgm:presLayoutVars>
      </dgm:prSet>
      <dgm:spPr/>
      <dgm:t>
        <a:bodyPr/>
        <a:lstStyle/>
        <a:p>
          <a:endParaRPr lang="tr-TR"/>
        </a:p>
      </dgm:t>
    </dgm:pt>
  </dgm:ptLst>
  <dgm:cxnLst>
    <dgm:cxn modelId="{334F67AC-B2C0-433F-9ECD-BA0ACC10625B}" type="presOf" srcId="{EE6902AD-318D-4781-A7CF-42BAE75EB58D}" destId="{CCB60F9C-FDA9-4CFA-A4AA-F53D42ADCF37}" srcOrd="0" destOrd="0" presId="urn:microsoft.com/office/officeart/2005/8/layout/equation1"/>
    <dgm:cxn modelId="{59579974-A54E-4E34-85AD-3A733382DBBB}" srcId="{F04C794F-A378-48F2-8CB8-674D8BB7F609}" destId="{B358FA17-CE79-4B7E-BADE-223CEB044E0B}" srcOrd="2" destOrd="0" parTransId="{2EF86028-BE36-4CC8-9AF3-6348765325B4}" sibTransId="{6BD91CC9-EBB7-41A8-AD76-6A74F8B62594}"/>
    <dgm:cxn modelId="{83395CC2-5107-46D0-993B-68ED6AFDFFFA}" type="presOf" srcId="{B4D0D266-34B1-4C23-BD4C-4DB69DEBF61D}" destId="{1586D2EC-5847-4225-AB44-918CCDF3DF85}" srcOrd="0" destOrd="0" presId="urn:microsoft.com/office/officeart/2005/8/layout/equation1"/>
    <dgm:cxn modelId="{3982A23F-0AF0-4924-A9B4-4616CE40FBAE}" srcId="{F04C794F-A378-48F2-8CB8-674D8BB7F609}" destId="{68B5D188-1C77-437B-B46F-4B962F06E222}" srcOrd="1" destOrd="0" parTransId="{BF79BCE5-9454-42FE-8124-13EB94A507C9}" sibTransId="{164EE73E-39D6-49B3-89F0-44966DD07A69}"/>
    <dgm:cxn modelId="{A8AD1F88-507F-45B3-AC87-EBC6EFE36122}" srcId="{F04C794F-A378-48F2-8CB8-674D8BB7F609}" destId="{EE6902AD-318D-4781-A7CF-42BAE75EB58D}" srcOrd="0" destOrd="0" parTransId="{61BFA696-9FEF-4E86-8998-A6DD043BFD32}" sibTransId="{B4D0D266-34B1-4C23-BD4C-4DB69DEBF61D}"/>
    <dgm:cxn modelId="{5D6F2D74-8760-4543-A73D-E37FFA026FC0}" type="presOf" srcId="{68B5D188-1C77-437B-B46F-4B962F06E222}" destId="{818525FE-464E-4008-AE49-3440C888AA6E}" srcOrd="0" destOrd="0" presId="urn:microsoft.com/office/officeart/2005/8/layout/equation1"/>
    <dgm:cxn modelId="{ADCF829E-3FBF-47CB-A3B0-9ABDCDE8BC80}" type="presOf" srcId="{B358FA17-CE79-4B7E-BADE-223CEB044E0B}" destId="{A74F712B-4586-44C7-8468-1213191C779B}" srcOrd="0" destOrd="0" presId="urn:microsoft.com/office/officeart/2005/8/layout/equation1"/>
    <dgm:cxn modelId="{93C6FC94-1E86-4C31-A998-36717D6A68C4}" type="presOf" srcId="{F04C794F-A378-48F2-8CB8-674D8BB7F609}" destId="{244A21F1-C30B-434D-8C74-58E77B5323E9}" srcOrd="0" destOrd="0" presId="urn:microsoft.com/office/officeart/2005/8/layout/equation1"/>
    <dgm:cxn modelId="{79D3E99F-F6D4-44CA-93A2-1858D69B7DFB}" type="presOf" srcId="{164EE73E-39D6-49B3-89F0-44966DD07A69}" destId="{B9263188-7C57-4A30-B56F-1252507B7489}" srcOrd="0" destOrd="0" presId="urn:microsoft.com/office/officeart/2005/8/layout/equation1"/>
    <dgm:cxn modelId="{4C8B9FE9-5FD3-44A3-AE17-D742A3A3605D}" type="presParOf" srcId="{244A21F1-C30B-434D-8C74-58E77B5323E9}" destId="{CCB60F9C-FDA9-4CFA-A4AA-F53D42ADCF37}" srcOrd="0" destOrd="0" presId="urn:microsoft.com/office/officeart/2005/8/layout/equation1"/>
    <dgm:cxn modelId="{E36CA3DD-9684-40CF-9B49-1ED721BDE351}" type="presParOf" srcId="{244A21F1-C30B-434D-8C74-58E77B5323E9}" destId="{722C49A6-6556-401F-A949-2075212312FB}" srcOrd="1" destOrd="0" presId="urn:microsoft.com/office/officeart/2005/8/layout/equation1"/>
    <dgm:cxn modelId="{6B21193E-826D-4FE1-AAA9-D124311A0ED8}" type="presParOf" srcId="{244A21F1-C30B-434D-8C74-58E77B5323E9}" destId="{1586D2EC-5847-4225-AB44-918CCDF3DF85}" srcOrd="2" destOrd="0" presId="urn:microsoft.com/office/officeart/2005/8/layout/equation1"/>
    <dgm:cxn modelId="{0910D898-6211-4F60-8D69-DC4A12CCC395}" type="presParOf" srcId="{244A21F1-C30B-434D-8C74-58E77B5323E9}" destId="{AECEEF26-3C6C-434D-A5D4-7885AA2B0904}" srcOrd="3" destOrd="0" presId="urn:microsoft.com/office/officeart/2005/8/layout/equation1"/>
    <dgm:cxn modelId="{39A51768-8803-4F5A-89C6-0702E17F79AF}" type="presParOf" srcId="{244A21F1-C30B-434D-8C74-58E77B5323E9}" destId="{818525FE-464E-4008-AE49-3440C888AA6E}" srcOrd="4" destOrd="0" presId="urn:microsoft.com/office/officeart/2005/8/layout/equation1"/>
    <dgm:cxn modelId="{AAA59B2E-7AAF-49DD-9310-FB66B4704810}" type="presParOf" srcId="{244A21F1-C30B-434D-8C74-58E77B5323E9}" destId="{E48FF3E1-7EF9-48C0-B517-B3FD88399E91}" srcOrd="5" destOrd="0" presId="urn:microsoft.com/office/officeart/2005/8/layout/equation1"/>
    <dgm:cxn modelId="{43C86C93-D76F-4FA4-84AE-DE96AD332EBD}" type="presParOf" srcId="{244A21F1-C30B-434D-8C74-58E77B5323E9}" destId="{B9263188-7C57-4A30-B56F-1252507B7489}" srcOrd="6" destOrd="0" presId="urn:microsoft.com/office/officeart/2005/8/layout/equation1"/>
    <dgm:cxn modelId="{ECE6FE5F-CDC6-4A86-A226-173F649B4990}" type="presParOf" srcId="{244A21F1-C30B-434D-8C74-58E77B5323E9}" destId="{AFDE0F6B-EC46-4C6F-9B0D-7A598DF1DF00}" srcOrd="7" destOrd="0" presId="urn:microsoft.com/office/officeart/2005/8/layout/equation1"/>
    <dgm:cxn modelId="{164564FC-34E9-49B1-A345-D389627BF069}" type="presParOf" srcId="{244A21F1-C30B-434D-8C74-58E77B5323E9}" destId="{A74F712B-4586-44C7-8468-1213191C779B}" srcOrd="8"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B60F9C-FDA9-4CFA-A4AA-F53D42ADCF37}">
      <dsp:nvSpPr>
        <dsp:cNvPr id="0" name=""/>
        <dsp:cNvSpPr/>
      </dsp:nvSpPr>
      <dsp:spPr>
        <a:xfrm>
          <a:off x="1383" y="1345790"/>
          <a:ext cx="1834381" cy="1834381"/>
        </a:xfrm>
        <a:prstGeom prst="ellips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t>Özel Duyular</a:t>
          </a:r>
          <a:endParaRPr lang="tr-TR" sz="2400" kern="1200" dirty="0"/>
        </a:p>
      </dsp:txBody>
      <dsp:txXfrm>
        <a:off x="270022" y="1614429"/>
        <a:ext cx="1297103" cy="1297103"/>
      </dsp:txXfrm>
    </dsp:sp>
    <dsp:sp modelId="{1586D2EC-5847-4225-AB44-918CCDF3DF85}">
      <dsp:nvSpPr>
        <dsp:cNvPr id="0" name=""/>
        <dsp:cNvSpPr/>
      </dsp:nvSpPr>
      <dsp:spPr>
        <a:xfrm>
          <a:off x="1984716" y="1731010"/>
          <a:ext cx="1063941" cy="1063941"/>
        </a:xfrm>
        <a:prstGeom prst="mathPlus">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tr-TR" sz="1700" kern="1200"/>
        </a:p>
      </dsp:txBody>
      <dsp:txXfrm>
        <a:off x="2125741" y="2137861"/>
        <a:ext cx="781891" cy="250239"/>
      </dsp:txXfrm>
    </dsp:sp>
    <dsp:sp modelId="{818525FE-464E-4008-AE49-3440C888AA6E}">
      <dsp:nvSpPr>
        <dsp:cNvPr id="0" name=""/>
        <dsp:cNvSpPr/>
      </dsp:nvSpPr>
      <dsp:spPr>
        <a:xfrm>
          <a:off x="3197609" y="1345790"/>
          <a:ext cx="1834381" cy="1834381"/>
        </a:xfrm>
        <a:prstGeom prst="ellipse">
          <a:avLst/>
        </a:prstGeom>
        <a:solidFill>
          <a:srgbClr val="DB55C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t>Genel-Derin Duyular</a:t>
          </a:r>
          <a:endParaRPr lang="tr-TR" sz="2400" kern="1200" dirty="0"/>
        </a:p>
      </dsp:txBody>
      <dsp:txXfrm>
        <a:off x="3466248" y="1614429"/>
        <a:ext cx="1297103" cy="1297103"/>
      </dsp:txXfrm>
    </dsp:sp>
    <dsp:sp modelId="{B9263188-7C57-4A30-B56F-1252507B7489}">
      <dsp:nvSpPr>
        <dsp:cNvPr id="0" name=""/>
        <dsp:cNvSpPr/>
      </dsp:nvSpPr>
      <dsp:spPr>
        <a:xfrm>
          <a:off x="5180942" y="1731010"/>
          <a:ext cx="1063941" cy="1063941"/>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tr-TR" sz="2400" kern="1200"/>
        </a:p>
      </dsp:txBody>
      <dsp:txXfrm>
        <a:off x="5321967" y="1950182"/>
        <a:ext cx="781891" cy="625597"/>
      </dsp:txXfrm>
    </dsp:sp>
    <dsp:sp modelId="{A74F712B-4586-44C7-8468-1213191C779B}">
      <dsp:nvSpPr>
        <dsp:cNvPr id="0" name=""/>
        <dsp:cNvSpPr/>
      </dsp:nvSpPr>
      <dsp:spPr>
        <a:xfrm>
          <a:off x="6393835" y="1345790"/>
          <a:ext cx="1834381" cy="1834381"/>
        </a:xfrm>
        <a:prstGeom prst="ellipse">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t>DUYULAR</a:t>
          </a:r>
          <a:endParaRPr lang="tr-TR" sz="2400" kern="1200" dirty="0"/>
        </a:p>
      </dsp:txBody>
      <dsp:txXfrm>
        <a:off x="6662474" y="1614429"/>
        <a:ext cx="1297103" cy="1297103"/>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Duyuların sınıflandırılması ve değerlendirilmesi</a:t>
            </a:r>
          </a:p>
        </p:txBody>
      </p:sp>
      <p:sp>
        <p:nvSpPr>
          <p:cNvPr id="3" name="Alt Başlık 2"/>
          <p:cNvSpPr>
            <a:spLocks noGrp="1"/>
          </p:cNvSpPr>
          <p:nvPr>
            <p:ph type="subTitle" idx="1"/>
          </p:nvPr>
        </p:nvSpPr>
        <p:spPr/>
        <p:txBody>
          <a:bodyPr/>
          <a:lstStyle/>
          <a:p>
            <a:r>
              <a:rPr lang="tr-TR" dirty="0"/>
              <a:t>Prof. Dr. </a:t>
            </a:r>
            <a:r>
              <a:rPr lang="tr-TR" dirty="0" err="1"/>
              <a:t>Müdriye</a:t>
            </a:r>
            <a:r>
              <a:rPr lang="tr-TR" dirty="0"/>
              <a:t> YILDIZ BIÇAKÇI</a:t>
            </a:r>
          </a:p>
          <a:p>
            <a:pPr algn="just"/>
            <a:endParaRPr lang="tr-TR" dirty="0"/>
          </a:p>
        </p:txBody>
      </p:sp>
    </p:spTree>
    <p:extLst>
      <p:ext uri="{BB962C8B-B14F-4D97-AF65-F5344CB8AC3E}">
        <p14:creationId xmlns:p14="http://schemas.microsoft.com/office/powerpoint/2010/main" val="2161695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Çocuğun </a:t>
            </a:r>
            <a:r>
              <a:rPr lang="tr-TR" b="1" dirty="0" smtClean="0"/>
              <a:t>Gözlemlenmesi</a:t>
            </a:r>
            <a:endParaRPr lang="tr-TR" dirty="0"/>
          </a:p>
        </p:txBody>
      </p:sp>
      <p:sp>
        <p:nvSpPr>
          <p:cNvPr id="3" name="İçerik Yer Tutucusu 2"/>
          <p:cNvSpPr>
            <a:spLocks noGrp="1"/>
          </p:cNvSpPr>
          <p:nvPr>
            <p:ph idx="1"/>
          </p:nvPr>
        </p:nvSpPr>
        <p:spPr/>
        <p:txBody>
          <a:bodyPr/>
          <a:lstStyle/>
          <a:p>
            <a:pPr algn="just"/>
            <a:endParaRPr lang="tr-TR" dirty="0"/>
          </a:p>
          <a:p>
            <a:pPr marL="0" indent="0" algn="just">
              <a:buNone/>
            </a:pPr>
            <a:r>
              <a:rPr lang="tr-TR" dirty="0" smtClean="0"/>
              <a:t>	Serbest </a:t>
            </a:r>
            <a:r>
              <a:rPr lang="tr-TR" dirty="0"/>
              <a:t>oyun sırasında, etkinlik sırasında duyusal girdiyi nasıl kullandığı, yemek sırasındaki davranışları, çevresel uyarım düzeyi, duygusal durumu, kısacası çocuğun doğal ortamında akranları, öğretmenleri ve ailesi ile etkileşimin gözlemlenerek değerlendirilmesidir.</a:t>
            </a:r>
          </a:p>
        </p:txBody>
      </p:sp>
    </p:spTree>
    <p:extLst>
      <p:ext uri="{BB962C8B-B14F-4D97-AF65-F5344CB8AC3E}">
        <p14:creationId xmlns:p14="http://schemas.microsoft.com/office/powerpoint/2010/main" val="3009089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Standardize </a:t>
            </a:r>
            <a:r>
              <a:rPr lang="tr-TR" b="1" dirty="0" smtClean="0"/>
              <a:t>Testler</a:t>
            </a:r>
            <a:endParaRPr lang="tr-TR" dirty="0"/>
          </a:p>
        </p:txBody>
      </p:sp>
      <p:sp>
        <p:nvSpPr>
          <p:cNvPr id="3" name="İçerik Yer Tutucusu 2"/>
          <p:cNvSpPr>
            <a:spLocks noGrp="1"/>
          </p:cNvSpPr>
          <p:nvPr>
            <p:ph idx="1"/>
          </p:nvPr>
        </p:nvSpPr>
        <p:spPr/>
        <p:txBody>
          <a:bodyPr>
            <a:normAutofit/>
          </a:bodyPr>
          <a:lstStyle/>
          <a:p>
            <a:pPr algn="just"/>
            <a:endParaRPr lang="tr-TR" dirty="0"/>
          </a:p>
          <a:p>
            <a:pPr marL="0" indent="0" algn="just">
              <a:buNone/>
            </a:pPr>
            <a:r>
              <a:rPr lang="tr-TR" dirty="0" smtClean="0"/>
              <a:t>	Standardize </a:t>
            </a:r>
            <a:r>
              <a:rPr lang="tr-TR" dirty="0"/>
              <a:t>testler gözlem yöntemine göre daha az zaman almaktadır. Duyu gelişiminin değerlendirilmesinde yaygın olarak </a:t>
            </a:r>
            <a:r>
              <a:rPr lang="tr-TR" dirty="0" err="1"/>
              <a:t>Ayres</a:t>
            </a:r>
            <a:r>
              <a:rPr lang="tr-TR" dirty="0"/>
              <a:t> Güney </a:t>
            </a:r>
            <a:r>
              <a:rPr lang="tr-TR" dirty="0" err="1"/>
              <a:t>Kalifornia</a:t>
            </a:r>
            <a:r>
              <a:rPr lang="tr-TR" dirty="0"/>
              <a:t> Duyu Bütünlüğü Testi, Duyu Bütünlüğü ve </a:t>
            </a:r>
            <a:r>
              <a:rPr lang="tr-TR" dirty="0" err="1"/>
              <a:t>Praxis</a:t>
            </a:r>
            <a:r>
              <a:rPr lang="tr-TR" dirty="0"/>
              <a:t> Testi, Duyu Profili, </a:t>
            </a:r>
            <a:r>
              <a:rPr lang="tr-TR" dirty="0" err="1"/>
              <a:t>Frostig</a:t>
            </a:r>
            <a:r>
              <a:rPr lang="tr-TR" dirty="0"/>
              <a:t> Gelişimsel Görsel Algı Testi kullanılmaktadır. Bunlar kısaca aşağıda açıklanmıştır. </a:t>
            </a:r>
          </a:p>
        </p:txBody>
      </p:sp>
    </p:spTree>
    <p:extLst>
      <p:ext uri="{BB962C8B-B14F-4D97-AF65-F5344CB8AC3E}">
        <p14:creationId xmlns:p14="http://schemas.microsoft.com/office/powerpoint/2010/main" val="1318137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1" dirty="0" err="1"/>
              <a:t>Ayres</a:t>
            </a:r>
            <a:r>
              <a:rPr lang="tr-TR" b="1" i="1" dirty="0"/>
              <a:t> Güney </a:t>
            </a:r>
            <a:r>
              <a:rPr lang="tr-TR" b="1" i="1" dirty="0" err="1"/>
              <a:t>Kalifornia</a:t>
            </a:r>
            <a:r>
              <a:rPr lang="tr-TR" b="1" i="1" dirty="0"/>
              <a:t> Duyu Bütünlüğü Testi</a:t>
            </a:r>
            <a:endParaRPr lang="tr-TR" dirty="0"/>
          </a:p>
        </p:txBody>
      </p:sp>
      <p:sp>
        <p:nvSpPr>
          <p:cNvPr id="3" name="İçerik Yer Tutucusu 2"/>
          <p:cNvSpPr>
            <a:spLocks noGrp="1"/>
          </p:cNvSpPr>
          <p:nvPr>
            <p:ph idx="1"/>
          </p:nvPr>
        </p:nvSpPr>
        <p:spPr/>
        <p:txBody>
          <a:bodyPr>
            <a:normAutofit fontScale="92500" lnSpcReduction="20000"/>
          </a:bodyPr>
          <a:lstStyle/>
          <a:p>
            <a:pPr algn="just"/>
            <a:endParaRPr lang="tr-TR" dirty="0"/>
          </a:p>
          <a:p>
            <a:pPr marL="0" indent="0" algn="just">
              <a:buNone/>
            </a:pPr>
            <a:r>
              <a:rPr lang="tr-TR" b="1" i="1" dirty="0"/>
              <a:t>	</a:t>
            </a:r>
            <a:r>
              <a:rPr lang="tr-TR" dirty="0" smtClean="0"/>
              <a:t>Jean </a:t>
            </a:r>
            <a:r>
              <a:rPr lang="tr-TR" dirty="0" err="1"/>
              <a:t>Ayres</a:t>
            </a:r>
            <a:r>
              <a:rPr lang="tr-TR" dirty="0"/>
              <a:t> tarafından, Güney Kaliforniya üniversitesinde yapılan araştırma ve çalışmaların ardından uygulanmaya başlanmıştır (</a:t>
            </a:r>
            <a:r>
              <a:rPr lang="tr-TR" dirty="0" err="1"/>
              <a:t>Maurer</a:t>
            </a:r>
            <a:r>
              <a:rPr lang="tr-TR" dirty="0"/>
              <a:t>, 1999; Miller ve </a:t>
            </a:r>
            <a:r>
              <a:rPr lang="tr-TR" dirty="0" err="1"/>
              <a:t>Lane</a:t>
            </a:r>
            <a:r>
              <a:rPr lang="tr-TR" dirty="0"/>
              <a:t>, 2000). </a:t>
            </a:r>
            <a:r>
              <a:rPr lang="tr-TR" dirty="0" err="1"/>
              <a:t>Ayres</a:t>
            </a:r>
            <a:r>
              <a:rPr lang="tr-TR" dirty="0"/>
              <a:t> Güney Kaliforniya Duyu Bütünlüğü Testi; denge duyusu, pozisyonu yakalama ve uzayda hareket davranışlarını, beden farkındalığını, dokunma duyusunu, motor planlama becerilerini, el-göz koordinasyonu ve görsel ayırt etmeyi değerlendirmede kullanılmaktadır (</a:t>
            </a:r>
            <a:r>
              <a:rPr lang="tr-TR" dirty="0" err="1"/>
              <a:t>Akt</a:t>
            </a:r>
            <a:r>
              <a:rPr lang="tr-TR" dirty="0"/>
              <a:t>. Aksoy ve ark., 2010). </a:t>
            </a:r>
          </a:p>
        </p:txBody>
      </p:sp>
    </p:spTree>
    <p:extLst>
      <p:ext uri="{BB962C8B-B14F-4D97-AF65-F5344CB8AC3E}">
        <p14:creationId xmlns:p14="http://schemas.microsoft.com/office/powerpoint/2010/main" val="1772772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a:t>Duyu Bütünlüğü ve </a:t>
            </a:r>
            <a:r>
              <a:rPr lang="tr-TR" b="1" i="1" dirty="0" err="1"/>
              <a:t>Praxis</a:t>
            </a:r>
            <a:r>
              <a:rPr lang="tr-TR" b="1" i="1" dirty="0"/>
              <a:t> Testi</a:t>
            </a:r>
            <a:endParaRPr lang="tr-TR" dirty="0"/>
          </a:p>
        </p:txBody>
      </p:sp>
      <p:sp>
        <p:nvSpPr>
          <p:cNvPr id="3" name="İçerik Yer Tutucusu 2"/>
          <p:cNvSpPr>
            <a:spLocks noGrp="1"/>
          </p:cNvSpPr>
          <p:nvPr>
            <p:ph idx="1"/>
          </p:nvPr>
        </p:nvSpPr>
        <p:spPr/>
        <p:txBody>
          <a:bodyPr>
            <a:normAutofit fontScale="92500" lnSpcReduction="10000"/>
          </a:bodyPr>
          <a:lstStyle/>
          <a:p>
            <a:pPr algn="just"/>
            <a:endParaRPr lang="tr-TR" dirty="0"/>
          </a:p>
          <a:p>
            <a:pPr marL="0" indent="0" algn="just">
              <a:buNone/>
            </a:pPr>
            <a:r>
              <a:rPr lang="tr-TR" b="1" i="1" dirty="0" smtClean="0"/>
              <a:t>	</a:t>
            </a:r>
            <a:r>
              <a:rPr lang="tr-TR" dirty="0" smtClean="0"/>
              <a:t>Jean </a:t>
            </a:r>
            <a:r>
              <a:rPr lang="tr-TR" dirty="0" err="1"/>
              <a:t>Ayres</a:t>
            </a:r>
            <a:r>
              <a:rPr lang="tr-TR" dirty="0"/>
              <a:t> tarafından geliştirilmiştir. Dört yaş ile sekiz yaş on bir aylık çocukların duyu bütünlemelerini değerlendirmek için kullanılmaktadır. Duyu bütünlüğü ve </a:t>
            </a:r>
            <a:r>
              <a:rPr lang="tr-TR" dirty="0" err="1"/>
              <a:t>Praksis</a:t>
            </a:r>
            <a:r>
              <a:rPr lang="tr-TR" dirty="0"/>
              <a:t> Testi, öğrenmenin ve davranışların altında yatan duyu bütünlüğünü inceler. Bu test; şekil zemin algısı, denge, şekil kopyalama, motor yeterlilik, dokunsal uyaran yerleştirme alanlarını değerlendirir (Huri vd., 2014). </a:t>
            </a:r>
          </a:p>
        </p:txBody>
      </p:sp>
    </p:spTree>
    <p:extLst>
      <p:ext uri="{BB962C8B-B14F-4D97-AF65-F5344CB8AC3E}">
        <p14:creationId xmlns:p14="http://schemas.microsoft.com/office/powerpoint/2010/main" val="3617041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a:t>Duyu Profili</a:t>
            </a:r>
            <a:endParaRPr lang="tr-TR" dirty="0"/>
          </a:p>
        </p:txBody>
      </p:sp>
      <p:sp>
        <p:nvSpPr>
          <p:cNvPr id="3" name="İçerik Yer Tutucusu 2"/>
          <p:cNvSpPr>
            <a:spLocks noGrp="1"/>
          </p:cNvSpPr>
          <p:nvPr>
            <p:ph idx="1"/>
          </p:nvPr>
        </p:nvSpPr>
        <p:spPr/>
        <p:txBody>
          <a:bodyPr>
            <a:normAutofit fontScale="92500" lnSpcReduction="20000"/>
          </a:bodyPr>
          <a:lstStyle/>
          <a:p>
            <a:pPr algn="just"/>
            <a:endParaRPr lang="tr-TR" dirty="0"/>
          </a:p>
          <a:p>
            <a:pPr marL="0" indent="0" algn="just">
              <a:buNone/>
            </a:pPr>
            <a:r>
              <a:rPr lang="tr-TR" b="1" i="1" dirty="0"/>
              <a:t>	</a:t>
            </a:r>
            <a:r>
              <a:rPr lang="tr-TR" dirty="0" err="1" smtClean="0"/>
              <a:t>Winnie</a:t>
            </a:r>
            <a:r>
              <a:rPr lang="tr-TR" dirty="0" smtClean="0"/>
              <a:t> </a:t>
            </a:r>
            <a:r>
              <a:rPr lang="tr-TR" dirty="0" err="1"/>
              <a:t>Dunn</a:t>
            </a:r>
            <a:r>
              <a:rPr lang="tr-TR" dirty="0"/>
              <a:t> tarafından geliştirilmiştir. Duyu modülasyon problemleri olan çocukları belirleyebilmek için bakım veren kişilere uygulanan çocukların duyusal durumlarına yönelik soruları içeren bir ölçme aracıdır. İşitsel, görsel, </a:t>
            </a:r>
            <a:r>
              <a:rPr lang="tr-TR" dirty="0" err="1"/>
              <a:t>vestibular</a:t>
            </a:r>
            <a:r>
              <a:rPr lang="tr-TR" dirty="0"/>
              <a:t>, dokunma, çoklu duysal işlem ve oral duysal işlemden oluşan duyusal işlem bölümü ile genel olarak kaslar ve hareketlerle ilgili duysal işlemleri içeren modülasyon bölümü olmak üzere iki bölümden oluşmaktadır (</a:t>
            </a:r>
            <a:r>
              <a:rPr lang="tr-TR" dirty="0" err="1"/>
              <a:t>Akt</a:t>
            </a:r>
            <a:r>
              <a:rPr lang="tr-TR" dirty="0"/>
              <a:t>. Akdem ve Akel, 2014). </a:t>
            </a:r>
          </a:p>
        </p:txBody>
      </p:sp>
    </p:spTree>
    <p:extLst>
      <p:ext uri="{BB962C8B-B14F-4D97-AF65-F5344CB8AC3E}">
        <p14:creationId xmlns:p14="http://schemas.microsoft.com/office/powerpoint/2010/main" val="11675593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err="1"/>
              <a:t>Frostig</a:t>
            </a:r>
            <a:r>
              <a:rPr lang="tr-TR" b="1" i="1" dirty="0"/>
              <a:t> Gelişimsel Görsel Algı Testi</a:t>
            </a:r>
            <a:endParaRPr lang="tr-TR" dirty="0"/>
          </a:p>
        </p:txBody>
      </p:sp>
      <p:sp>
        <p:nvSpPr>
          <p:cNvPr id="3" name="İçerik Yer Tutucusu 2"/>
          <p:cNvSpPr>
            <a:spLocks noGrp="1"/>
          </p:cNvSpPr>
          <p:nvPr>
            <p:ph idx="1"/>
          </p:nvPr>
        </p:nvSpPr>
        <p:spPr/>
        <p:txBody>
          <a:bodyPr>
            <a:normAutofit fontScale="85000" lnSpcReduction="20000"/>
          </a:bodyPr>
          <a:lstStyle/>
          <a:p>
            <a:pPr algn="just"/>
            <a:endParaRPr lang="tr-TR" dirty="0"/>
          </a:p>
          <a:p>
            <a:pPr marL="0" indent="0" algn="just">
              <a:buNone/>
            </a:pPr>
            <a:r>
              <a:rPr lang="tr-TR" b="1" i="1" dirty="0"/>
              <a:t>	</a:t>
            </a:r>
            <a:r>
              <a:rPr lang="tr-TR" dirty="0" err="1" smtClean="0"/>
              <a:t>Marianne</a:t>
            </a:r>
            <a:r>
              <a:rPr lang="tr-TR" dirty="0" smtClean="0"/>
              <a:t> </a:t>
            </a:r>
            <a:r>
              <a:rPr lang="tr-TR" dirty="0" err="1"/>
              <a:t>Frostig</a:t>
            </a:r>
            <a:r>
              <a:rPr lang="tr-TR" dirty="0"/>
              <a:t> tarafından 1961 yılında geliştirilmiştir. Test üç-dokuz yaş arasındaki çocukların görsel algı becerilerini değerlendirmek amacıyla kullanılmaktadır. Normal gelişim gösteren çocukların görsel algı becerilerinin değerlendirilmesinin yanı sıra özel gereksinimli çocukların görsel algı becerilerini değerlendirmek içinde kullanılmaktadır. </a:t>
            </a:r>
            <a:r>
              <a:rPr lang="tr-TR" dirty="0" err="1"/>
              <a:t>Frostig</a:t>
            </a:r>
            <a:r>
              <a:rPr lang="tr-TR" dirty="0"/>
              <a:t> Gelişimsel Görsel Algı </a:t>
            </a:r>
            <a:r>
              <a:rPr lang="tr-TR" dirty="0" err="1"/>
              <a:t>Testi’nin</a:t>
            </a:r>
            <a:r>
              <a:rPr lang="tr-TR" dirty="0"/>
              <a:t> göz-motor koordinasyonu, şekil zemin ayrımı, şekil sabitliği, mekânda konumun algılanması ve mekânsal ilişkilerin algılanması olmak üzere beş alt boyutu bulunmaktadır (</a:t>
            </a:r>
            <a:r>
              <a:rPr lang="tr-TR" dirty="0" err="1"/>
              <a:t>Akt</a:t>
            </a:r>
            <a:r>
              <a:rPr lang="tr-TR" dirty="0"/>
              <a:t>. </a:t>
            </a:r>
            <a:r>
              <a:rPr lang="tr-TR" dirty="0" err="1"/>
              <a:t>Akaroğlu</a:t>
            </a:r>
            <a:r>
              <a:rPr lang="tr-TR" dirty="0"/>
              <a:t> ve Dereli, 2012; Aral ve </a:t>
            </a:r>
            <a:r>
              <a:rPr lang="tr-TR" dirty="0" err="1"/>
              <a:t>Erturan</a:t>
            </a:r>
            <a:r>
              <a:rPr lang="tr-TR" dirty="0"/>
              <a:t> 1999). </a:t>
            </a:r>
          </a:p>
        </p:txBody>
      </p:sp>
    </p:spTree>
    <p:extLst>
      <p:ext uri="{BB962C8B-B14F-4D97-AF65-F5344CB8AC3E}">
        <p14:creationId xmlns:p14="http://schemas.microsoft.com/office/powerpoint/2010/main" val="1400684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dirty="0" smtClean="0"/>
              <a:t>KAYNAK</a:t>
            </a:r>
            <a:endParaRPr lang="tr-TR" dirty="0"/>
          </a:p>
        </p:txBody>
      </p:sp>
      <p:sp>
        <p:nvSpPr>
          <p:cNvPr id="3" name="İçerik Yer Tutucusu 2"/>
          <p:cNvSpPr>
            <a:spLocks noGrp="1"/>
          </p:cNvSpPr>
          <p:nvPr>
            <p:ph idx="1"/>
          </p:nvPr>
        </p:nvSpPr>
        <p:spPr/>
        <p:txBody>
          <a:bodyPr/>
          <a:lstStyle/>
          <a:p>
            <a:pPr lvl="0"/>
            <a:r>
              <a:rPr lang="tr-TR" dirty="0"/>
              <a:t>Çetin Sultanoğlu, S. ve Aral, N. (2015). “Duyuların Gelişimi”, Bebeklik ve İlk Çocukluk Döneminde (0-36 ay) Gelişim Duyuların Gelişimi ve Desteklenmesi, ed. M. Yıldız Bıçakçı, 205-225, Eğiten Kitap, Ankara.</a:t>
            </a:r>
          </a:p>
          <a:p>
            <a:pPr algn="just"/>
            <a:endParaRPr lang="tr-TR" dirty="0"/>
          </a:p>
        </p:txBody>
      </p:sp>
    </p:spTree>
    <p:extLst>
      <p:ext uri="{BB962C8B-B14F-4D97-AF65-F5344CB8AC3E}">
        <p14:creationId xmlns:p14="http://schemas.microsoft.com/office/powerpoint/2010/main" val="1114723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Duyuların sınıflandırılması</a:t>
            </a:r>
          </a:p>
        </p:txBody>
      </p:sp>
      <p:graphicFrame>
        <p:nvGraphicFramePr>
          <p:cNvPr id="4" name="8 Diyagram"/>
          <p:cNvGraphicFramePr>
            <a:graphicFrameLocks noGrp="1"/>
          </p:cNvGraphicFramePr>
          <p:nvPr>
            <p:ph idx="1"/>
            <p:extLst>
              <p:ext uri="{D42A27DB-BD31-4B8C-83A1-F6EECF244321}">
                <p14:modId xmlns:p14="http://schemas.microsoft.com/office/powerpoint/2010/main" val="246614032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İçerik Yer Tutucusu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tr-TR" dirty="0" smtClean="0"/>
              <a:t>	Duyular, özel duyular ve genel- derin duyular olmak üzere iki gruba ayrılmaktadır. </a:t>
            </a:r>
          </a:p>
          <a:p>
            <a:endParaRPr lang="tr-TR" dirty="0"/>
          </a:p>
        </p:txBody>
      </p:sp>
    </p:spTree>
    <p:extLst>
      <p:ext uri="{BB962C8B-B14F-4D97-AF65-F5344CB8AC3E}">
        <p14:creationId xmlns:p14="http://schemas.microsoft.com/office/powerpoint/2010/main" val="3244121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	</a:t>
            </a:r>
            <a:r>
              <a:rPr lang="tr-TR" b="1" dirty="0" smtClean="0"/>
              <a:t>Özel duyular; </a:t>
            </a:r>
            <a:r>
              <a:rPr lang="tr-TR" dirty="0" smtClean="0"/>
              <a:t>görme, işitme, tat alma ve koku alma duyularıdır. Bu duyular aynı zamanda çevreden gelen bilgiyi beyne ulaştırmalarından dolayı uzak duyular olarak da adlandırılır (</a:t>
            </a:r>
            <a:r>
              <a:rPr lang="tr-TR" dirty="0" err="1" smtClean="0"/>
              <a:t>Moller</a:t>
            </a:r>
            <a:r>
              <a:rPr lang="tr-TR" dirty="0" smtClean="0"/>
              <a:t>, 2003; Özden, 2012). </a:t>
            </a:r>
          </a:p>
          <a:p>
            <a:pPr marL="0" indent="0" algn="just">
              <a:buNone/>
            </a:pPr>
            <a:r>
              <a:rPr lang="tr-TR" b="1" dirty="0" smtClean="0"/>
              <a:t>	</a:t>
            </a:r>
            <a:endParaRPr lang="tr-TR" dirty="0"/>
          </a:p>
        </p:txBody>
      </p:sp>
    </p:spTree>
    <p:extLst>
      <p:ext uri="{BB962C8B-B14F-4D97-AF65-F5344CB8AC3E}">
        <p14:creationId xmlns:p14="http://schemas.microsoft.com/office/powerpoint/2010/main" val="3691966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b="1" dirty="0" smtClean="0"/>
              <a:t>	Genel- </a:t>
            </a:r>
            <a:r>
              <a:rPr lang="tr-TR" b="1" dirty="0"/>
              <a:t>Derin duyular; </a:t>
            </a:r>
            <a:r>
              <a:rPr lang="tr-TR" dirty="0"/>
              <a:t>somatik duyular olarak adlandırılan genel-derin duyular; denge, durum, derin ağrı, derin basınç duyuları gibi organizma içi ve dokunma duyularıdır. Yakın veya gizli duyular olarak da adlandırılır. Bu duyular kontrol edilemez ve doğrudan gözlenemezler. Yakın duyular genel olarak; dokunma, denge ve beden farkındalığı duyuları olarak gruplandırılır (Özden, 2012; </a:t>
            </a:r>
            <a:r>
              <a:rPr lang="tr-TR" dirty="0" err="1"/>
              <a:t>Seeley</a:t>
            </a:r>
            <a:r>
              <a:rPr lang="tr-TR" dirty="0"/>
              <a:t> vd., 2003). </a:t>
            </a:r>
          </a:p>
          <a:p>
            <a:endParaRPr lang="tr-TR" dirty="0"/>
          </a:p>
        </p:txBody>
      </p:sp>
    </p:spTree>
    <p:extLst>
      <p:ext uri="{BB962C8B-B14F-4D97-AF65-F5344CB8AC3E}">
        <p14:creationId xmlns:p14="http://schemas.microsoft.com/office/powerpoint/2010/main" val="87824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dirty="0"/>
              <a:t>Duyuların </a:t>
            </a:r>
            <a:r>
              <a:rPr lang="tr-TR" dirty="0" smtClean="0"/>
              <a:t>değerlendirilmesi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a:t>	</a:t>
            </a:r>
            <a:r>
              <a:rPr lang="tr-TR" dirty="0" smtClean="0"/>
              <a:t>Duyuların </a:t>
            </a:r>
            <a:r>
              <a:rPr lang="tr-TR" dirty="0"/>
              <a:t>anlamlı olabilmesi için duyu organlarının işlevsel olarak çalışmasının yanı sıra merkezi ve çevresel sinir sisteminin de koordineli olarak çalışması ve bu bölgelerde herhangi bir hasarın olmaması gerekmektedir. Merkezi ve çevresel sinir sisteminde oluşabilecek bir hasar duyular ve duyuların gelişimini doğrudan etkileyecektir. </a:t>
            </a:r>
            <a:endParaRPr lang="tr-TR" dirty="0" smtClean="0"/>
          </a:p>
        </p:txBody>
      </p:sp>
    </p:spTree>
    <p:extLst>
      <p:ext uri="{BB962C8B-B14F-4D97-AF65-F5344CB8AC3E}">
        <p14:creationId xmlns:p14="http://schemas.microsoft.com/office/powerpoint/2010/main" val="74371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	Duyuların </a:t>
            </a:r>
            <a:r>
              <a:rPr lang="tr-TR" dirty="0"/>
              <a:t>gelişimde yaşanan bir sorun bireyin tüm hayatını olumsuz yönde etkileyecek, toplumdan soyutlanmasına neden olacak ve günlük işlerini yapabilmesini engelleyecektir. Tüm yaşamı etkileyebileceği düşünülen duyu gelişimindeki sorunların erken dönemde belirlenmesi ve destek eğitiminin başlaması daha sonraki yaşamını sağlıklı bir birey olarak sürdürebilmesi açısından oldukça önemlidir. </a:t>
            </a:r>
          </a:p>
          <a:p>
            <a:endParaRPr lang="tr-TR" dirty="0"/>
          </a:p>
        </p:txBody>
      </p:sp>
    </p:spTree>
    <p:extLst>
      <p:ext uri="{BB962C8B-B14F-4D97-AF65-F5344CB8AC3E}">
        <p14:creationId xmlns:p14="http://schemas.microsoft.com/office/powerpoint/2010/main" val="2011063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	Ailelere </a:t>
            </a:r>
            <a:r>
              <a:rPr lang="tr-TR" dirty="0"/>
              <a:t>ve öğretmenlere çocukların fark edilerek değerlendirilmesi açısından büyük görev düşmektedir. Bu nedenle öğretmenler ve aileler çocukları çok iyi bir şekilde gözlemlemeli ve herhangi bir duyusal yetersizlik olduğunu fark ettiklerinde ayrıntılı değerlendirme için uzmana başvurmalıdırlar. Aşağıdaki örnek olayla bu durum açıklanabilir. </a:t>
            </a:r>
          </a:p>
          <a:p>
            <a:endParaRPr lang="tr-TR" dirty="0"/>
          </a:p>
        </p:txBody>
      </p:sp>
    </p:spTree>
    <p:extLst>
      <p:ext uri="{BB962C8B-B14F-4D97-AF65-F5344CB8AC3E}">
        <p14:creationId xmlns:p14="http://schemas.microsoft.com/office/powerpoint/2010/main" val="3774061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92500" lnSpcReduction="20000"/>
          </a:bodyPr>
          <a:lstStyle/>
          <a:p>
            <a:pPr algn="just"/>
            <a:endParaRPr lang="tr-TR" dirty="0"/>
          </a:p>
          <a:p>
            <a:pPr algn="just"/>
            <a:r>
              <a:rPr lang="tr-TR" i="1" dirty="0"/>
              <a:t>Sera anaokulunda eşyalara veya arkadaşlarına çarptığı için düşer ve küçük yaralanmalara maruz kalır. Öğretmenin gözlemleri sonucunda </a:t>
            </a:r>
            <a:r>
              <a:rPr lang="tr-TR" i="1" dirty="0" err="1"/>
              <a:t>Sera’nın</a:t>
            </a:r>
            <a:r>
              <a:rPr lang="tr-TR" i="1" dirty="0"/>
              <a:t> çarpmalar esnasında herhangi bir acı ifadesi takınmadığı ve hiç bir şey olmamış gibi davrandığını görür ve durumu ailesine bildirir. Öğretmen aile görüşmesi sonucunda </a:t>
            </a:r>
            <a:r>
              <a:rPr lang="tr-TR" i="1" dirty="0" err="1"/>
              <a:t>Sera’nın</a:t>
            </a:r>
            <a:r>
              <a:rPr lang="tr-TR" i="1" dirty="0"/>
              <a:t> benzer durumları ev ortamında da sergilediği sonucuna ulaşılır. Bu durumda bir uzmandan yardım almaya karar verilir. </a:t>
            </a:r>
            <a:endParaRPr lang="tr-TR" dirty="0"/>
          </a:p>
        </p:txBody>
      </p:sp>
    </p:spTree>
    <p:extLst>
      <p:ext uri="{BB962C8B-B14F-4D97-AF65-F5344CB8AC3E}">
        <p14:creationId xmlns:p14="http://schemas.microsoft.com/office/powerpoint/2010/main" val="67192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92500" lnSpcReduction="20000"/>
          </a:bodyPr>
          <a:lstStyle/>
          <a:p>
            <a:pPr algn="just"/>
            <a:endParaRPr lang="tr-TR" dirty="0"/>
          </a:p>
          <a:p>
            <a:pPr marL="0" indent="0" algn="just">
              <a:buNone/>
            </a:pPr>
            <a:r>
              <a:rPr lang="tr-TR" dirty="0"/>
              <a:t>	</a:t>
            </a:r>
            <a:r>
              <a:rPr lang="tr-TR" dirty="0" smtClean="0"/>
              <a:t>Duyusal </a:t>
            </a:r>
            <a:r>
              <a:rPr lang="tr-TR" dirty="0"/>
              <a:t>yetersizlikleri değerlendirmede uzmanlar tarafından çocukların yaş ve gelişim özelliklerine uygun olarak çeşitli ölçme araçları kullanılır. Herhangi bir ölçme aracını kullanmadan önce çocuğun ayrıntılı bir şekilde bir süre gözlemlenmesi gerekir. Değerlendirme sürecinde gözlemler ve standart testler önemli bir yer tutar. </a:t>
            </a:r>
          </a:p>
          <a:p>
            <a:pPr marL="0" indent="0" algn="just">
              <a:buNone/>
            </a:pPr>
            <a:r>
              <a:rPr lang="tr-TR" dirty="0" smtClean="0"/>
              <a:t>	Bu </a:t>
            </a:r>
            <a:r>
              <a:rPr lang="tr-TR" dirty="0"/>
              <a:t>testlerin uygulanması çocukların yaş grubu ve gelişimsel özelliklerine bağlı olarak değişiklik göstermektedir (Bumin, 2007; Kayıhan, 2011). </a:t>
            </a:r>
          </a:p>
        </p:txBody>
      </p:sp>
    </p:spTree>
    <p:extLst>
      <p:ext uri="{BB962C8B-B14F-4D97-AF65-F5344CB8AC3E}">
        <p14:creationId xmlns:p14="http://schemas.microsoft.com/office/powerpoint/2010/main" val="46120449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150</Words>
  <Application>Microsoft Office PowerPoint</Application>
  <PresentationFormat>Ekran Gösterisi (4:3)</PresentationFormat>
  <Paragraphs>39</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Duyuların sınıflandırılması ve değerlendirilmesi</vt:lpstr>
      <vt:lpstr>Duyuların sınıflandırılması</vt:lpstr>
      <vt:lpstr>PowerPoint Sunusu</vt:lpstr>
      <vt:lpstr>PowerPoint Sunusu</vt:lpstr>
      <vt:lpstr>Duyuların değerlendirilmesi</vt:lpstr>
      <vt:lpstr>PowerPoint Sunusu</vt:lpstr>
      <vt:lpstr>PowerPoint Sunusu</vt:lpstr>
      <vt:lpstr>PowerPoint Sunusu</vt:lpstr>
      <vt:lpstr>PowerPoint Sunusu</vt:lpstr>
      <vt:lpstr>Çocuğun Gözlemlenmesi</vt:lpstr>
      <vt:lpstr>Standardize Testler</vt:lpstr>
      <vt:lpstr>Ayres Güney Kalifornia Duyu Bütünlüğü Testi</vt:lpstr>
      <vt:lpstr>Duyu Bütünlüğü ve Praxis Testi</vt:lpstr>
      <vt:lpstr>Duyu Profili</vt:lpstr>
      <vt:lpstr>Frostig Gelişimsel Görsel Algı Testi</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AYÇA</dc:creator>
  <cp:lastModifiedBy>AYÇA</cp:lastModifiedBy>
  <cp:revision>8</cp:revision>
  <dcterms:created xsi:type="dcterms:W3CDTF">2020-11-09T13:58:59Z</dcterms:created>
  <dcterms:modified xsi:type="dcterms:W3CDTF">2020-11-10T09:07:53Z</dcterms:modified>
</cp:coreProperties>
</file>