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872207"/>
          </a:xfrm>
        </p:spPr>
        <p:txBody>
          <a:bodyPr/>
          <a:lstStyle/>
          <a:p>
            <a:r>
              <a:rPr lang="tr-TR" dirty="0"/>
              <a:t>Örnek Olay İncelemesi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3001888"/>
          </a:xfrm>
        </p:spPr>
        <p:txBody>
          <a:bodyPr/>
          <a:lstStyle/>
          <a:p>
            <a:r>
              <a:rPr lang="tr-TR" dirty="0"/>
              <a:t>Öğrencilerin sorunlu bir olaya aktif olarak katılmalarını gerektiren bir yöntemdir. </a:t>
            </a:r>
            <a:endParaRPr lang="en-GB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156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</a:t>
            </a:r>
            <a:r>
              <a:rPr lang="tr-TR" dirty="0" smtClean="0"/>
              <a:t>Sınırlılıkları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/>
              <a:t>Zaman gerektirir</a:t>
            </a:r>
          </a:p>
          <a:p>
            <a:pPr>
              <a:lnSpc>
                <a:spcPct val="90000"/>
              </a:lnSpc>
            </a:pPr>
            <a:r>
              <a:rPr lang="tr-TR" dirty="0"/>
              <a:t>Konuşmacıları konu üzerinde tutmak oldukça zordur.</a:t>
            </a:r>
          </a:p>
          <a:p>
            <a:pPr>
              <a:lnSpc>
                <a:spcPct val="90000"/>
              </a:lnSpc>
            </a:pPr>
            <a:r>
              <a:rPr lang="tr-TR" dirty="0"/>
              <a:t>İyi disipline edilmiş sınıf gerekir</a:t>
            </a:r>
          </a:p>
          <a:p>
            <a:pPr>
              <a:lnSpc>
                <a:spcPct val="90000"/>
              </a:lnSpc>
            </a:pPr>
            <a:r>
              <a:rPr lang="tr-TR" dirty="0"/>
              <a:t>Bazı konuşmalar anlamsızlaşır ve uzayabilir</a:t>
            </a:r>
          </a:p>
          <a:p>
            <a:pPr>
              <a:lnSpc>
                <a:spcPct val="90000"/>
              </a:lnSpc>
            </a:pPr>
            <a:r>
              <a:rPr lang="tr-TR" dirty="0"/>
              <a:t>Kolay sinirlenen öğrenci için uygun bir yöntem değildir.</a:t>
            </a:r>
          </a:p>
          <a:p>
            <a:pPr>
              <a:lnSpc>
                <a:spcPct val="90000"/>
              </a:lnSpc>
            </a:pPr>
            <a:r>
              <a:rPr lang="tr-TR" dirty="0"/>
              <a:t>Grup tartışmalarını sonuçlandırmak zor olabilir</a:t>
            </a:r>
          </a:p>
          <a:p>
            <a:pPr>
              <a:lnSpc>
                <a:spcPct val="90000"/>
              </a:lnSpc>
            </a:pPr>
            <a:r>
              <a:rPr lang="tr-TR" dirty="0"/>
              <a:t>Çok kalabalık sınıfta </a:t>
            </a:r>
            <a:r>
              <a:rPr lang="tr-TR" dirty="0" err="1"/>
              <a:t>uyg</a:t>
            </a:r>
            <a:r>
              <a:rPr lang="tr-TR" dirty="0"/>
              <a:t>. Oldukça zordur.</a:t>
            </a:r>
            <a:endParaRPr lang="en-GB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745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 Yöntemi Etkili Kullanım </a:t>
            </a:r>
            <a:r>
              <a:rPr lang="tr-TR" dirty="0"/>
              <a:t>için Tavsiyeler: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/>
              <a:t>Konu seçimine özen göstermek</a:t>
            </a:r>
          </a:p>
          <a:p>
            <a:r>
              <a:rPr lang="tr-TR" dirty="0"/>
              <a:t>Grup oluşturmaya özen göstermek</a:t>
            </a:r>
          </a:p>
          <a:p>
            <a:r>
              <a:rPr lang="tr-TR" dirty="0"/>
              <a:t>İyi bir hazırlık sağlanmalı</a:t>
            </a:r>
          </a:p>
          <a:p>
            <a:r>
              <a:rPr lang="tr-TR" dirty="0"/>
              <a:t>Tartışma yöntemine özen gösterme( öğrencilerin tanıtımı, zamanın iyi kullanılması, Konuyu özetleme, kuralları önceden belirleme, Öğrencinin konuşmasına izin </a:t>
            </a:r>
            <a:r>
              <a:rPr lang="tr-TR" dirty="0" smtClean="0"/>
              <a:t>verme, sınıf </a:t>
            </a:r>
            <a:r>
              <a:rPr lang="tr-TR" dirty="0"/>
              <a:t>atmosferini iyi sağlama </a:t>
            </a:r>
            <a:endParaRPr lang="en-GB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200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Teşekkürler……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493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Öğrenciler bizzat katıldıkları ve </a:t>
            </a:r>
            <a:r>
              <a:rPr lang="tr-TR" dirty="0" smtClean="0"/>
              <a:t>hoşlandıkları eylemlerden </a:t>
            </a:r>
            <a:r>
              <a:rPr lang="tr-TR" dirty="0"/>
              <a:t>daha fazla tecrübe kazanırlar.</a:t>
            </a:r>
          </a:p>
          <a:p>
            <a:pPr>
              <a:lnSpc>
                <a:spcPct val="90000"/>
              </a:lnSpc>
            </a:pPr>
            <a:r>
              <a:rPr lang="tr-TR" dirty="0"/>
              <a:t>Hislerini ve tutumlarını açıklama imkanı bulurlar</a:t>
            </a:r>
          </a:p>
          <a:p>
            <a:pPr>
              <a:lnSpc>
                <a:spcPct val="90000"/>
              </a:lnSpc>
            </a:pPr>
            <a:r>
              <a:rPr lang="tr-TR" dirty="0"/>
              <a:t>Yaratıcılıkları güçlenir.</a:t>
            </a:r>
          </a:p>
          <a:p>
            <a:pPr>
              <a:lnSpc>
                <a:spcPct val="90000"/>
              </a:lnSpc>
            </a:pPr>
            <a:r>
              <a:rPr lang="tr-TR" dirty="0"/>
              <a:t>Öğrencilere durumu kavrama yerine hissetme imkanı sağlar.</a:t>
            </a:r>
            <a:endParaRPr lang="en-GB" dirty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198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Faydaları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Öğrencileri güdüler</a:t>
            </a:r>
          </a:p>
          <a:p>
            <a:r>
              <a:rPr lang="tr-TR" dirty="0"/>
              <a:t>Öğrenciler yüz yüze gelecekleri gerçek durumlar için hazırlanırlar</a:t>
            </a:r>
          </a:p>
          <a:p>
            <a:r>
              <a:rPr lang="tr-TR" dirty="0"/>
              <a:t>Sosyal becerileri geliştirmek için kullanılırlar</a:t>
            </a:r>
          </a:p>
          <a:p>
            <a:r>
              <a:rPr lang="tr-TR" dirty="0" err="1" smtClean="0"/>
              <a:t>Effektif</a:t>
            </a:r>
            <a:r>
              <a:rPr lang="tr-TR" dirty="0" smtClean="0"/>
              <a:t> </a:t>
            </a:r>
            <a:r>
              <a:rPr lang="tr-TR" dirty="0"/>
              <a:t>öğrenme oluşur.</a:t>
            </a:r>
          </a:p>
          <a:p>
            <a:r>
              <a:rPr lang="tr-TR" dirty="0" smtClean="0"/>
              <a:t>İletişim </a:t>
            </a:r>
            <a:r>
              <a:rPr lang="tr-TR" dirty="0"/>
              <a:t>sözden çok harekete dayanır.</a:t>
            </a:r>
          </a:p>
          <a:p>
            <a:r>
              <a:rPr lang="tr-TR" dirty="0"/>
              <a:t>Öğrenciler gelecekte başvuracağı şeyler hakkında ön fikir edinme şansına sahip olur</a:t>
            </a:r>
          </a:p>
        </p:txBody>
      </p:sp>
    </p:spTree>
    <p:extLst>
      <p:ext uri="{BB962C8B-B14F-4D97-AF65-F5344CB8AC3E}">
        <p14:creationId xmlns:p14="http://schemas.microsoft.com/office/powerpoint/2010/main" val="228526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</a:t>
            </a:r>
            <a:r>
              <a:rPr lang="tr-TR" dirty="0" smtClean="0"/>
              <a:t>Sınırlılıkları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Uzun zaman alır</a:t>
            </a:r>
          </a:p>
          <a:p>
            <a:r>
              <a:rPr lang="tr-TR" dirty="0"/>
              <a:t>Öğretmenin önceden çok iyi hazırlanmasını gerektirir.</a:t>
            </a:r>
          </a:p>
          <a:p>
            <a:r>
              <a:rPr lang="tr-TR" dirty="0"/>
              <a:t>İncelenmesi düşünülen olaya tam olarak uyan bir örnek olay yazmak zor olabilir.</a:t>
            </a:r>
          </a:p>
          <a:p>
            <a:r>
              <a:rPr lang="tr-TR" dirty="0"/>
              <a:t>Öğrencilerin olayı iyi anladığından emin olma</a:t>
            </a:r>
          </a:p>
          <a:p>
            <a:r>
              <a:rPr lang="tr-TR" dirty="0"/>
              <a:t>Öğrencilerin yanlış çözüme gitmelerini önleme.</a:t>
            </a:r>
          </a:p>
          <a:p>
            <a:r>
              <a:rPr lang="tr-TR" dirty="0"/>
              <a:t>Öğrencilerin tecrübelerini değerlendirmelerine yardımcı olma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97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Grup tartışması </a:t>
            </a:r>
            <a:r>
              <a:rPr lang="tr-TR" dirty="0" smtClean="0"/>
              <a:t>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Öğrencilerin bir konu ya da sorun üzerinde birlikte konuşarak mümkün olan çözüm yollarını aramalarına dayanır.</a:t>
            </a:r>
          </a:p>
          <a:p>
            <a:r>
              <a:rPr lang="tr-TR" dirty="0"/>
              <a:t>Büyük grup tartışması </a:t>
            </a:r>
          </a:p>
          <a:p>
            <a:r>
              <a:rPr lang="tr-TR" dirty="0"/>
              <a:t>Münazara </a:t>
            </a:r>
          </a:p>
          <a:p>
            <a:r>
              <a:rPr lang="tr-TR" dirty="0"/>
              <a:t>Fikir tartışması</a:t>
            </a:r>
          </a:p>
          <a:p>
            <a:r>
              <a:rPr lang="tr-TR" dirty="0"/>
              <a:t>Forum</a:t>
            </a:r>
          </a:p>
          <a:p>
            <a:r>
              <a:rPr lang="tr-TR" dirty="0"/>
              <a:t>Seminer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808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</a:t>
            </a:r>
            <a:r>
              <a:rPr lang="tr-TR" dirty="0" smtClean="0"/>
              <a:t>sınırlılıkları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Küçük gruplar gerektirir.</a:t>
            </a:r>
          </a:p>
          <a:p>
            <a:r>
              <a:rPr lang="tr-TR" dirty="0"/>
              <a:t>Zaman gerektirir</a:t>
            </a:r>
          </a:p>
          <a:p>
            <a:r>
              <a:rPr lang="tr-TR" dirty="0"/>
              <a:t>Yetenekli öğrenciler durumu tekelinde bulundurur.</a:t>
            </a:r>
          </a:p>
          <a:p>
            <a:r>
              <a:rPr lang="tr-TR" dirty="0"/>
              <a:t>Çekingen ya da konuşma problemi olan öğrenciler için iyi bir yöntem değildir.</a:t>
            </a:r>
            <a:endParaRPr lang="en-GB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774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Öğrencilerin ilgi ve güdüleri yüksektir.</a:t>
            </a:r>
          </a:p>
          <a:p>
            <a:r>
              <a:rPr lang="tr-TR" dirty="0"/>
              <a:t>Tüm öğrencilerin tartışmaya katılması sağlanır.</a:t>
            </a:r>
          </a:p>
          <a:p>
            <a:r>
              <a:rPr lang="tr-TR" dirty="0"/>
              <a:t>Problem çözme yeteneği geliştirilir.</a:t>
            </a:r>
          </a:p>
          <a:p>
            <a:r>
              <a:rPr lang="tr-TR" dirty="0"/>
              <a:t>Konuları anlama, </a:t>
            </a:r>
            <a:r>
              <a:rPr lang="tr-TR" dirty="0" smtClean="0"/>
              <a:t>kavrama yeteneği </a:t>
            </a:r>
            <a:r>
              <a:rPr lang="tr-TR" dirty="0"/>
              <a:t>gelişir.</a:t>
            </a:r>
          </a:p>
          <a:p>
            <a:endParaRPr lang="en-GB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751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Demokratik bir yöntemdir.</a:t>
            </a:r>
          </a:p>
          <a:p>
            <a:r>
              <a:rPr lang="tr-TR" dirty="0"/>
              <a:t>Öğrenciler </a:t>
            </a:r>
            <a:r>
              <a:rPr lang="tr-TR" dirty="0" smtClean="0"/>
              <a:t>tartışarak </a:t>
            </a:r>
            <a:r>
              <a:rPr lang="tr-TR" dirty="0"/>
              <a:t>öğrenir.</a:t>
            </a:r>
          </a:p>
          <a:p>
            <a:r>
              <a:rPr lang="tr-TR" dirty="0"/>
              <a:t>Öğrencilerin konuşma, soru sorma ve </a:t>
            </a:r>
            <a:r>
              <a:rPr lang="tr-TR" dirty="0" smtClean="0"/>
              <a:t>hemen cevaplama </a:t>
            </a:r>
            <a:r>
              <a:rPr lang="tr-TR" dirty="0"/>
              <a:t>yetenekleri gelişir.</a:t>
            </a:r>
          </a:p>
          <a:p>
            <a:r>
              <a:rPr lang="tr-TR" dirty="0"/>
              <a:t>Öğrencilerin birbirleriyle iletişimleri artar.</a:t>
            </a:r>
          </a:p>
          <a:p>
            <a:r>
              <a:rPr lang="tr-TR" dirty="0"/>
              <a:t>Öğrenciler kendi düşünce ve görüşlerini ortaya koyar, diğerlerini öğrenir.</a:t>
            </a:r>
            <a:endParaRPr lang="en-GB" dirty="0"/>
          </a:p>
          <a:p>
            <a:r>
              <a:rPr lang="tr-TR" dirty="0" smtClean="0"/>
              <a:t> </a:t>
            </a:r>
            <a:endParaRPr lang="en-GB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332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Diğer öğrencilerin kendi görüşleri üzerindeki eleştiri ve değerlendirmelerini öğrenir.</a:t>
            </a:r>
          </a:p>
          <a:p>
            <a:r>
              <a:rPr lang="tr-TR" dirty="0"/>
              <a:t>Bir soruna farklı çözüm yollarını olduğunu görür.</a:t>
            </a:r>
          </a:p>
          <a:p>
            <a:r>
              <a:rPr lang="tr-TR" dirty="0"/>
              <a:t>Kendi kendilerini disipline etmeyi öğrenir.</a:t>
            </a:r>
          </a:p>
          <a:p>
            <a:r>
              <a:rPr lang="tr-TR" dirty="0"/>
              <a:t>Bu yöntemde öğretmen öğrencileri daha iyi tanır.</a:t>
            </a:r>
            <a:endParaRPr lang="en-GB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542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370</Words>
  <Application>Microsoft Office PowerPoint</Application>
  <PresentationFormat>Ekran Gösterisi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Akış</vt:lpstr>
      <vt:lpstr>Örnek Olay İncelemesi</vt:lpstr>
      <vt:lpstr>Yöntemin Faydaları</vt:lpstr>
      <vt:lpstr>Yöntemin Faydaları</vt:lpstr>
      <vt:lpstr>Yöntemin Sınırlılıkları</vt:lpstr>
      <vt:lpstr>Grup tartışması yöntemi</vt:lpstr>
      <vt:lpstr>Yöntemin sınırlılıkları</vt:lpstr>
      <vt:lpstr>Yöntemin Faydaları</vt:lpstr>
      <vt:lpstr>Yöntemin Faydaları</vt:lpstr>
      <vt:lpstr>Yöntemin faydaları</vt:lpstr>
      <vt:lpstr>Yöntemin Sınırlılıkları</vt:lpstr>
      <vt:lpstr> Yöntemi Etkili Kullanım için Tavsiyeler: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Olay İncelemesi</dc:title>
  <dc:creator>Nevin Gündüz</dc:creator>
  <cp:lastModifiedBy>Nevin Gündüz</cp:lastModifiedBy>
  <cp:revision>6</cp:revision>
  <dcterms:created xsi:type="dcterms:W3CDTF">2018-02-15T21:30:19Z</dcterms:created>
  <dcterms:modified xsi:type="dcterms:W3CDTF">2018-02-15T22:25:19Z</dcterms:modified>
</cp:coreProperties>
</file>