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83" r:id="rId4"/>
    <p:sldId id="284" r:id="rId5"/>
    <p:sldId id="285" r:id="rId6"/>
    <p:sldId id="286" r:id="rId7"/>
    <p:sldId id="287" r:id="rId8"/>
    <p:sldId id="288" r:id="rId9"/>
    <p:sldId id="289" r:id="rId10"/>
    <p:sldId id="282" r:id="rId11"/>
    <p:sldId id="290" r:id="rId12"/>
    <p:sldId id="291" r:id="rId13"/>
    <p:sldId id="292" r:id="rId14"/>
    <p:sldId id="293" r:id="rId15"/>
    <p:sldId id="294" r:id="rId16"/>
    <p:sldId id="295" r:id="rId17"/>
    <p:sldId id="296" r:id="rId18"/>
    <p:sldId id="297" r:id="rId19"/>
    <p:sldId id="298" r:id="rId20"/>
    <p:sldId id="299" r:id="rId21"/>
    <p:sldId id="300" r:id="rId22"/>
    <p:sldId id="301" r:id="rId23"/>
    <p:sldId id="302" r:id="rId24"/>
    <p:sldId id="303" r:id="rId25"/>
    <p:sldId id="304" r:id="rId26"/>
    <p:sldId id="305" r:id="rId27"/>
    <p:sldId id="306" r:id="rId28"/>
    <p:sldId id="307" r:id="rId29"/>
    <p:sldId id="308" r:id="rId30"/>
    <p:sldId id="309" r:id="rId31"/>
    <p:sldId id="310" r:id="rId32"/>
    <p:sldId id="311" r:id="rId33"/>
    <p:sldId id="312" r:id="rId34"/>
    <p:sldId id="313" r:id="rId35"/>
    <p:sldId id="314" r:id="rId36"/>
    <p:sldId id="315" r:id="rId37"/>
    <p:sldId id="316" r:id="rId38"/>
    <p:sldId id="317" r:id="rId39"/>
    <p:sldId id="318" r:id="rId40"/>
    <p:sldId id="319" r:id="rId41"/>
    <p:sldId id="320" r:id="rId42"/>
    <p:sldId id="321" r:id="rId43"/>
    <p:sldId id="322" r:id="rId4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7" d="100"/>
          <a:sy n="57" d="100"/>
        </p:scale>
        <p:origin x="267" y="35"/>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2.10.2019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3F7350A-BF9A-4334-8C8B-9DCD20C6563C}"/>
              </a:ext>
            </a:extLst>
          </p:cNvPr>
          <p:cNvSpPr>
            <a:spLocks noGrp="1"/>
          </p:cNvSpPr>
          <p:nvPr>
            <p:ph type="ctrTitle"/>
          </p:nvPr>
        </p:nvSpPr>
        <p:spPr>
          <a:xfrm>
            <a:off x="251520" y="188640"/>
            <a:ext cx="8640960" cy="6480720"/>
          </a:xfrm>
        </p:spPr>
        <p:txBody>
          <a:bodyPr>
            <a:normAutofit fontScale="90000"/>
          </a:bodyPr>
          <a:lstStyle/>
          <a:p>
            <a:r>
              <a:rPr lang="tr-TR" dirty="0"/>
              <a:t>KONU 7</a:t>
            </a:r>
            <a:br>
              <a:rPr lang="tr-TR" dirty="0"/>
            </a:br>
            <a:r>
              <a:rPr lang="tr-TR" dirty="0"/>
              <a:t>Halkla İlişkiler Modellerine Dayanaklık Eden Kuramlar: Eleştirel Kuramların Halkla İlişkiler Modelleri ve Çalışmaları Üzerindeki Etkisi –</a:t>
            </a:r>
            <a:br>
              <a:rPr lang="tr-TR" dirty="0"/>
            </a:br>
            <a:br>
              <a:rPr lang="tr-TR" dirty="0"/>
            </a:br>
            <a:r>
              <a:rPr lang="tr-TR" dirty="0"/>
              <a:t>İletişim Teorilerinin Halkla İlişkiler Alanına Yansımaları</a:t>
            </a:r>
            <a:br>
              <a:rPr lang="tr-TR" dirty="0"/>
            </a:br>
            <a:r>
              <a:rPr lang="tr-TR" dirty="0"/>
              <a:t>Uluslararası İlişkiler Teorileri ve Halkla İlişkiler</a:t>
            </a:r>
          </a:p>
        </p:txBody>
      </p:sp>
    </p:spTree>
    <p:extLst>
      <p:ext uri="{BB962C8B-B14F-4D97-AF65-F5344CB8AC3E}">
        <p14:creationId xmlns:p14="http://schemas.microsoft.com/office/powerpoint/2010/main" val="37475883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AE9BF58-72AC-417D-9ACC-475FF384FE1A}"/>
              </a:ext>
            </a:extLst>
          </p:cNvPr>
          <p:cNvSpPr>
            <a:spLocks noGrp="1"/>
          </p:cNvSpPr>
          <p:nvPr>
            <p:ph idx="1"/>
          </p:nvPr>
        </p:nvSpPr>
        <p:spPr>
          <a:xfrm>
            <a:off x="179512" y="188640"/>
            <a:ext cx="8784976" cy="6480720"/>
          </a:xfrm>
        </p:spPr>
        <p:txBody>
          <a:bodyPr/>
          <a:lstStyle/>
          <a:p>
            <a:pPr marL="0" indent="0">
              <a:buNone/>
            </a:pPr>
            <a:r>
              <a:rPr lang="tr-TR" dirty="0"/>
              <a:t>Analizden hareketle halkla ilişkiler modelinde sunulan simetri kavramı eleştirilmekte ve olumlu yönleri hakkındaki öngörülerin doğrulanamayacağı belirtilmektedir.</a:t>
            </a:r>
          </a:p>
          <a:p>
            <a:pPr marL="0" indent="0">
              <a:buNone/>
            </a:pPr>
            <a:r>
              <a:rPr lang="tr-TR" dirty="0"/>
              <a:t>Halkla ilişkilerde diplomasi olgusu, uluslararası ilişkilerde  var olan teoriye kıyasla saf uygulamalara dayanan geleneklerin geçerliliği ve uygulanabilirliği esas alınarak incelenmekte; sonuç olarak halkla ilişkilerin, standart metinlerde  sıkça ifade edildiği gibi ne benzersiz ne de tarafsız olmadığı görülmektedir.</a:t>
            </a:r>
          </a:p>
          <a:p>
            <a:pPr marL="0" indent="0">
              <a:buNone/>
            </a:pPr>
            <a:endParaRPr lang="tr-TR" dirty="0"/>
          </a:p>
        </p:txBody>
      </p:sp>
    </p:spTree>
    <p:extLst>
      <p:ext uri="{BB962C8B-B14F-4D97-AF65-F5344CB8AC3E}">
        <p14:creationId xmlns:p14="http://schemas.microsoft.com/office/powerpoint/2010/main" val="33030911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AE9BF58-72AC-417D-9ACC-475FF384FE1A}"/>
              </a:ext>
            </a:extLst>
          </p:cNvPr>
          <p:cNvSpPr>
            <a:spLocks noGrp="1"/>
          </p:cNvSpPr>
          <p:nvPr>
            <p:ph idx="1"/>
          </p:nvPr>
        </p:nvSpPr>
        <p:spPr>
          <a:xfrm>
            <a:off x="179512" y="188640"/>
            <a:ext cx="8784976" cy="6480720"/>
          </a:xfrm>
        </p:spPr>
        <p:txBody>
          <a:bodyPr/>
          <a:lstStyle/>
          <a:p>
            <a:pPr marL="0" indent="0">
              <a:buNone/>
            </a:pPr>
            <a:r>
              <a:rPr lang="tr-TR" dirty="0"/>
              <a:t>Çalışmada, halkla ilişkiler konusunda metaforik bir yaklaşım tercih edilmiştir. </a:t>
            </a:r>
          </a:p>
          <a:p>
            <a:pPr marL="0" indent="0">
              <a:buNone/>
            </a:pPr>
            <a:r>
              <a:rPr lang="tr-TR" dirty="0"/>
              <a:t>Halkla ilişkiler literatüründe Diplomasi ile ilgili; </a:t>
            </a:r>
          </a:p>
          <a:p>
            <a:r>
              <a:rPr lang="tr-TR" dirty="0"/>
              <a:t>Retorik</a:t>
            </a:r>
          </a:p>
          <a:p>
            <a:r>
              <a:rPr lang="tr-TR" dirty="0"/>
              <a:t>Hitabet </a:t>
            </a:r>
          </a:p>
          <a:p>
            <a:r>
              <a:rPr lang="tr-TR" dirty="0"/>
              <a:t>Savunma </a:t>
            </a:r>
          </a:p>
          <a:p>
            <a:r>
              <a:rPr lang="tr-TR" dirty="0"/>
              <a:t>Müzakere</a:t>
            </a:r>
          </a:p>
          <a:p>
            <a:r>
              <a:rPr lang="tr-TR" dirty="0"/>
              <a:t>Uzlaştırma </a:t>
            </a:r>
          </a:p>
          <a:p>
            <a:r>
              <a:rPr lang="tr-TR" dirty="0"/>
              <a:t>Bilgi toplama </a:t>
            </a:r>
          </a:p>
          <a:p>
            <a:pPr marL="0" indent="0">
              <a:buNone/>
            </a:pPr>
            <a:r>
              <a:rPr lang="tr-TR" dirty="0"/>
              <a:t>                        gibi ortak unsurlar sıralanmıştır</a:t>
            </a:r>
          </a:p>
        </p:txBody>
      </p:sp>
    </p:spTree>
    <p:extLst>
      <p:ext uri="{BB962C8B-B14F-4D97-AF65-F5344CB8AC3E}">
        <p14:creationId xmlns:p14="http://schemas.microsoft.com/office/powerpoint/2010/main" val="17689256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AE9BF58-72AC-417D-9ACC-475FF384FE1A}"/>
              </a:ext>
            </a:extLst>
          </p:cNvPr>
          <p:cNvSpPr>
            <a:spLocks noGrp="1"/>
          </p:cNvSpPr>
          <p:nvPr>
            <p:ph idx="1"/>
          </p:nvPr>
        </p:nvSpPr>
        <p:spPr>
          <a:xfrm>
            <a:off x="179512" y="188640"/>
            <a:ext cx="8784976" cy="6480720"/>
          </a:xfrm>
        </p:spPr>
        <p:txBody>
          <a:bodyPr>
            <a:normAutofit/>
          </a:bodyPr>
          <a:lstStyle/>
          <a:p>
            <a:pPr marL="0" indent="0">
              <a:buNone/>
            </a:pPr>
            <a:r>
              <a:rPr lang="tr-TR" dirty="0"/>
              <a:t>Temsile yönelik</a:t>
            </a:r>
          </a:p>
          <a:p>
            <a:pPr marL="0" indent="0">
              <a:buNone/>
            </a:pPr>
            <a:r>
              <a:rPr lang="tr-TR" dirty="0"/>
              <a:t>	-Retorik, hitabet, savunma</a:t>
            </a:r>
          </a:p>
          <a:p>
            <a:pPr marL="0" indent="0">
              <a:buNone/>
            </a:pPr>
            <a:r>
              <a:rPr lang="tr-TR" dirty="0"/>
              <a:t>Diyaloğa dayalı</a:t>
            </a:r>
          </a:p>
          <a:p>
            <a:pPr marL="0" indent="0">
              <a:buNone/>
            </a:pPr>
            <a:r>
              <a:rPr lang="tr-TR" dirty="0"/>
              <a:t>	-Müzakere ve uzlaştırma</a:t>
            </a:r>
          </a:p>
          <a:p>
            <a:pPr marL="0" indent="0">
              <a:buNone/>
            </a:pPr>
            <a:r>
              <a:rPr lang="tr-TR" dirty="0"/>
              <a:t>Öğüt verme</a:t>
            </a:r>
          </a:p>
          <a:p>
            <a:pPr marL="0" indent="0">
              <a:buNone/>
            </a:pPr>
            <a:r>
              <a:rPr lang="tr-TR" dirty="0"/>
              <a:t>	-Danışmanlık niteliğinde 3 fonksiyon düzeni görünmektedir. </a:t>
            </a:r>
          </a:p>
          <a:p>
            <a:pPr marL="0" indent="0">
              <a:buNone/>
            </a:pPr>
            <a:r>
              <a:rPr lang="tr-TR" dirty="0"/>
              <a:t>		</a:t>
            </a:r>
            <a:r>
              <a:rPr lang="tr-TR" sz="2600" dirty="0"/>
              <a:t>*Bilgi toplama fonksiyonu (araştırma ve çevresel gözlem)</a:t>
            </a:r>
          </a:p>
          <a:p>
            <a:pPr marL="0" indent="0">
              <a:buNone/>
            </a:pPr>
            <a:r>
              <a:rPr lang="tr-TR" sz="2600" dirty="0"/>
              <a:t>		*Yönetim fonksiyonu</a:t>
            </a:r>
          </a:p>
          <a:p>
            <a:pPr marL="0" indent="0">
              <a:buNone/>
            </a:pPr>
            <a:r>
              <a:rPr lang="tr-TR" sz="2600" dirty="0"/>
              <a:t>		*Temsile yönelik fonksiyon ( bireysel çıkarları kabul ederek promosyon ve ikna stratejilerini önerir)</a:t>
            </a:r>
          </a:p>
          <a:p>
            <a:pPr marL="0" indent="0">
              <a:buNone/>
            </a:pPr>
            <a:endParaRPr lang="tr-TR" dirty="0"/>
          </a:p>
        </p:txBody>
      </p:sp>
    </p:spTree>
    <p:extLst>
      <p:ext uri="{BB962C8B-B14F-4D97-AF65-F5344CB8AC3E}">
        <p14:creationId xmlns:p14="http://schemas.microsoft.com/office/powerpoint/2010/main" val="30635674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AE9BF58-72AC-417D-9ACC-475FF384FE1A}"/>
              </a:ext>
            </a:extLst>
          </p:cNvPr>
          <p:cNvSpPr>
            <a:spLocks noGrp="1"/>
          </p:cNvSpPr>
          <p:nvPr>
            <p:ph idx="1"/>
          </p:nvPr>
        </p:nvSpPr>
        <p:spPr>
          <a:xfrm>
            <a:off x="179512" y="188640"/>
            <a:ext cx="8784976" cy="6480720"/>
          </a:xfrm>
        </p:spPr>
        <p:txBody>
          <a:bodyPr/>
          <a:lstStyle/>
          <a:p>
            <a:pPr marL="0" indent="0">
              <a:buNone/>
            </a:pPr>
            <a:r>
              <a:rPr lang="tr-TR" dirty="0"/>
              <a:t>Diyaloğa dayalı metaforlar bir anlamda tarafsızlığa ve nesnelliğe işaret etmektedir. Halkla ilişkilerin kötü imajını olumlu kılma amacıyla bağlantılı görünmektedir.</a:t>
            </a:r>
          </a:p>
          <a:p>
            <a:pPr marL="0" indent="0">
              <a:buNone/>
            </a:pPr>
            <a:r>
              <a:rPr lang="tr-TR" dirty="0"/>
              <a:t>		</a:t>
            </a:r>
          </a:p>
          <a:p>
            <a:pPr marL="0" indent="0">
              <a:buNone/>
            </a:pPr>
            <a:r>
              <a:rPr lang="tr-TR" dirty="0"/>
              <a:t>Döngü uzmanları ≠ Kurumsal diplomatlar</a:t>
            </a:r>
          </a:p>
          <a:p>
            <a:pPr marL="0" indent="0">
              <a:buNone/>
            </a:pPr>
            <a:endParaRPr lang="tr-TR" dirty="0"/>
          </a:p>
          <a:p>
            <a:pPr marL="0" indent="0">
              <a:buNone/>
            </a:pPr>
            <a:r>
              <a:rPr lang="tr-TR" dirty="0"/>
              <a:t>( Aralarında statü ve saygıdeğerlik anlamında niteliksel fark var) </a:t>
            </a:r>
          </a:p>
          <a:p>
            <a:pPr marL="0" indent="0">
              <a:buNone/>
            </a:pPr>
            <a:endParaRPr lang="tr-TR" dirty="0"/>
          </a:p>
        </p:txBody>
      </p:sp>
    </p:spTree>
    <p:extLst>
      <p:ext uri="{BB962C8B-B14F-4D97-AF65-F5344CB8AC3E}">
        <p14:creationId xmlns:p14="http://schemas.microsoft.com/office/powerpoint/2010/main" val="42050289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AE9BF58-72AC-417D-9ACC-475FF384FE1A}"/>
              </a:ext>
            </a:extLst>
          </p:cNvPr>
          <p:cNvSpPr>
            <a:spLocks noGrp="1"/>
          </p:cNvSpPr>
          <p:nvPr>
            <p:ph idx="1"/>
          </p:nvPr>
        </p:nvSpPr>
        <p:spPr>
          <a:xfrm>
            <a:off x="179512" y="188640"/>
            <a:ext cx="8784976" cy="6480720"/>
          </a:xfrm>
        </p:spPr>
        <p:txBody>
          <a:bodyPr>
            <a:normAutofit/>
          </a:bodyPr>
          <a:lstStyle/>
          <a:p>
            <a:pPr marL="0" indent="0">
              <a:buNone/>
            </a:pPr>
            <a:r>
              <a:rPr lang="tr-TR" dirty="0"/>
              <a:t>**Halkla ilişkilerin danışmanlığı yönetimde öğüt verme rolünü açıklamaktadır.</a:t>
            </a:r>
          </a:p>
          <a:p>
            <a:pPr marL="0" indent="0">
              <a:buNone/>
            </a:pPr>
            <a:r>
              <a:rPr lang="tr-TR" dirty="0"/>
              <a:t>**Diplomatik çevrelerde danışmanın görevi, kıdemli  düzeyde gerçekleşen elçilik hizmetleridir. </a:t>
            </a:r>
          </a:p>
          <a:p>
            <a:pPr marL="0" indent="0">
              <a:buNone/>
            </a:pPr>
            <a:r>
              <a:rPr lang="tr-TR" dirty="0"/>
              <a:t>Birinci sekreter ˂ Danışman ˂ Bakan, Büyükelçi</a:t>
            </a:r>
          </a:p>
          <a:p>
            <a:pPr marL="0" indent="0">
              <a:buNone/>
            </a:pPr>
            <a:r>
              <a:rPr lang="tr-TR" dirty="0"/>
              <a:t>	</a:t>
            </a:r>
          </a:p>
          <a:p>
            <a:pPr marL="0" indent="0">
              <a:buNone/>
            </a:pPr>
            <a:r>
              <a:rPr lang="tr-TR" sz="2800" dirty="0"/>
              <a:t>(Burada bir de hukuksal metafor kullanılıyor.</a:t>
            </a:r>
          </a:p>
          <a:p>
            <a:pPr marL="0" indent="0">
              <a:buNone/>
            </a:pPr>
            <a:r>
              <a:rPr lang="tr-TR" sz="2800" dirty="0"/>
              <a:t> </a:t>
            </a:r>
            <a:r>
              <a:rPr lang="tr-TR" sz="2800" dirty="0" err="1"/>
              <a:t>Councel</a:t>
            </a:r>
            <a:r>
              <a:rPr lang="tr-TR" sz="2800" dirty="0"/>
              <a:t>-İngiliz terimi- Dava vekili ya da avukat</a:t>
            </a:r>
          </a:p>
          <a:p>
            <a:pPr marL="0" indent="0">
              <a:buNone/>
            </a:pPr>
            <a:r>
              <a:rPr lang="tr-TR" sz="2800" dirty="0" err="1"/>
              <a:t>Counselor</a:t>
            </a:r>
            <a:r>
              <a:rPr lang="tr-TR" sz="2800" dirty="0"/>
              <a:t>-Amerikan terimi- Hakim )</a:t>
            </a:r>
          </a:p>
          <a:p>
            <a:pPr marL="0" indent="0">
              <a:buNone/>
            </a:pPr>
            <a:r>
              <a:rPr lang="tr-TR" sz="2800" dirty="0"/>
              <a:t>Her ikisi de asimetrik savuna rolüne işaret etmektedir. Literatürde ise tavsiye rolüne vurgu yapılmaktadır. </a:t>
            </a:r>
          </a:p>
          <a:p>
            <a:pPr marL="0" indent="0">
              <a:buNone/>
            </a:pPr>
            <a:endParaRPr lang="tr-TR" dirty="0"/>
          </a:p>
        </p:txBody>
      </p:sp>
    </p:spTree>
    <p:extLst>
      <p:ext uri="{BB962C8B-B14F-4D97-AF65-F5344CB8AC3E}">
        <p14:creationId xmlns:p14="http://schemas.microsoft.com/office/powerpoint/2010/main" val="40548175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AE9BF58-72AC-417D-9ACC-475FF384FE1A}"/>
              </a:ext>
            </a:extLst>
          </p:cNvPr>
          <p:cNvSpPr>
            <a:spLocks noGrp="1"/>
          </p:cNvSpPr>
          <p:nvPr>
            <p:ph idx="1"/>
          </p:nvPr>
        </p:nvSpPr>
        <p:spPr>
          <a:xfrm>
            <a:off x="179512" y="188640"/>
            <a:ext cx="8784976" cy="6480720"/>
          </a:xfrm>
        </p:spPr>
        <p:txBody>
          <a:bodyPr>
            <a:normAutofit fontScale="92500"/>
          </a:bodyPr>
          <a:lstStyle/>
          <a:p>
            <a:pPr marL="0" indent="0">
              <a:buNone/>
            </a:pPr>
            <a:r>
              <a:rPr lang="tr-TR" b="1" dirty="0"/>
              <a:t>Kurumlar: Politikaları, Diplomasi ve Diplomatlar </a:t>
            </a:r>
          </a:p>
          <a:p>
            <a:pPr marL="0" indent="0">
              <a:buNone/>
            </a:pPr>
            <a:r>
              <a:rPr lang="tr-TR" dirty="0"/>
              <a:t>Diplomatlar ve halkla ilişkiler uzmanlarının çalışmalarında kişisel ve fonksiyonel düzeyde benzerlikler vardır. İkisi de yaptıklarını medya aracılığıyla iletirler ve gündemdeki sorunlar üzerine zemin sağlama konusunda medya eğitimlidirler. </a:t>
            </a:r>
          </a:p>
          <a:p>
            <a:pPr marL="0" indent="0">
              <a:buNone/>
            </a:pPr>
            <a:r>
              <a:rPr lang="tr-TR" dirty="0"/>
              <a:t>Diplomatlar ve halkla ilişkiler uzmanları için POLİTİK ROL, artan biçimde kamuoyu yönetimine bağlı olarak ortaya çıkmaktadır.</a:t>
            </a:r>
          </a:p>
          <a:p>
            <a:pPr marL="0" indent="0">
              <a:buNone/>
            </a:pPr>
            <a:r>
              <a:rPr lang="tr-TR" dirty="0"/>
              <a:t>Geleneksel diplomatlar kamuoyunun gücünü kabul etmişlerdir. Kardinal </a:t>
            </a:r>
            <a:r>
              <a:rPr lang="tr-TR" dirty="0" err="1"/>
              <a:t>Richelieu</a:t>
            </a:r>
            <a:r>
              <a:rPr lang="tr-TR" dirty="0"/>
              <a:t> örneği; insanların bütün olarak düşünce be duygularını etkileyen ve yönlendiren “kanaat önderleri” kavramını kabul etmiştir. </a:t>
            </a:r>
          </a:p>
          <a:p>
            <a:pPr marL="0" indent="0">
              <a:buNone/>
            </a:pPr>
            <a:endParaRPr lang="tr-TR" dirty="0"/>
          </a:p>
        </p:txBody>
      </p:sp>
    </p:spTree>
    <p:extLst>
      <p:ext uri="{BB962C8B-B14F-4D97-AF65-F5344CB8AC3E}">
        <p14:creationId xmlns:p14="http://schemas.microsoft.com/office/powerpoint/2010/main" val="20358172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AE9BF58-72AC-417D-9ACC-475FF384FE1A}"/>
              </a:ext>
            </a:extLst>
          </p:cNvPr>
          <p:cNvSpPr>
            <a:spLocks noGrp="1"/>
          </p:cNvSpPr>
          <p:nvPr>
            <p:ph idx="1"/>
          </p:nvPr>
        </p:nvSpPr>
        <p:spPr>
          <a:xfrm>
            <a:off x="179512" y="188640"/>
            <a:ext cx="8784976" cy="6480720"/>
          </a:xfrm>
        </p:spPr>
        <p:txBody>
          <a:bodyPr>
            <a:normAutofit/>
          </a:bodyPr>
          <a:lstStyle/>
          <a:p>
            <a:pPr marL="0" indent="0">
              <a:buNone/>
            </a:pPr>
            <a:r>
              <a:rPr lang="tr-TR" dirty="0"/>
              <a:t>**Dolayısıyla siyasal iletişim teknikleri diplomatik rol için önemlidir.</a:t>
            </a:r>
          </a:p>
          <a:p>
            <a:pPr marL="0" indent="0">
              <a:buNone/>
            </a:pPr>
            <a:endParaRPr lang="tr-TR" dirty="0"/>
          </a:p>
          <a:p>
            <a:pPr marL="0" indent="0">
              <a:buNone/>
            </a:pPr>
            <a:r>
              <a:rPr lang="tr-TR" dirty="0"/>
              <a:t>**Diplomasi</a:t>
            </a:r>
          </a:p>
          <a:p>
            <a:pPr marL="0" indent="0">
              <a:buNone/>
            </a:pPr>
            <a:r>
              <a:rPr lang="tr-TR" sz="2800" dirty="0"/>
              <a:t>Normalde  </a:t>
            </a:r>
            <a:r>
              <a:rPr lang="tr-TR" sz="2800" dirty="0">
                <a:sym typeface="Wingdings" panose="05000000000000000000" pitchFamily="2" charset="2"/>
              </a:rPr>
              <a:t></a:t>
            </a:r>
            <a:r>
              <a:rPr lang="tr-TR" sz="2800" dirty="0"/>
              <a:t>   politik rol ve bağlama işaret eder.</a:t>
            </a:r>
          </a:p>
          <a:p>
            <a:pPr marL="0" indent="0">
              <a:buNone/>
            </a:pPr>
            <a:endParaRPr lang="tr-TR" sz="2800" dirty="0"/>
          </a:p>
          <a:p>
            <a:pPr marL="0" indent="0">
              <a:buNone/>
            </a:pPr>
            <a:r>
              <a:rPr lang="tr-TR" sz="2800" dirty="0"/>
              <a:t>Örgütsel bağlamda </a:t>
            </a:r>
            <a:r>
              <a:rPr lang="tr-TR" sz="2800" dirty="0">
                <a:sym typeface="Wingdings" panose="05000000000000000000" pitchFamily="2" charset="2"/>
              </a:rPr>
              <a:t> </a:t>
            </a:r>
            <a:r>
              <a:rPr lang="tr-TR" sz="2800" dirty="0"/>
              <a:t>i) Güç kırma ve özel çıkar</a:t>
            </a:r>
          </a:p>
          <a:p>
            <a:pPr marL="0" indent="0">
              <a:buNone/>
            </a:pPr>
            <a:r>
              <a:rPr lang="tr-TR" sz="2800" dirty="0"/>
              <a:t>                                         ii) Temsilci kurumlara olan 					ihtiyacı vurgular.       </a:t>
            </a:r>
          </a:p>
          <a:p>
            <a:pPr marL="0" indent="0">
              <a:buNone/>
            </a:pPr>
            <a:endParaRPr lang="tr-TR" dirty="0"/>
          </a:p>
          <a:p>
            <a:pPr marL="0" indent="0">
              <a:buNone/>
            </a:pPr>
            <a:r>
              <a:rPr lang="tr-TR" sz="2800" dirty="0"/>
              <a:t>(Güç kırıcı; egemen güce karşı mücadele eden diğer grupların düşünce ve eylemlerinin bastırılması) </a:t>
            </a:r>
          </a:p>
          <a:p>
            <a:pPr marL="0" indent="0">
              <a:buNone/>
            </a:pPr>
            <a:endParaRPr lang="tr-TR" dirty="0"/>
          </a:p>
        </p:txBody>
      </p:sp>
    </p:spTree>
    <p:extLst>
      <p:ext uri="{BB962C8B-B14F-4D97-AF65-F5344CB8AC3E}">
        <p14:creationId xmlns:p14="http://schemas.microsoft.com/office/powerpoint/2010/main" val="29730031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AE9BF58-72AC-417D-9ACC-475FF384FE1A}"/>
              </a:ext>
            </a:extLst>
          </p:cNvPr>
          <p:cNvSpPr>
            <a:spLocks noGrp="1"/>
          </p:cNvSpPr>
          <p:nvPr>
            <p:ph idx="1"/>
          </p:nvPr>
        </p:nvSpPr>
        <p:spPr>
          <a:xfrm>
            <a:off x="179512" y="188640"/>
            <a:ext cx="8784976" cy="6480720"/>
          </a:xfrm>
        </p:spPr>
        <p:txBody>
          <a:bodyPr>
            <a:normAutofit lnSpcReduction="10000"/>
          </a:bodyPr>
          <a:lstStyle/>
          <a:p>
            <a:pPr marL="0" indent="0">
              <a:buNone/>
            </a:pPr>
            <a:r>
              <a:rPr lang="tr-TR" dirty="0"/>
              <a:t>Örgütler, ulusal ve uluslararası siyasi kararları, kendi çıkarları yönünde etkilemenin yollarını araştırma konusunda aktiftirler ve aynı </a:t>
            </a:r>
            <a:r>
              <a:rPr lang="tr-TR" dirty="0" err="1"/>
              <a:t>zmanda</a:t>
            </a:r>
            <a:r>
              <a:rPr lang="tr-TR" dirty="0"/>
              <a:t> sorunların algılandığı ve medya gündeminin  oluşturulduğu mekanizmaları yönlendirirler.</a:t>
            </a:r>
          </a:p>
          <a:p>
            <a:pPr marL="0" indent="0">
              <a:buNone/>
            </a:pPr>
            <a:r>
              <a:rPr lang="tr-TR" dirty="0"/>
              <a:t>Örgütsel politikaların dış hedefleri, dış ilişkiler; sorun yönetimi ve lobiciliğin halkla ilişkiler özellikleri ile yürütülür. Halkla ilişkiler  uzmanlarının örgütlerde  kendi siyasi konumlarıyla ilgili stratejik yüksek konum talep etmeleri, örgütlerin kendi yararlarına faaliyetlerde bulunacak güvenilir aracılara ya da diplomatlara yönelik ihtiyaçlarıyla eşleşir. </a:t>
            </a:r>
          </a:p>
        </p:txBody>
      </p:sp>
    </p:spTree>
    <p:extLst>
      <p:ext uri="{BB962C8B-B14F-4D97-AF65-F5344CB8AC3E}">
        <p14:creationId xmlns:p14="http://schemas.microsoft.com/office/powerpoint/2010/main" val="4230864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AE9BF58-72AC-417D-9ACC-475FF384FE1A}"/>
              </a:ext>
            </a:extLst>
          </p:cNvPr>
          <p:cNvSpPr>
            <a:spLocks noGrp="1"/>
          </p:cNvSpPr>
          <p:nvPr>
            <p:ph idx="1"/>
          </p:nvPr>
        </p:nvSpPr>
        <p:spPr>
          <a:xfrm>
            <a:off x="179512" y="188640"/>
            <a:ext cx="8784976" cy="6480720"/>
          </a:xfrm>
        </p:spPr>
        <p:txBody>
          <a:bodyPr>
            <a:normAutofit fontScale="92500" lnSpcReduction="20000"/>
          </a:bodyPr>
          <a:lstStyle/>
          <a:p>
            <a:pPr marL="0" indent="0">
              <a:buNone/>
            </a:pPr>
            <a:r>
              <a:rPr lang="tr-TR" dirty="0"/>
              <a:t>Elit kişi ya da gruplar, her zaman “haber zengini” oldukları için, bu grupların iletişime ve siyasal gündeme yön verme şansları oldukça fazladır. Örgütsel aracılar, örgütsel misyonun hüküm sürdüğü alanda, kısmen anlamın sembolik yönetimi aracılığıyla görüş alışverişinde bulunmaktadırlar. Bu aracıların etkisi gizli biçimde de karşımıza çıkabilmektedir. </a:t>
            </a:r>
          </a:p>
          <a:p>
            <a:pPr marL="0" indent="0">
              <a:buNone/>
            </a:pPr>
            <a:r>
              <a:rPr lang="tr-TR" dirty="0"/>
              <a:t>Diplomatik metaforda örgüt ülkeye benzetilirken, birçok çokuluslu örgütün küçük veya gelişmekte olan ülkelerden </a:t>
            </a:r>
            <a:r>
              <a:rPr lang="tr-TR" dirty="0" err="1"/>
              <a:t>büyğk</a:t>
            </a:r>
            <a:r>
              <a:rPr lang="tr-TR" dirty="0"/>
              <a:t> olduğu akıldan çıkarılmamalıdır. Bununla birlikte siyasi olarak böyle değerlendirilmezler. Görünüşte ulusal/uluslararası kanunlarla sınırlandırılmışlardır. Ancak ilişkiler danışıklı dövüş tarzındadır. Hükümetler endüstrilere bağımlılardır ve örgütler hükümet kurumlarını kendilerine aitmiş gibi kullanmaktadırlar. </a:t>
            </a:r>
          </a:p>
          <a:p>
            <a:pPr marL="0" indent="0">
              <a:buNone/>
            </a:pPr>
            <a:endParaRPr lang="tr-TR" dirty="0"/>
          </a:p>
        </p:txBody>
      </p:sp>
    </p:spTree>
    <p:extLst>
      <p:ext uri="{BB962C8B-B14F-4D97-AF65-F5344CB8AC3E}">
        <p14:creationId xmlns:p14="http://schemas.microsoft.com/office/powerpoint/2010/main" val="13929275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AE9BF58-72AC-417D-9ACC-475FF384FE1A}"/>
              </a:ext>
            </a:extLst>
          </p:cNvPr>
          <p:cNvSpPr>
            <a:spLocks noGrp="1"/>
          </p:cNvSpPr>
          <p:nvPr>
            <p:ph idx="1"/>
          </p:nvPr>
        </p:nvSpPr>
        <p:spPr>
          <a:xfrm>
            <a:off x="179512" y="188640"/>
            <a:ext cx="8784976" cy="6480720"/>
          </a:xfrm>
        </p:spPr>
        <p:txBody>
          <a:bodyPr>
            <a:normAutofit lnSpcReduction="10000"/>
          </a:bodyPr>
          <a:lstStyle/>
          <a:p>
            <a:pPr marL="0" indent="0">
              <a:buNone/>
            </a:pPr>
            <a:r>
              <a:rPr lang="tr-TR" dirty="0"/>
              <a:t>Uygulama aşamasında “kurumsal diplomasi” kavramının kullanımı yavaş ilerlemektedir. ÖRN: PR </a:t>
            </a:r>
            <a:r>
              <a:rPr lang="tr-TR" dirty="0" err="1"/>
              <a:t>Week</a:t>
            </a:r>
            <a:r>
              <a:rPr lang="tr-TR" dirty="0"/>
              <a:t> dergisi, British </a:t>
            </a:r>
            <a:r>
              <a:rPr lang="tr-TR" dirty="0" err="1"/>
              <a:t>Nuclear</a:t>
            </a:r>
            <a:r>
              <a:rPr lang="tr-TR" dirty="0"/>
              <a:t> </a:t>
            </a:r>
            <a:r>
              <a:rPr lang="tr-TR" dirty="0" err="1"/>
              <a:t>Industry</a:t>
            </a:r>
            <a:r>
              <a:rPr lang="tr-TR" dirty="0"/>
              <a:t> Forum (İngiliz Nükleer Endüstri Forumu) genel yöneticisini “kurumsal diplomasinin  herhangi bir parçası” olarak tanımlamaktadır. </a:t>
            </a:r>
          </a:p>
          <a:p>
            <a:pPr marL="0" indent="0">
              <a:buNone/>
            </a:pPr>
            <a:r>
              <a:rPr lang="tr-TR" dirty="0"/>
              <a:t>UK </a:t>
            </a:r>
            <a:r>
              <a:rPr lang="tr-TR" dirty="0" err="1"/>
              <a:t>Institute</a:t>
            </a:r>
            <a:r>
              <a:rPr lang="tr-TR" dirty="0"/>
              <a:t> of </a:t>
            </a:r>
            <a:r>
              <a:rPr lang="tr-TR" dirty="0" err="1"/>
              <a:t>Public</a:t>
            </a:r>
            <a:r>
              <a:rPr lang="tr-TR" dirty="0"/>
              <a:t> </a:t>
            </a:r>
            <a:r>
              <a:rPr lang="tr-TR" dirty="0" err="1"/>
              <a:t>Relations</a:t>
            </a:r>
            <a:r>
              <a:rPr lang="tr-TR" dirty="0"/>
              <a:t> (İngiliz Halkla İlişkiler Enstitüsü IPR) Konferansında (1995) bir konuşmacı baskı gruplarıyla ilgilenmenin sinir bozucu olduğunu ifade etmiştir. Bu bakış açısı halkla ilişkilerin rolünün, eylemci grupların çıkarlarına karşı şirket adına rol oynaması varsayımına dayanmaktadır.</a:t>
            </a:r>
          </a:p>
          <a:p>
            <a:pPr marL="0" indent="0">
              <a:buNone/>
            </a:pPr>
            <a:endParaRPr lang="tr-TR" dirty="0"/>
          </a:p>
        </p:txBody>
      </p:sp>
    </p:spTree>
    <p:extLst>
      <p:ext uri="{BB962C8B-B14F-4D97-AF65-F5344CB8AC3E}">
        <p14:creationId xmlns:p14="http://schemas.microsoft.com/office/powerpoint/2010/main" val="34336536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6E1D334-10C9-4E55-932E-EEE312DD6E41}"/>
              </a:ext>
            </a:extLst>
          </p:cNvPr>
          <p:cNvSpPr>
            <a:spLocks noGrp="1"/>
          </p:cNvSpPr>
          <p:nvPr>
            <p:ph idx="1"/>
          </p:nvPr>
        </p:nvSpPr>
        <p:spPr>
          <a:xfrm>
            <a:off x="179512" y="188640"/>
            <a:ext cx="8712968" cy="6480720"/>
          </a:xfrm>
        </p:spPr>
        <p:txBody>
          <a:bodyPr>
            <a:normAutofit fontScale="92500" lnSpcReduction="10000"/>
          </a:bodyPr>
          <a:lstStyle/>
          <a:p>
            <a:pPr marL="0" indent="0">
              <a:buNone/>
            </a:pPr>
            <a:r>
              <a:rPr lang="tr-TR" b="1" dirty="0"/>
              <a:t>İletişim Teorilerinin Halkla İlişkiler Alanına Yansımaları</a:t>
            </a:r>
          </a:p>
          <a:p>
            <a:pPr marL="0" indent="0">
              <a:buNone/>
            </a:pPr>
            <a:r>
              <a:rPr lang="tr-TR" dirty="0"/>
              <a:t>1900-1940 – sihirli mermi</a:t>
            </a:r>
          </a:p>
          <a:p>
            <a:pPr marL="0" indent="0">
              <a:buNone/>
            </a:pPr>
            <a:r>
              <a:rPr lang="tr-TR" dirty="0"/>
              <a:t>1950’ler – </a:t>
            </a:r>
            <a:r>
              <a:rPr lang="tr-TR" dirty="0" err="1"/>
              <a:t>Lazarsfeld</a:t>
            </a:r>
            <a:r>
              <a:rPr lang="tr-TR" dirty="0"/>
              <a:t>, sınırlı etkiler</a:t>
            </a:r>
          </a:p>
          <a:p>
            <a:pPr marL="0" indent="0">
              <a:buNone/>
            </a:pPr>
            <a:r>
              <a:rPr lang="tr-TR" dirty="0"/>
              <a:t>	       - iki aşamalı akış</a:t>
            </a:r>
          </a:p>
          <a:p>
            <a:pPr marL="0" indent="0">
              <a:buNone/>
            </a:pPr>
            <a:r>
              <a:rPr lang="tr-TR" dirty="0"/>
              <a:t>    	       - kullanımlar ve doyumlar </a:t>
            </a:r>
          </a:p>
          <a:p>
            <a:pPr marL="0" indent="0">
              <a:buNone/>
            </a:pPr>
            <a:r>
              <a:rPr lang="tr-TR" dirty="0"/>
              <a:t>Basil (1997) medya etkilerinin incelenmesi;</a:t>
            </a:r>
          </a:p>
          <a:p>
            <a:pPr marL="514350" indent="-514350">
              <a:buAutoNum type="arabicPeriod"/>
            </a:pPr>
            <a:r>
              <a:rPr lang="tr-TR" dirty="0"/>
              <a:t>Analiz düzeyi (birey, grup, toplum)</a:t>
            </a:r>
          </a:p>
          <a:p>
            <a:pPr marL="514350" indent="-514350">
              <a:buAutoNum type="arabicPeriod"/>
            </a:pPr>
            <a:r>
              <a:rPr lang="tr-TR" dirty="0"/>
              <a:t>Tür (etki türü; duygusal, bilişsel, davranışsal)</a:t>
            </a:r>
          </a:p>
          <a:p>
            <a:pPr marL="514350" indent="-514350">
              <a:buAutoNum type="arabicPeriod"/>
            </a:pPr>
            <a:r>
              <a:rPr lang="tr-TR" dirty="0"/>
              <a:t>Doğa (etkilerin doğası)</a:t>
            </a:r>
          </a:p>
          <a:p>
            <a:pPr marL="514350" indent="-514350">
              <a:buAutoNum type="arabicPeriod"/>
            </a:pPr>
            <a:r>
              <a:rPr lang="tr-TR" dirty="0"/>
              <a:t>Amaç (etki amaçlı mı?)</a:t>
            </a:r>
          </a:p>
          <a:p>
            <a:pPr marL="514350" indent="-514350">
              <a:buAutoNum type="arabicPeriod"/>
            </a:pPr>
            <a:r>
              <a:rPr lang="tr-TR" dirty="0"/>
              <a:t>Biçim-içerik ?</a:t>
            </a:r>
          </a:p>
          <a:p>
            <a:pPr marL="0" indent="0">
              <a:buNone/>
            </a:pPr>
            <a:r>
              <a:rPr lang="tr-TR" dirty="0"/>
              <a:t>			 (Becerikli, 2008: 122-123)</a:t>
            </a:r>
          </a:p>
          <a:p>
            <a:pPr marL="0" indent="0">
              <a:buNone/>
            </a:pPr>
            <a:endParaRPr lang="tr-TR" dirty="0"/>
          </a:p>
        </p:txBody>
      </p:sp>
    </p:spTree>
    <p:extLst>
      <p:ext uri="{BB962C8B-B14F-4D97-AF65-F5344CB8AC3E}">
        <p14:creationId xmlns:p14="http://schemas.microsoft.com/office/powerpoint/2010/main" val="22148510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AE9BF58-72AC-417D-9ACC-475FF384FE1A}"/>
              </a:ext>
            </a:extLst>
          </p:cNvPr>
          <p:cNvSpPr>
            <a:spLocks noGrp="1"/>
          </p:cNvSpPr>
          <p:nvPr>
            <p:ph idx="1"/>
          </p:nvPr>
        </p:nvSpPr>
        <p:spPr>
          <a:xfrm>
            <a:off x="179512" y="188640"/>
            <a:ext cx="8784976" cy="6480720"/>
          </a:xfrm>
        </p:spPr>
        <p:txBody>
          <a:bodyPr>
            <a:normAutofit fontScale="92500" lnSpcReduction="20000"/>
          </a:bodyPr>
          <a:lstStyle/>
          <a:p>
            <a:pPr marL="0" indent="0">
              <a:buNone/>
            </a:pPr>
            <a:r>
              <a:rPr lang="tr-TR" dirty="0"/>
              <a:t>LİTERATÜR</a:t>
            </a:r>
            <a:br>
              <a:rPr lang="tr-TR" dirty="0"/>
            </a:br>
            <a:r>
              <a:rPr lang="tr-TR" dirty="0"/>
              <a:t>Halkla İlişkiler ve Diplomasi</a:t>
            </a:r>
          </a:p>
          <a:p>
            <a:pPr marL="0" indent="0">
              <a:buNone/>
            </a:pPr>
            <a:r>
              <a:rPr lang="tr-TR" dirty="0"/>
              <a:t>Halkla ilişkiler ve diplomasi arasındaki ilişkiyi inceleyen çok az kaynak bulunmaktadır. Makalede üç kaynak incelenmiş.</a:t>
            </a:r>
          </a:p>
          <a:p>
            <a:pPr marL="0" indent="0">
              <a:buNone/>
            </a:pPr>
            <a:r>
              <a:rPr lang="en-GB" dirty="0"/>
              <a:t>1) </a:t>
            </a:r>
            <a:r>
              <a:rPr lang="en-GB" dirty="0" err="1"/>
              <a:t>J.Grunig</a:t>
            </a:r>
            <a:r>
              <a:rPr lang="en-GB" dirty="0"/>
              <a:t>, (1993), Public relations and</a:t>
            </a:r>
            <a:r>
              <a:rPr lang="tr-TR" dirty="0"/>
              <a:t> </a:t>
            </a:r>
            <a:r>
              <a:rPr lang="en-GB" dirty="0"/>
              <a:t>international affairs: effects, ethics and responsibility, Journal of International Affairs 47 (1): 137-62</a:t>
            </a:r>
          </a:p>
          <a:p>
            <a:pPr marL="0" indent="0">
              <a:buNone/>
            </a:pPr>
            <a:r>
              <a:rPr lang="tr-TR" dirty="0"/>
              <a:t>2) T. Traverse-</a:t>
            </a:r>
            <a:r>
              <a:rPr lang="tr-TR" dirty="0" err="1"/>
              <a:t>Healy</a:t>
            </a:r>
            <a:r>
              <a:rPr lang="tr-TR" dirty="0"/>
              <a:t>, (1988), </a:t>
            </a:r>
            <a:r>
              <a:rPr lang="tr-TR" dirty="0" err="1"/>
              <a:t>The</a:t>
            </a:r>
            <a:r>
              <a:rPr lang="tr-TR" dirty="0"/>
              <a:t> </a:t>
            </a:r>
            <a:r>
              <a:rPr lang="tr-TR" dirty="0" err="1"/>
              <a:t>credibility</a:t>
            </a:r>
            <a:r>
              <a:rPr lang="tr-TR" dirty="0"/>
              <a:t> </a:t>
            </a:r>
            <a:r>
              <a:rPr lang="tr-TR" dirty="0" err="1"/>
              <a:t>factor</a:t>
            </a:r>
            <a:r>
              <a:rPr lang="tr-TR" dirty="0"/>
              <a:t> </a:t>
            </a:r>
            <a:r>
              <a:rPr lang="tr-TR" dirty="0" err="1"/>
              <a:t>and</a:t>
            </a:r>
            <a:r>
              <a:rPr lang="tr-TR" dirty="0"/>
              <a:t> </a:t>
            </a:r>
            <a:r>
              <a:rPr lang="tr-TR" dirty="0" err="1"/>
              <a:t>diplomacy</a:t>
            </a:r>
            <a:r>
              <a:rPr lang="tr-TR" dirty="0"/>
              <a:t>: a </a:t>
            </a:r>
            <a:r>
              <a:rPr lang="tr-TR" dirty="0" err="1"/>
              <a:t>public</a:t>
            </a:r>
            <a:r>
              <a:rPr lang="tr-TR" dirty="0"/>
              <a:t> </a:t>
            </a:r>
            <a:r>
              <a:rPr lang="tr-TR" dirty="0" err="1"/>
              <a:t>relations</a:t>
            </a:r>
            <a:r>
              <a:rPr lang="tr-TR" dirty="0"/>
              <a:t> </a:t>
            </a:r>
            <a:r>
              <a:rPr lang="tr-TR" dirty="0" err="1"/>
              <a:t>perspective</a:t>
            </a:r>
            <a:r>
              <a:rPr lang="tr-TR" dirty="0"/>
              <a:t> on </a:t>
            </a:r>
            <a:r>
              <a:rPr lang="tr-TR" dirty="0" err="1"/>
              <a:t>public</a:t>
            </a:r>
            <a:r>
              <a:rPr lang="tr-TR" dirty="0"/>
              <a:t> </a:t>
            </a:r>
            <a:r>
              <a:rPr lang="tr-TR" dirty="0" err="1"/>
              <a:t>affairs</a:t>
            </a:r>
            <a:r>
              <a:rPr lang="tr-TR" dirty="0"/>
              <a:t>, </a:t>
            </a:r>
            <a:r>
              <a:rPr lang="tr-TR" dirty="0" err="1"/>
              <a:t>Koeppler</a:t>
            </a:r>
            <a:r>
              <a:rPr lang="tr-TR" dirty="0"/>
              <a:t> </a:t>
            </a:r>
            <a:r>
              <a:rPr lang="tr-TR" dirty="0" err="1"/>
              <a:t>Memorial</a:t>
            </a:r>
            <a:r>
              <a:rPr lang="tr-TR" dirty="0"/>
              <a:t> </a:t>
            </a:r>
            <a:r>
              <a:rPr lang="tr-TR" dirty="0" err="1"/>
              <a:t>Lecture</a:t>
            </a:r>
            <a:r>
              <a:rPr lang="tr-TR" dirty="0"/>
              <a:t>, </a:t>
            </a:r>
            <a:r>
              <a:rPr lang="tr-TR" dirty="0" err="1"/>
              <a:t>Baylor</a:t>
            </a:r>
            <a:r>
              <a:rPr lang="tr-TR" dirty="0"/>
              <a:t> </a:t>
            </a:r>
            <a:r>
              <a:rPr lang="tr-TR" dirty="0" err="1"/>
              <a:t>University</a:t>
            </a:r>
            <a:r>
              <a:rPr lang="tr-TR" dirty="0"/>
              <a:t>, </a:t>
            </a:r>
            <a:r>
              <a:rPr lang="tr-TR" dirty="0" err="1"/>
              <a:t>Waco</a:t>
            </a:r>
            <a:r>
              <a:rPr lang="tr-TR" dirty="0"/>
              <a:t>, TX, Yayınlanmamış ders notları</a:t>
            </a:r>
          </a:p>
          <a:p>
            <a:pPr marL="0" indent="0">
              <a:buNone/>
            </a:pPr>
            <a:r>
              <a:rPr lang="tr-TR" dirty="0"/>
              <a:t>3) </a:t>
            </a:r>
            <a:r>
              <a:rPr lang="tr-TR" dirty="0" err="1"/>
              <a:t>Signitzer</a:t>
            </a:r>
            <a:r>
              <a:rPr lang="tr-TR" dirty="0"/>
              <a:t> B. Ve </a:t>
            </a:r>
            <a:r>
              <a:rPr lang="tr-TR" dirty="0" err="1"/>
              <a:t>Coombs</a:t>
            </a:r>
            <a:r>
              <a:rPr lang="tr-TR" dirty="0"/>
              <a:t> T., (1992), </a:t>
            </a:r>
            <a:r>
              <a:rPr lang="tr-TR" dirty="0" err="1"/>
              <a:t>Public</a:t>
            </a:r>
            <a:r>
              <a:rPr lang="tr-TR" dirty="0"/>
              <a:t> </a:t>
            </a:r>
            <a:r>
              <a:rPr lang="tr-TR" dirty="0" err="1"/>
              <a:t>relations</a:t>
            </a:r>
            <a:r>
              <a:rPr lang="tr-TR" dirty="0"/>
              <a:t> </a:t>
            </a:r>
            <a:r>
              <a:rPr lang="tr-TR" dirty="0" err="1"/>
              <a:t>and</a:t>
            </a:r>
            <a:r>
              <a:rPr lang="tr-TR" dirty="0"/>
              <a:t> </a:t>
            </a:r>
            <a:r>
              <a:rPr lang="tr-TR" dirty="0" err="1"/>
              <a:t>public</a:t>
            </a:r>
            <a:r>
              <a:rPr lang="tr-TR" dirty="0"/>
              <a:t> </a:t>
            </a:r>
            <a:r>
              <a:rPr lang="tr-TR" dirty="0" err="1"/>
              <a:t>diplomacy</a:t>
            </a:r>
            <a:r>
              <a:rPr lang="tr-TR" dirty="0"/>
              <a:t>: </a:t>
            </a:r>
            <a:r>
              <a:rPr lang="tr-TR" dirty="0" err="1"/>
              <a:t>conceptual</a:t>
            </a:r>
            <a:r>
              <a:rPr lang="tr-TR" dirty="0"/>
              <a:t> </a:t>
            </a:r>
            <a:r>
              <a:rPr lang="tr-TR" dirty="0" err="1"/>
              <a:t>convergences</a:t>
            </a:r>
            <a:r>
              <a:rPr lang="tr-TR" dirty="0"/>
              <a:t>, </a:t>
            </a:r>
            <a:r>
              <a:rPr lang="tr-TR" dirty="0" err="1"/>
              <a:t>Public</a:t>
            </a:r>
            <a:r>
              <a:rPr lang="tr-TR" dirty="0"/>
              <a:t> </a:t>
            </a:r>
            <a:r>
              <a:rPr lang="tr-TR" dirty="0" err="1"/>
              <a:t>Relations</a:t>
            </a:r>
            <a:r>
              <a:rPr lang="tr-TR" dirty="0"/>
              <a:t> </a:t>
            </a:r>
            <a:r>
              <a:rPr lang="tr-TR" dirty="0" err="1"/>
              <a:t>Review</a:t>
            </a:r>
            <a:r>
              <a:rPr lang="tr-TR" dirty="0"/>
              <a:t>, 18(2): 137-47.</a:t>
            </a:r>
          </a:p>
        </p:txBody>
      </p:sp>
    </p:spTree>
    <p:extLst>
      <p:ext uri="{BB962C8B-B14F-4D97-AF65-F5344CB8AC3E}">
        <p14:creationId xmlns:p14="http://schemas.microsoft.com/office/powerpoint/2010/main" val="20576973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AE9BF58-72AC-417D-9ACC-475FF384FE1A}"/>
              </a:ext>
            </a:extLst>
          </p:cNvPr>
          <p:cNvSpPr>
            <a:spLocks noGrp="1"/>
          </p:cNvSpPr>
          <p:nvPr>
            <p:ph idx="1"/>
          </p:nvPr>
        </p:nvSpPr>
        <p:spPr>
          <a:xfrm>
            <a:off x="179512" y="188640"/>
            <a:ext cx="8784976" cy="6480720"/>
          </a:xfrm>
        </p:spPr>
        <p:txBody>
          <a:bodyPr/>
          <a:lstStyle/>
          <a:p>
            <a:pPr marL="0" indent="0">
              <a:buNone/>
            </a:pPr>
            <a:r>
              <a:rPr lang="tr-TR" dirty="0" err="1"/>
              <a:t>Signitzer</a:t>
            </a:r>
            <a:r>
              <a:rPr lang="tr-TR" dirty="0"/>
              <a:t> ve </a:t>
            </a:r>
            <a:r>
              <a:rPr lang="tr-TR" dirty="0" err="1"/>
              <a:t>Coombs</a:t>
            </a:r>
            <a:r>
              <a:rPr lang="tr-TR" dirty="0"/>
              <a:t>, halkla ilişkiler ve diplomasi arasındaki kavramsal ilişkiyi analiz etmeye çalışmışlardır. Halkla ilişkiler akademisyenlerinin diplomasiye ilgisinin eksik olduğunu ve uluslararası halkla ilişkileri konu edinen metinlerin de çokuluslu örgütlerde çıkan problemlere yönelik pratiğe dayalı metinler olduğunu açıklamışlardır. </a:t>
            </a:r>
          </a:p>
          <a:p>
            <a:pPr marL="0" indent="0">
              <a:buNone/>
            </a:pPr>
            <a:endParaRPr lang="tr-TR" dirty="0"/>
          </a:p>
        </p:txBody>
      </p:sp>
    </p:spTree>
    <p:extLst>
      <p:ext uri="{BB962C8B-B14F-4D97-AF65-F5344CB8AC3E}">
        <p14:creationId xmlns:p14="http://schemas.microsoft.com/office/powerpoint/2010/main" val="22669616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AE9BF58-72AC-417D-9ACC-475FF384FE1A}"/>
              </a:ext>
            </a:extLst>
          </p:cNvPr>
          <p:cNvSpPr>
            <a:spLocks noGrp="1"/>
          </p:cNvSpPr>
          <p:nvPr>
            <p:ph idx="1"/>
          </p:nvPr>
        </p:nvSpPr>
        <p:spPr>
          <a:xfrm>
            <a:off x="179512" y="188640"/>
            <a:ext cx="8784976" cy="6480720"/>
          </a:xfrm>
        </p:spPr>
        <p:txBody>
          <a:bodyPr>
            <a:normAutofit lnSpcReduction="10000"/>
          </a:bodyPr>
          <a:lstStyle/>
          <a:p>
            <a:pPr marL="0" indent="0">
              <a:buNone/>
            </a:pPr>
            <a:r>
              <a:rPr lang="tr-TR" dirty="0"/>
              <a:t>Traverse-</a:t>
            </a:r>
            <a:r>
              <a:rPr lang="tr-TR" dirty="0" err="1"/>
              <a:t>Healy</a:t>
            </a:r>
            <a:r>
              <a:rPr lang="tr-TR" dirty="0"/>
              <a:t> ise, teknolojinin ulusal sınırlar karşısında iletişimi kolaylaştırması ve daha geniş kamuoyu yaratmasıyla birlikte, diplomasi ve halkla ilişkiler alanının genişlediği bakış açısını yansıtarak uluslararası arenadaki örnekleri sunmuşlardır.</a:t>
            </a:r>
          </a:p>
          <a:p>
            <a:pPr marL="0" indent="0">
              <a:buNone/>
            </a:pPr>
            <a:r>
              <a:rPr lang="tr-TR" dirty="0" err="1"/>
              <a:t>Signitzer</a:t>
            </a:r>
            <a:r>
              <a:rPr lang="tr-TR" dirty="0"/>
              <a:t> ve </a:t>
            </a:r>
            <a:r>
              <a:rPr lang="tr-TR" dirty="0" err="1"/>
              <a:t>Coombs</a:t>
            </a:r>
            <a:r>
              <a:rPr lang="tr-TR" dirty="0"/>
              <a:t>, hükümetin dış politikadaki kararlarını biçimlendirmek amacıyla kamuoyunu etkilemeleri üzerine yoğunlaşmakta, haber medyası aracılığıyla ve siyasi enformasyon yayma yoluyla “iknayı ve propagandayı kullanarak” kamu diplomasisinin nasıl yabancı </a:t>
            </a:r>
            <a:r>
              <a:rPr lang="tr-TR" dirty="0" err="1"/>
              <a:t>alımlayıcılar</a:t>
            </a:r>
            <a:r>
              <a:rPr lang="tr-TR" dirty="0"/>
              <a:t> üzerinde etki yaratma çabasıyla kullanılabileceğini göstermektedirler.</a:t>
            </a:r>
          </a:p>
          <a:p>
            <a:pPr marL="0" indent="0">
              <a:buNone/>
            </a:pPr>
            <a:endParaRPr lang="tr-TR" dirty="0"/>
          </a:p>
        </p:txBody>
      </p:sp>
    </p:spTree>
    <p:extLst>
      <p:ext uri="{BB962C8B-B14F-4D97-AF65-F5344CB8AC3E}">
        <p14:creationId xmlns:p14="http://schemas.microsoft.com/office/powerpoint/2010/main" val="38344308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AE9BF58-72AC-417D-9ACC-475FF384FE1A}"/>
              </a:ext>
            </a:extLst>
          </p:cNvPr>
          <p:cNvSpPr>
            <a:spLocks noGrp="1"/>
          </p:cNvSpPr>
          <p:nvPr>
            <p:ph idx="1"/>
          </p:nvPr>
        </p:nvSpPr>
        <p:spPr>
          <a:xfrm>
            <a:off x="179512" y="188640"/>
            <a:ext cx="8784976" cy="6480720"/>
          </a:xfrm>
        </p:spPr>
        <p:txBody>
          <a:bodyPr/>
          <a:lstStyle/>
          <a:p>
            <a:pPr marL="0" indent="0">
              <a:buNone/>
            </a:pPr>
            <a:r>
              <a:rPr lang="tr-TR" dirty="0"/>
              <a:t>Buna alternatif olarak ise, kültürel, eğitsel, sanatsal değiş tokuşun kullanımı yoluyla “yaşam tarzı, siyasal ve ekonomik sistemler  ve sanatsal başarılar hakkındaki mesajları” iletebileceğini öngören geleneksel anlamda kültürel diplomasi olarak adlandırılan ‘esnek’ yaklaşım gösterilmektedir.</a:t>
            </a:r>
          </a:p>
          <a:p>
            <a:pPr marL="0" indent="0">
              <a:buNone/>
            </a:pPr>
            <a:r>
              <a:rPr lang="tr-TR" dirty="0" err="1"/>
              <a:t>Signitzer</a:t>
            </a:r>
            <a:r>
              <a:rPr lang="tr-TR" dirty="0"/>
              <a:t> ve </a:t>
            </a:r>
            <a:r>
              <a:rPr lang="tr-TR" dirty="0" err="1"/>
              <a:t>Coombs</a:t>
            </a:r>
            <a:r>
              <a:rPr lang="tr-TR" dirty="0"/>
              <a:t>, kamu diplomasisinin </a:t>
            </a:r>
            <a:r>
              <a:rPr lang="tr-TR" dirty="0" err="1"/>
              <a:t>iknaya</a:t>
            </a:r>
            <a:r>
              <a:rPr lang="tr-TR" dirty="0"/>
              <a:t> dayalı ve kısa dönemli siyasi sonuçlara götüren ‘katı’ yaklaşım yerine, karşılıklı anlayışa dayalı, uzun dönemli sonuç getiren ‘esnek’ yaklaşımı önermişler ve </a:t>
            </a:r>
            <a:r>
              <a:rPr lang="tr-TR" dirty="0" err="1"/>
              <a:t>Grunig</a:t>
            </a:r>
            <a:r>
              <a:rPr lang="tr-TR" dirty="0"/>
              <a:t> ve </a:t>
            </a:r>
            <a:r>
              <a:rPr lang="tr-TR" dirty="0" err="1"/>
              <a:t>Hunt’un</a:t>
            </a:r>
            <a:r>
              <a:rPr lang="tr-TR" dirty="0"/>
              <a:t> simetrik modeliyle karşılaştırmışlardır.</a:t>
            </a:r>
          </a:p>
          <a:p>
            <a:pPr marL="0" indent="0">
              <a:buNone/>
            </a:pPr>
            <a:endParaRPr lang="tr-TR" dirty="0"/>
          </a:p>
        </p:txBody>
      </p:sp>
    </p:spTree>
    <p:extLst>
      <p:ext uri="{BB962C8B-B14F-4D97-AF65-F5344CB8AC3E}">
        <p14:creationId xmlns:p14="http://schemas.microsoft.com/office/powerpoint/2010/main" val="12247111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AE9BF58-72AC-417D-9ACC-475FF384FE1A}"/>
              </a:ext>
            </a:extLst>
          </p:cNvPr>
          <p:cNvSpPr>
            <a:spLocks noGrp="1"/>
          </p:cNvSpPr>
          <p:nvPr>
            <p:ph idx="1"/>
          </p:nvPr>
        </p:nvSpPr>
        <p:spPr>
          <a:xfrm>
            <a:off x="179512" y="188640"/>
            <a:ext cx="8784976" cy="6480720"/>
          </a:xfrm>
        </p:spPr>
        <p:txBody>
          <a:bodyPr/>
          <a:lstStyle/>
          <a:p>
            <a:pPr marL="0" indent="0">
              <a:buNone/>
            </a:pPr>
            <a:r>
              <a:rPr lang="tr-TR" dirty="0" err="1"/>
              <a:t>Signitzer</a:t>
            </a:r>
            <a:r>
              <a:rPr lang="tr-TR" dirty="0"/>
              <a:t> ve </a:t>
            </a:r>
            <a:r>
              <a:rPr lang="tr-TR" dirty="0" err="1"/>
              <a:t>Coombs</a:t>
            </a:r>
            <a:r>
              <a:rPr lang="tr-TR" dirty="0"/>
              <a:t> ile Traverse-</a:t>
            </a:r>
            <a:r>
              <a:rPr lang="tr-TR" dirty="0" err="1"/>
              <a:t>Healy</a:t>
            </a:r>
            <a:r>
              <a:rPr lang="tr-TR" dirty="0"/>
              <a:t>, halkla ilişkiler ve diplomasi arasındaki örtüşmeyi onaylamaktadırlar ama analizleri iki meslek arasındaki en derin benzerliklerin açığa çıkmasını engellemektedir.</a:t>
            </a:r>
          </a:p>
          <a:p>
            <a:pPr marL="0" indent="0">
              <a:buNone/>
            </a:pPr>
            <a:r>
              <a:rPr lang="tr-TR" dirty="0"/>
              <a:t>Traverse-</a:t>
            </a:r>
            <a:r>
              <a:rPr lang="tr-TR" dirty="0" err="1"/>
              <a:t>Healy</a:t>
            </a:r>
            <a:r>
              <a:rPr lang="tr-TR" dirty="0"/>
              <a:t>, ülkeler arasındaki uluslararası rekabeti, iş örgütlenmelerindeki ticari rekabetle karşılaştırılabileceği görüşünü benimsemekte ama şirketlerin politik rollerini göz ardı etmektedir.</a:t>
            </a:r>
          </a:p>
          <a:p>
            <a:pPr marL="0" indent="0">
              <a:buNone/>
            </a:pPr>
            <a:endParaRPr lang="tr-TR" dirty="0"/>
          </a:p>
        </p:txBody>
      </p:sp>
    </p:spTree>
    <p:extLst>
      <p:ext uri="{BB962C8B-B14F-4D97-AF65-F5344CB8AC3E}">
        <p14:creationId xmlns:p14="http://schemas.microsoft.com/office/powerpoint/2010/main" val="10175997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AE9BF58-72AC-417D-9ACC-475FF384FE1A}"/>
              </a:ext>
            </a:extLst>
          </p:cNvPr>
          <p:cNvSpPr>
            <a:spLocks noGrp="1"/>
          </p:cNvSpPr>
          <p:nvPr>
            <p:ph idx="1"/>
          </p:nvPr>
        </p:nvSpPr>
        <p:spPr>
          <a:xfrm>
            <a:off x="179512" y="188640"/>
            <a:ext cx="8784976" cy="6480720"/>
          </a:xfrm>
        </p:spPr>
        <p:txBody>
          <a:bodyPr/>
          <a:lstStyle/>
          <a:p>
            <a:pPr marL="0" indent="0">
              <a:buNone/>
            </a:pPr>
            <a:r>
              <a:rPr lang="tr-TR" dirty="0" err="1"/>
              <a:t>Signitzer</a:t>
            </a:r>
            <a:r>
              <a:rPr lang="tr-TR" dirty="0"/>
              <a:t> ve </a:t>
            </a:r>
            <a:r>
              <a:rPr lang="tr-TR" dirty="0" err="1"/>
              <a:t>Coombs</a:t>
            </a:r>
            <a:r>
              <a:rPr lang="tr-TR" dirty="0"/>
              <a:t>, </a:t>
            </a:r>
            <a:r>
              <a:rPr lang="tr-TR" dirty="0" err="1"/>
              <a:t>Grunig</a:t>
            </a:r>
            <a:r>
              <a:rPr lang="tr-TR" dirty="0"/>
              <a:t> ve </a:t>
            </a:r>
            <a:r>
              <a:rPr lang="tr-TR" dirty="0" err="1"/>
              <a:t>Hunt’un</a:t>
            </a:r>
            <a:r>
              <a:rPr lang="tr-TR" dirty="0"/>
              <a:t> simetrik iletişimiyle denkleşen kültürel ilişkilerin ‘enformasyon değişimi gibi soylu bir amaca’ sahip olduğunu önermekle birlikte, bu pozisyonun uluslararası ilişkiler veya ulusal amaçların gerçekle uyumlandırılması bağlamında </a:t>
            </a:r>
            <a:r>
              <a:rPr lang="tr-TR" dirty="0" err="1"/>
              <a:t>içerimlerini</a:t>
            </a:r>
            <a:r>
              <a:rPr lang="tr-TR" dirty="0"/>
              <a:t> ele alma konusunda başarısız olmuşlardır.</a:t>
            </a:r>
          </a:p>
          <a:p>
            <a:pPr marL="0" indent="0">
              <a:buNone/>
            </a:pPr>
            <a:r>
              <a:rPr lang="tr-TR" dirty="0"/>
              <a:t>(Gerçek amaçların belirlenmesinde, merkezi hükümet ve kültürel kurumlar arasındaki fon düzenlemeleri kritik öneme sahip olabilmektedir.) </a:t>
            </a:r>
          </a:p>
          <a:p>
            <a:pPr marL="0" indent="0">
              <a:buNone/>
            </a:pPr>
            <a:endParaRPr lang="tr-TR" dirty="0"/>
          </a:p>
        </p:txBody>
      </p:sp>
    </p:spTree>
    <p:extLst>
      <p:ext uri="{BB962C8B-B14F-4D97-AF65-F5344CB8AC3E}">
        <p14:creationId xmlns:p14="http://schemas.microsoft.com/office/powerpoint/2010/main" val="15559090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AE9BF58-72AC-417D-9ACC-475FF384FE1A}"/>
              </a:ext>
            </a:extLst>
          </p:cNvPr>
          <p:cNvSpPr>
            <a:spLocks noGrp="1"/>
          </p:cNvSpPr>
          <p:nvPr>
            <p:ph idx="1"/>
          </p:nvPr>
        </p:nvSpPr>
        <p:spPr>
          <a:xfrm>
            <a:off x="179512" y="188640"/>
            <a:ext cx="8784976" cy="6480720"/>
          </a:xfrm>
        </p:spPr>
        <p:txBody>
          <a:bodyPr/>
          <a:lstStyle/>
          <a:p>
            <a:pPr marL="0" indent="0">
              <a:buNone/>
            </a:pPr>
            <a:r>
              <a:rPr lang="tr-TR" dirty="0" err="1"/>
              <a:t>Grunig’in</a:t>
            </a:r>
            <a:r>
              <a:rPr lang="tr-TR" dirty="0"/>
              <a:t> makalesinde asimetrik ve etik dışı halkla ilişkilerin siyasi olayları ve kamuoyunu etkileyen bir bakışla ‘tarih boyunca uluslararası boyutta yaygın olduğu’ tartışılmaktadır. Halkla ilişkilerin, stratejik yönetim, sosyal sorumluluk ve iki yönlü simetrik model prensiplerine bağlı olarak uygulandığında, küresel sistemin önemli bileşeni durumuna geleceğini belirtmektedir. </a:t>
            </a:r>
          </a:p>
        </p:txBody>
      </p:sp>
    </p:spTree>
    <p:extLst>
      <p:ext uri="{BB962C8B-B14F-4D97-AF65-F5344CB8AC3E}">
        <p14:creationId xmlns:p14="http://schemas.microsoft.com/office/powerpoint/2010/main" val="41284637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AE9BF58-72AC-417D-9ACC-475FF384FE1A}"/>
              </a:ext>
            </a:extLst>
          </p:cNvPr>
          <p:cNvSpPr>
            <a:spLocks noGrp="1"/>
          </p:cNvSpPr>
          <p:nvPr>
            <p:ph idx="1"/>
          </p:nvPr>
        </p:nvSpPr>
        <p:spPr>
          <a:xfrm>
            <a:off x="179512" y="188640"/>
            <a:ext cx="8784976" cy="6480720"/>
          </a:xfrm>
        </p:spPr>
        <p:txBody>
          <a:bodyPr/>
          <a:lstStyle/>
          <a:p>
            <a:pPr marL="0" indent="0">
              <a:buNone/>
            </a:pPr>
            <a:r>
              <a:rPr lang="tr-TR" b="1" dirty="0"/>
              <a:t>Diplomasi Disiplininin Gelişimi</a:t>
            </a:r>
          </a:p>
          <a:p>
            <a:pPr marL="0" indent="0">
              <a:buNone/>
            </a:pPr>
            <a:r>
              <a:rPr lang="tr-TR" dirty="0"/>
              <a:t>Diplomasi, uluslararası ilişkiler alanının içinde yer almaktadır. Uluslararası teori, uluslararası ilişkiler ve diplomasi kavramları bazen birbirlerinin yerine kullanılmakta ve bu da terminolojideki karışıklığa işaret etmektedir.  Diplomasi üzerine yapılan teorik çalışma sayısı oldukça azdır. Diplomasi genel olarak tanımlayıcı olarak ele alınmakta ve bu nedenle kendi başına bir çalışma alanı olarak görülmemektedir. Sonuca ulaşmak için teknik olarak kullanılmaktadır. (Nasıl yapmalı? )</a:t>
            </a:r>
          </a:p>
          <a:p>
            <a:pPr marL="0" indent="0">
              <a:buNone/>
            </a:pPr>
            <a:endParaRPr lang="tr-TR" dirty="0"/>
          </a:p>
        </p:txBody>
      </p:sp>
    </p:spTree>
    <p:extLst>
      <p:ext uri="{BB962C8B-B14F-4D97-AF65-F5344CB8AC3E}">
        <p14:creationId xmlns:p14="http://schemas.microsoft.com/office/powerpoint/2010/main" val="26040691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AE9BF58-72AC-417D-9ACC-475FF384FE1A}"/>
              </a:ext>
            </a:extLst>
          </p:cNvPr>
          <p:cNvSpPr>
            <a:spLocks noGrp="1"/>
          </p:cNvSpPr>
          <p:nvPr>
            <p:ph idx="1"/>
          </p:nvPr>
        </p:nvSpPr>
        <p:spPr>
          <a:xfrm>
            <a:off x="179512" y="188640"/>
            <a:ext cx="8784976" cy="6480720"/>
          </a:xfrm>
        </p:spPr>
        <p:txBody>
          <a:bodyPr>
            <a:normAutofit lnSpcReduction="10000"/>
          </a:bodyPr>
          <a:lstStyle/>
          <a:p>
            <a:pPr marL="0" indent="0">
              <a:buNone/>
            </a:pPr>
            <a:r>
              <a:rPr lang="tr-TR" dirty="0"/>
              <a:t>Halkla ilişkiler veya diplomasinin  kuramsal çalışması, pratiklere ilişkin rehberliğin ötesine gitmeli be bu uygulamalarla birlikte gelişerek başlangıç noktasını oluşturan varsayımlar; siyaset alanındaki göstergelerde tanımlandığı gibi dürtüleri, değerleri, inançları ve uygulamadaki uzlaşımlar ile örgütsel ve sosyal etkileri belirlemelidir. </a:t>
            </a:r>
          </a:p>
          <a:p>
            <a:pPr marL="0" indent="0">
              <a:buNone/>
            </a:pPr>
            <a:r>
              <a:rPr lang="tr-TR" dirty="0"/>
              <a:t>Halkla ilişkiler ve diplomasinin yeni bir disiplin olarak karşılaştıkları benzerliklerin bazıları;</a:t>
            </a:r>
          </a:p>
          <a:p>
            <a:pPr marL="0" indent="0">
              <a:buNone/>
            </a:pPr>
            <a:r>
              <a:rPr lang="tr-TR" sz="2800" dirty="0"/>
              <a:t>	--Sınırlılık</a:t>
            </a:r>
          </a:p>
          <a:p>
            <a:pPr marL="0" indent="0">
              <a:buNone/>
            </a:pPr>
            <a:r>
              <a:rPr lang="tr-TR" sz="2800" dirty="0"/>
              <a:t>	--Meşruluk</a:t>
            </a:r>
          </a:p>
          <a:p>
            <a:pPr marL="0" indent="0">
              <a:buNone/>
            </a:pPr>
            <a:r>
              <a:rPr lang="tr-TR" sz="2800" dirty="0"/>
              <a:t>	--Güvenilirlik</a:t>
            </a:r>
          </a:p>
          <a:p>
            <a:pPr marL="0" indent="0">
              <a:buNone/>
            </a:pPr>
            <a:r>
              <a:rPr lang="tr-TR" sz="2800" dirty="0"/>
              <a:t>	--Metodoloji olarak sıralanabilir</a:t>
            </a:r>
            <a:r>
              <a:rPr lang="tr-TR" dirty="0"/>
              <a:t>.</a:t>
            </a:r>
          </a:p>
          <a:p>
            <a:pPr marL="0" indent="0">
              <a:buNone/>
            </a:pPr>
            <a:endParaRPr lang="tr-TR" dirty="0"/>
          </a:p>
        </p:txBody>
      </p:sp>
    </p:spTree>
    <p:extLst>
      <p:ext uri="{BB962C8B-B14F-4D97-AF65-F5344CB8AC3E}">
        <p14:creationId xmlns:p14="http://schemas.microsoft.com/office/powerpoint/2010/main" val="41174948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AE9BF58-72AC-417D-9ACC-475FF384FE1A}"/>
              </a:ext>
            </a:extLst>
          </p:cNvPr>
          <p:cNvSpPr>
            <a:spLocks noGrp="1"/>
          </p:cNvSpPr>
          <p:nvPr>
            <p:ph idx="1"/>
          </p:nvPr>
        </p:nvSpPr>
        <p:spPr>
          <a:xfrm>
            <a:off x="179512" y="188640"/>
            <a:ext cx="8784976" cy="6480720"/>
          </a:xfrm>
        </p:spPr>
        <p:txBody>
          <a:bodyPr>
            <a:normAutofit/>
          </a:bodyPr>
          <a:lstStyle/>
          <a:p>
            <a:pPr marL="0" indent="0">
              <a:buNone/>
            </a:pPr>
            <a:r>
              <a:rPr lang="tr-TR" dirty="0"/>
              <a:t>Diğer benzerlikler akımlara tepki olarak çıkmıştır. Örneğin;</a:t>
            </a:r>
          </a:p>
          <a:p>
            <a:pPr marL="0" indent="0">
              <a:buNone/>
            </a:pPr>
            <a:r>
              <a:rPr lang="tr-TR" dirty="0"/>
              <a:t>1970’lerde uluslararası teori için sistem yaklaşımı önemli iken;</a:t>
            </a:r>
          </a:p>
          <a:p>
            <a:pPr marL="0" indent="0">
              <a:buNone/>
            </a:pPr>
            <a:r>
              <a:rPr lang="tr-TR" dirty="0"/>
              <a:t>1980’lerde, yapısalcılık, eleştirel teori ve </a:t>
            </a:r>
            <a:r>
              <a:rPr lang="tr-TR" dirty="0" err="1"/>
              <a:t>postmodernizm</a:t>
            </a:r>
            <a:r>
              <a:rPr lang="tr-TR" dirty="0"/>
              <a:t> tartışmalarına odaklanmışlardır.</a:t>
            </a:r>
          </a:p>
          <a:p>
            <a:pPr marL="0" indent="0">
              <a:buNone/>
            </a:pPr>
            <a:r>
              <a:rPr lang="tr-TR" dirty="0"/>
              <a:t>Halkla ilişkiler sistem teorisinde kalmış durumdadır. Eleştirel teoriden alınan fikirler bile sistem yaklaşımını desteklemek üzere kullanılmıştır. </a:t>
            </a:r>
          </a:p>
          <a:p>
            <a:pPr marL="0" indent="0">
              <a:buNone/>
            </a:pPr>
            <a:r>
              <a:rPr lang="tr-TR" dirty="0" err="1"/>
              <a:t>Habermas’ın</a:t>
            </a:r>
            <a:r>
              <a:rPr lang="tr-TR" dirty="0"/>
              <a:t> “İletişimsel Eylem Teorisi” halkla ilişkilerin ve uluslararası teorinin ilgi noktası olmuştur.</a:t>
            </a:r>
          </a:p>
          <a:p>
            <a:pPr marL="0" indent="0">
              <a:buNone/>
            </a:pPr>
            <a:endParaRPr lang="tr-TR" dirty="0"/>
          </a:p>
        </p:txBody>
      </p:sp>
    </p:spTree>
    <p:extLst>
      <p:ext uri="{BB962C8B-B14F-4D97-AF65-F5344CB8AC3E}">
        <p14:creationId xmlns:p14="http://schemas.microsoft.com/office/powerpoint/2010/main" val="23063143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6E1D334-10C9-4E55-932E-EEE312DD6E41}"/>
              </a:ext>
            </a:extLst>
          </p:cNvPr>
          <p:cNvSpPr>
            <a:spLocks noGrp="1"/>
          </p:cNvSpPr>
          <p:nvPr>
            <p:ph idx="1"/>
          </p:nvPr>
        </p:nvSpPr>
        <p:spPr>
          <a:xfrm>
            <a:off x="179512" y="188640"/>
            <a:ext cx="8712968" cy="6408712"/>
          </a:xfrm>
        </p:spPr>
        <p:txBody>
          <a:bodyPr>
            <a:normAutofit lnSpcReduction="10000"/>
          </a:bodyPr>
          <a:lstStyle/>
          <a:p>
            <a:pPr marL="0" indent="0">
              <a:buNone/>
            </a:pPr>
            <a:r>
              <a:rPr lang="tr-TR" dirty="0"/>
              <a:t>«Analiz düzeyi, halkla ilişkilerde hedef kitleye yönelik bilgiye sahip olunması gerektiğinden, çok  sık kullanılmaktadır. Halkla ilişkiler uzmanları  mesajları tasarlarken ve hedeflenen etki türünü belirlerken (bilişsel, duygusal ya da </a:t>
            </a:r>
            <a:r>
              <a:rPr lang="tr-TR" dirty="0" err="1"/>
              <a:t>davranıssal</a:t>
            </a:r>
            <a:r>
              <a:rPr lang="tr-TR" dirty="0"/>
              <a:t>) alımlayıcıların özelliklerine başvurmaktadırlar.  Etkilerin doğasında da özellikle politik arenada  çalışan halkla ilişkiler uzmanları, inançları pekiştirmek konusunda daha başarılı olmaktadırlar. Mesajların etkilerinin maksatlı mı maksatsız mı olması gerektiği konusunda ise halkla ilişkiler uzmanları, arzu edilmemiş, gizli ve öngörülemeyen uzun dönemli etkileri önlemek için çok sayıda senaryoyu gözden geçirmek zorundadır. …</a:t>
            </a:r>
          </a:p>
        </p:txBody>
      </p:sp>
    </p:spTree>
    <p:extLst>
      <p:ext uri="{BB962C8B-B14F-4D97-AF65-F5344CB8AC3E}">
        <p14:creationId xmlns:p14="http://schemas.microsoft.com/office/powerpoint/2010/main" val="425513636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AE9BF58-72AC-417D-9ACC-475FF384FE1A}"/>
              </a:ext>
            </a:extLst>
          </p:cNvPr>
          <p:cNvSpPr>
            <a:spLocks noGrp="1"/>
          </p:cNvSpPr>
          <p:nvPr>
            <p:ph idx="1"/>
          </p:nvPr>
        </p:nvSpPr>
        <p:spPr>
          <a:xfrm>
            <a:off x="179512" y="188640"/>
            <a:ext cx="8784976" cy="6480720"/>
          </a:xfrm>
        </p:spPr>
        <p:txBody>
          <a:bodyPr/>
          <a:lstStyle/>
          <a:p>
            <a:pPr marL="0" indent="0">
              <a:buNone/>
            </a:pPr>
            <a:r>
              <a:rPr lang="tr-TR" dirty="0"/>
              <a:t>Her ikisinde de akademisyenlerle uygulamacılar arasındaki ilişki tartışılmaktadır. Çünkü her iki alan da uygulama temelli olup, akademisyenler için kesin verilere ya da siyasi ve ticari olarak hassas bir biçimde üzerinde durulması gereken faaliyetlerle ilgili bilgilere erişmek güçtür.</a:t>
            </a:r>
          </a:p>
          <a:p>
            <a:pPr marL="0" indent="0">
              <a:buNone/>
            </a:pPr>
            <a:r>
              <a:rPr lang="tr-TR" dirty="0" err="1"/>
              <a:t>Hill</a:t>
            </a:r>
            <a:r>
              <a:rPr lang="tr-TR" dirty="0"/>
              <a:t> ve </a:t>
            </a:r>
            <a:r>
              <a:rPr lang="tr-TR" dirty="0" err="1"/>
              <a:t>Beshoff</a:t>
            </a:r>
            <a:r>
              <a:rPr lang="tr-TR" dirty="0"/>
              <a:t>, son dönemlerde hakim olan görüşleri takip etmenin veya siyasetçiler tarafından mali açıdan desteklenen araştırmalara fazla bağımlılık göstermenin akademisyenler için tehlikeler arz ettiğini vurgulamaktadırlar.</a:t>
            </a:r>
          </a:p>
          <a:p>
            <a:pPr marL="0" indent="0">
              <a:buNone/>
            </a:pPr>
            <a:endParaRPr lang="tr-TR" dirty="0"/>
          </a:p>
        </p:txBody>
      </p:sp>
    </p:spTree>
    <p:extLst>
      <p:ext uri="{BB962C8B-B14F-4D97-AF65-F5344CB8AC3E}">
        <p14:creationId xmlns:p14="http://schemas.microsoft.com/office/powerpoint/2010/main" val="42096186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AE9BF58-72AC-417D-9ACC-475FF384FE1A}"/>
              </a:ext>
            </a:extLst>
          </p:cNvPr>
          <p:cNvSpPr>
            <a:spLocks noGrp="1"/>
          </p:cNvSpPr>
          <p:nvPr>
            <p:ph idx="1"/>
          </p:nvPr>
        </p:nvSpPr>
        <p:spPr>
          <a:xfrm>
            <a:off x="179512" y="188640"/>
            <a:ext cx="8784976" cy="6480720"/>
          </a:xfrm>
        </p:spPr>
        <p:txBody>
          <a:bodyPr/>
          <a:lstStyle/>
          <a:p>
            <a:pPr marL="0" indent="0">
              <a:buNone/>
            </a:pPr>
            <a:r>
              <a:rPr lang="tr-TR" dirty="0"/>
              <a:t>Halkla ilişkiler ve uluslararası ilişkiler, geniş ve güçlü topluluklara hizmet eden uygulamacıların sayısı ile orantılı olarak ortaya çıkan ETİK ve POLİTİK  meselelerde de yakınlaşmaktadırlar.</a:t>
            </a:r>
          </a:p>
          <a:p>
            <a:pPr marL="0" indent="0">
              <a:buNone/>
            </a:pPr>
            <a:r>
              <a:rPr lang="tr-TR" dirty="0"/>
              <a:t>Kitlelerin hakları </a:t>
            </a:r>
            <a:r>
              <a:rPr lang="tr-TR" dirty="0">
                <a:sym typeface="Wingdings" panose="05000000000000000000" pitchFamily="2" charset="2"/>
              </a:rPr>
              <a:t>s</a:t>
            </a:r>
            <a:r>
              <a:rPr lang="tr-TR" dirty="0"/>
              <a:t>iyaset felsefesi</a:t>
            </a:r>
            <a:r>
              <a:rPr lang="tr-TR" dirty="0">
                <a:sym typeface="Wingdings" panose="05000000000000000000" pitchFamily="2" charset="2"/>
              </a:rPr>
              <a:t> </a:t>
            </a:r>
            <a:r>
              <a:rPr lang="tr-TR" dirty="0"/>
              <a:t>ideoloji tartışmaları</a:t>
            </a:r>
          </a:p>
          <a:p>
            <a:pPr marL="0" indent="0">
              <a:buNone/>
            </a:pPr>
            <a:endParaRPr lang="tr-TR" dirty="0"/>
          </a:p>
        </p:txBody>
      </p:sp>
    </p:spTree>
    <p:extLst>
      <p:ext uri="{BB962C8B-B14F-4D97-AF65-F5344CB8AC3E}">
        <p14:creationId xmlns:p14="http://schemas.microsoft.com/office/powerpoint/2010/main" val="15389235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AE9BF58-72AC-417D-9ACC-475FF384FE1A}"/>
              </a:ext>
            </a:extLst>
          </p:cNvPr>
          <p:cNvSpPr>
            <a:spLocks noGrp="1"/>
          </p:cNvSpPr>
          <p:nvPr>
            <p:ph idx="1"/>
          </p:nvPr>
        </p:nvSpPr>
        <p:spPr>
          <a:xfrm>
            <a:off x="179512" y="188640"/>
            <a:ext cx="8784976" cy="6480720"/>
          </a:xfrm>
        </p:spPr>
        <p:txBody>
          <a:bodyPr/>
          <a:lstStyle/>
          <a:p>
            <a:pPr marL="0" indent="0">
              <a:buNone/>
            </a:pPr>
            <a:r>
              <a:rPr lang="tr-TR" dirty="0"/>
              <a:t>Eleştirmenler uluslararası ilişkilerin, bilgi birliğinden yoksun ve diğer disiplinlere dayalı olduğunu söyleyerek kendi başına konu olmadığını ileri sürmüşlerdir. Uluslararası ilişkilerin sınırlarının yanında teorilerinin ve metotlarının olmadığı ileri sürülmüştür. Alan, II. Dünya Savaşı sonrasında genişlemiş, Soğuk Savaş zamanında körüklenmiştir.</a:t>
            </a:r>
          </a:p>
          <a:p>
            <a:pPr marL="0" indent="0">
              <a:buNone/>
            </a:pPr>
            <a:endParaRPr lang="tr-TR" dirty="0"/>
          </a:p>
        </p:txBody>
      </p:sp>
    </p:spTree>
    <p:extLst>
      <p:ext uri="{BB962C8B-B14F-4D97-AF65-F5344CB8AC3E}">
        <p14:creationId xmlns:p14="http://schemas.microsoft.com/office/powerpoint/2010/main" val="23407954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AE9BF58-72AC-417D-9ACC-475FF384FE1A}"/>
              </a:ext>
            </a:extLst>
          </p:cNvPr>
          <p:cNvSpPr>
            <a:spLocks noGrp="1"/>
          </p:cNvSpPr>
          <p:nvPr>
            <p:ph idx="1"/>
          </p:nvPr>
        </p:nvSpPr>
        <p:spPr>
          <a:xfrm>
            <a:off x="179512" y="188640"/>
            <a:ext cx="8784976" cy="6480720"/>
          </a:xfrm>
        </p:spPr>
        <p:txBody>
          <a:bodyPr/>
          <a:lstStyle/>
          <a:p>
            <a:pPr marL="0" indent="0">
              <a:buNone/>
            </a:pPr>
            <a:r>
              <a:rPr lang="tr-TR" dirty="0" err="1"/>
              <a:t>Wight’ın</a:t>
            </a:r>
            <a:r>
              <a:rPr lang="tr-TR" dirty="0"/>
              <a:t> Çerçevesinden Diplomasi Teorileri</a:t>
            </a:r>
          </a:p>
          <a:p>
            <a:pPr marL="0" indent="0">
              <a:buNone/>
            </a:pPr>
            <a:r>
              <a:rPr lang="tr-TR" dirty="0"/>
              <a:t>1950, </a:t>
            </a:r>
            <a:r>
              <a:rPr lang="tr-TR" dirty="0" err="1"/>
              <a:t>Wight</a:t>
            </a:r>
            <a:r>
              <a:rPr lang="tr-TR" dirty="0"/>
              <a:t> diplomasi konusunda teori geliştirme amacı güdüyor.</a:t>
            </a:r>
          </a:p>
          <a:p>
            <a:pPr marL="0" indent="0">
              <a:buNone/>
            </a:pPr>
            <a:r>
              <a:rPr lang="tr-TR" dirty="0" err="1"/>
              <a:t>Wight</a:t>
            </a:r>
            <a:r>
              <a:rPr lang="tr-TR" dirty="0"/>
              <a:t> diplomasiyi 3 ana yaklaşım çerçevesinde kavramsallaştırmış.</a:t>
            </a:r>
          </a:p>
          <a:p>
            <a:pPr marL="0" indent="0">
              <a:buNone/>
            </a:pPr>
            <a:r>
              <a:rPr lang="tr-TR" dirty="0"/>
              <a:t>	1) Makyavelci (Realist)</a:t>
            </a:r>
          </a:p>
          <a:p>
            <a:pPr marL="0" indent="0">
              <a:buNone/>
            </a:pPr>
            <a:r>
              <a:rPr lang="tr-TR" dirty="0"/>
              <a:t>	2) </a:t>
            </a:r>
            <a:r>
              <a:rPr lang="tr-TR" dirty="0" err="1"/>
              <a:t>Grotyen</a:t>
            </a:r>
            <a:r>
              <a:rPr lang="tr-TR" dirty="0"/>
              <a:t> (Rasyonalist)</a:t>
            </a:r>
          </a:p>
          <a:p>
            <a:pPr marL="0" indent="0">
              <a:buNone/>
            </a:pPr>
            <a:r>
              <a:rPr lang="tr-TR" dirty="0"/>
              <a:t>	3) </a:t>
            </a:r>
            <a:r>
              <a:rPr lang="tr-TR" dirty="0" err="1"/>
              <a:t>Kantçı</a:t>
            </a:r>
            <a:r>
              <a:rPr lang="tr-TR" dirty="0"/>
              <a:t> (Devrimsel) </a:t>
            </a:r>
          </a:p>
          <a:p>
            <a:pPr marL="0" indent="0">
              <a:buNone/>
            </a:pPr>
            <a:r>
              <a:rPr lang="tr-TR" dirty="0"/>
              <a:t>(Bu pozisyonların belirli katı sınırları yok, bazen birbirleri içinde gerçekleşebilir.)</a:t>
            </a:r>
          </a:p>
          <a:p>
            <a:pPr marL="0" indent="0">
              <a:buNone/>
            </a:pPr>
            <a:endParaRPr lang="tr-TR" dirty="0"/>
          </a:p>
        </p:txBody>
      </p:sp>
    </p:spTree>
    <p:extLst>
      <p:ext uri="{BB962C8B-B14F-4D97-AF65-F5344CB8AC3E}">
        <p14:creationId xmlns:p14="http://schemas.microsoft.com/office/powerpoint/2010/main" val="146243717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AE9BF58-72AC-417D-9ACC-475FF384FE1A}"/>
              </a:ext>
            </a:extLst>
          </p:cNvPr>
          <p:cNvSpPr>
            <a:spLocks noGrp="1"/>
          </p:cNvSpPr>
          <p:nvPr>
            <p:ph idx="1"/>
          </p:nvPr>
        </p:nvSpPr>
        <p:spPr>
          <a:xfrm>
            <a:off x="179512" y="188640"/>
            <a:ext cx="8784976" cy="6480720"/>
          </a:xfrm>
        </p:spPr>
        <p:txBody>
          <a:bodyPr/>
          <a:lstStyle/>
          <a:p>
            <a:pPr marL="0" indent="0">
              <a:buNone/>
            </a:pPr>
            <a:r>
              <a:rPr lang="tr-TR" dirty="0"/>
              <a:t>1) Makyavelci (Realist) Pozisyon</a:t>
            </a:r>
          </a:p>
          <a:p>
            <a:pPr marL="0" indent="0">
              <a:buNone/>
            </a:pPr>
            <a:r>
              <a:rPr lang="tr-TR" dirty="0"/>
              <a:t>Uluslararası politika uluslararası arena olarak görülüyor. Her devlet kendi çıkarlarını sürdürmeye çalışır. Uluslararası ilişkiler, rekabet ve çatışma arenası olarak görülür. Bu pozisyon halkla ilişkiler literatüründe de görülür.  Öz-çıkarcı ve kitleleri </a:t>
            </a:r>
            <a:r>
              <a:rPr lang="tr-TR" dirty="0" err="1"/>
              <a:t>iknaya</a:t>
            </a:r>
            <a:r>
              <a:rPr lang="tr-TR" dirty="0"/>
              <a:t> yönelik sorun yönetimi. Yaklaşım, </a:t>
            </a:r>
            <a:r>
              <a:rPr lang="tr-TR" dirty="0" err="1"/>
              <a:t>Bernays’ın</a:t>
            </a:r>
            <a:r>
              <a:rPr lang="tr-TR" dirty="0"/>
              <a:t> ‘Rıza Mühendisliği’ ile karakterize edilebilir.</a:t>
            </a:r>
          </a:p>
          <a:p>
            <a:pPr marL="0" indent="0">
              <a:buNone/>
            </a:pPr>
            <a:endParaRPr lang="tr-TR" dirty="0"/>
          </a:p>
        </p:txBody>
      </p:sp>
    </p:spTree>
    <p:extLst>
      <p:ext uri="{BB962C8B-B14F-4D97-AF65-F5344CB8AC3E}">
        <p14:creationId xmlns:p14="http://schemas.microsoft.com/office/powerpoint/2010/main" val="209378720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3F205AA-8647-492F-BF21-1DC6FF0B9953}"/>
              </a:ext>
            </a:extLst>
          </p:cNvPr>
          <p:cNvSpPr>
            <a:spLocks noGrp="1"/>
          </p:cNvSpPr>
          <p:nvPr>
            <p:ph idx="1"/>
          </p:nvPr>
        </p:nvSpPr>
        <p:spPr>
          <a:xfrm>
            <a:off x="179512" y="188640"/>
            <a:ext cx="8784976" cy="6552728"/>
          </a:xfrm>
        </p:spPr>
        <p:txBody>
          <a:bodyPr/>
          <a:lstStyle/>
          <a:p>
            <a:pPr marL="0" indent="0">
              <a:buNone/>
            </a:pPr>
            <a:r>
              <a:rPr lang="tr-TR" dirty="0"/>
              <a:t>2) </a:t>
            </a:r>
            <a:r>
              <a:rPr lang="tr-TR" dirty="0" err="1"/>
              <a:t>Grotyen</a:t>
            </a:r>
            <a:r>
              <a:rPr lang="tr-TR" dirty="0"/>
              <a:t> (Rasyonalist) Pozisyon</a:t>
            </a:r>
          </a:p>
          <a:p>
            <a:pPr marL="0" indent="0">
              <a:buNone/>
            </a:pPr>
            <a:r>
              <a:rPr lang="tr-TR" dirty="0"/>
              <a:t>Karşılıklılık görüşünü esas alarak daimi uluslararası ve kurumsal ilişkiye odaklanmaktadır. İtibar oluşturmaya yardımcı olan ilişkiler. Karşılıklı ilişki, karşılıklı fayda çerçevesinde, </a:t>
            </a:r>
            <a:r>
              <a:rPr lang="tr-TR" dirty="0" err="1"/>
              <a:t>kolonyalizmi</a:t>
            </a:r>
            <a:r>
              <a:rPr lang="tr-TR" dirty="0"/>
              <a:t> haklı çıkarmak amacıyla kullanılmıştır. Halkla ilişkilerde kurumsal sosyal sorumluluğun haklı çıkarılması olarak düşünebiliriz.</a:t>
            </a:r>
          </a:p>
          <a:p>
            <a:endParaRPr lang="tr-TR" dirty="0"/>
          </a:p>
        </p:txBody>
      </p:sp>
    </p:spTree>
    <p:extLst>
      <p:ext uri="{BB962C8B-B14F-4D97-AF65-F5344CB8AC3E}">
        <p14:creationId xmlns:p14="http://schemas.microsoft.com/office/powerpoint/2010/main" val="400574977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171FCAF-720A-434B-832D-8384D8A3868F}"/>
              </a:ext>
            </a:extLst>
          </p:cNvPr>
          <p:cNvSpPr>
            <a:spLocks noGrp="1"/>
          </p:cNvSpPr>
          <p:nvPr>
            <p:ph idx="1"/>
          </p:nvPr>
        </p:nvSpPr>
        <p:spPr>
          <a:xfrm>
            <a:off x="251520" y="260648"/>
            <a:ext cx="8712968" cy="6480720"/>
          </a:xfrm>
        </p:spPr>
        <p:txBody>
          <a:bodyPr/>
          <a:lstStyle/>
          <a:p>
            <a:pPr marL="0" indent="0">
              <a:buNone/>
            </a:pPr>
            <a:r>
              <a:rPr lang="tr-TR" dirty="0"/>
              <a:t>3) </a:t>
            </a:r>
            <a:r>
              <a:rPr lang="tr-TR" dirty="0" err="1"/>
              <a:t>Kantçı</a:t>
            </a:r>
            <a:r>
              <a:rPr lang="tr-TR" dirty="0"/>
              <a:t> (Devrimci) Pozisyon</a:t>
            </a:r>
          </a:p>
          <a:p>
            <a:pPr marL="0" indent="0">
              <a:buNone/>
            </a:pPr>
            <a:r>
              <a:rPr lang="tr-TR" dirty="0"/>
              <a:t>Bağımsız devletlerin çeşitliliğinin bir ahlaki ve kültürel bütünü yapılandırdığı varsayımı üzerine kurulmuştur. Ulus devletlerin etkilerinin azaldığı bir dünyada </a:t>
            </a:r>
            <a:r>
              <a:rPr lang="tr-TR" dirty="0" err="1"/>
              <a:t>bbireylerce</a:t>
            </a:r>
            <a:r>
              <a:rPr lang="tr-TR" dirty="0"/>
              <a:t> güçlendirilen dünya devletini kapsayan uluslararası bir toplumu tasarlamaktadır. Uluslararası gerilim, insanların potansiyellerinin gerçekleşmesinde irrasyonel bir engel olarak görülmektedir ve varsayım açıkça, var olan ulusal  hükümetlerin kendi amaçlarını gerçekleştirmek için kamuoyunu yönlendirdikleri biçimindedir.</a:t>
            </a:r>
          </a:p>
          <a:p>
            <a:pPr marL="0" indent="0">
              <a:buNone/>
            </a:pPr>
            <a:endParaRPr lang="tr-TR" dirty="0"/>
          </a:p>
        </p:txBody>
      </p:sp>
    </p:spTree>
    <p:extLst>
      <p:ext uri="{BB962C8B-B14F-4D97-AF65-F5344CB8AC3E}">
        <p14:creationId xmlns:p14="http://schemas.microsoft.com/office/powerpoint/2010/main" val="309184628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171FCAF-720A-434B-832D-8384D8A3868F}"/>
              </a:ext>
            </a:extLst>
          </p:cNvPr>
          <p:cNvSpPr>
            <a:spLocks noGrp="1"/>
          </p:cNvSpPr>
          <p:nvPr>
            <p:ph idx="1"/>
          </p:nvPr>
        </p:nvSpPr>
        <p:spPr>
          <a:xfrm>
            <a:off x="251520" y="260648"/>
            <a:ext cx="8712968" cy="6480720"/>
          </a:xfrm>
        </p:spPr>
        <p:txBody>
          <a:bodyPr/>
          <a:lstStyle/>
          <a:p>
            <a:pPr marL="0" indent="0">
              <a:buNone/>
            </a:pPr>
            <a:r>
              <a:rPr lang="tr-TR" dirty="0" err="1"/>
              <a:t>Kantçı</a:t>
            </a:r>
            <a:r>
              <a:rPr lang="tr-TR" dirty="0"/>
              <a:t>-Devrimci yaklaşım, ulus devletlerin etkilerini sınırlayan bir dünya düzeni tarafından kamu çıkarına hizmet sunan </a:t>
            </a:r>
            <a:r>
              <a:rPr lang="tr-TR" dirty="0" err="1"/>
              <a:t>uzlaştırmacı</a:t>
            </a:r>
            <a:r>
              <a:rPr lang="tr-TR" dirty="0"/>
              <a:t> bir yaklaşıma işaret etmektedir. Halkla ilişkilerde  bu durum, halkla ilişkilerin üst düzeyde karşılıklı memnuniyet ve insanlar arasındaki anlayışa ulaşma potansiyeline güçlü bir vurgulama yapılarak sunulmaktadır.</a:t>
            </a:r>
          </a:p>
          <a:p>
            <a:pPr marL="0" indent="0">
              <a:buNone/>
            </a:pPr>
            <a:endParaRPr lang="tr-TR" dirty="0"/>
          </a:p>
        </p:txBody>
      </p:sp>
    </p:spTree>
    <p:extLst>
      <p:ext uri="{BB962C8B-B14F-4D97-AF65-F5344CB8AC3E}">
        <p14:creationId xmlns:p14="http://schemas.microsoft.com/office/powerpoint/2010/main" val="112241543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171FCAF-720A-434B-832D-8384D8A3868F}"/>
              </a:ext>
            </a:extLst>
          </p:cNvPr>
          <p:cNvSpPr>
            <a:spLocks noGrp="1"/>
          </p:cNvSpPr>
          <p:nvPr>
            <p:ph idx="1"/>
          </p:nvPr>
        </p:nvSpPr>
        <p:spPr>
          <a:xfrm>
            <a:off x="35496" y="188640"/>
            <a:ext cx="8928992" cy="6624736"/>
          </a:xfrm>
        </p:spPr>
        <p:txBody>
          <a:bodyPr>
            <a:normAutofit fontScale="92500"/>
          </a:bodyPr>
          <a:lstStyle/>
          <a:p>
            <a:pPr marL="0" indent="0">
              <a:buNone/>
            </a:pPr>
            <a:r>
              <a:rPr lang="tr-TR" dirty="0"/>
              <a:t>İletişimi ve anlayışı kolaylaştıracak olan dünya barışında halkla ilişkiler önemli görülmektedir. Ancak;</a:t>
            </a:r>
          </a:p>
          <a:p>
            <a:pPr marL="0" indent="0">
              <a:buNone/>
            </a:pPr>
            <a:r>
              <a:rPr lang="tr-TR" dirty="0"/>
              <a:t>	**Barış ne?</a:t>
            </a:r>
          </a:p>
          <a:p>
            <a:pPr marL="0" indent="0">
              <a:buNone/>
            </a:pPr>
            <a:r>
              <a:rPr lang="tr-TR" dirty="0"/>
              <a:t>	**Karşılıklı anlayış ne?</a:t>
            </a:r>
          </a:p>
          <a:p>
            <a:pPr marL="0" indent="0">
              <a:buNone/>
            </a:pPr>
            <a:r>
              <a:rPr lang="tr-TR" dirty="0"/>
              <a:t>	**Bunları kim (hangi ülke) tanımlıyor? </a:t>
            </a:r>
          </a:p>
          <a:p>
            <a:pPr marL="0" indent="0">
              <a:buNone/>
            </a:pPr>
            <a:r>
              <a:rPr lang="tr-TR" dirty="0"/>
              <a:t>                                soruları ortaya çıkmaktadır.</a:t>
            </a:r>
          </a:p>
          <a:p>
            <a:pPr marL="0" indent="0">
              <a:buNone/>
            </a:pPr>
            <a:r>
              <a:rPr lang="tr-TR" dirty="0"/>
              <a:t>Karşılıklı anlayış, arabuluculuk gibi amaçlar faydacıdır. Mutluluğu maksimize eder. Fakat örgüt ve halk arasındaki farklılık uzlaştırılamadığında, örgüt çıkarının galip gelmesi gerekliliği görülür. İyi niyet, barış ve anlayışı neyin teşkil ettiğini örgüt belirliyor.</a:t>
            </a:r>
          </a:p>
          <a:p>
            <a:pPr marL="0" indent="0">
              <a:buNone/>
            </a:pPr>
            <a:r>
              <a:rPr lang="tr-TR" dirty="0"/>
              <a:t>Halkla ilişkiler endüstrisi, hizmeti için ödeme yapanı temsil etmektedir.</a:t>
            </a:r>
          </a:p>
        </p:txBody>
      </p:sp>
    </p:spTree>
    <p:extLst>
      <p:ext uri="{BB962C8B-B14F-4D97-AF65-F5344CB8AC3E}">
        <p14:creationId xmlns:p14="http://schemas.microsoft.com/office/powerpoint/2010/main" val="276185241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171FCAF-720A-434B-832D-8384D8A3868F}"/>
              </a:ext>
            </a:extLst>
          </p:cNvPr>
          <p:cNvSpPr>
            <a:spLocks noGrp="1"/>
          </p:cNvSpPr>
          <p:nvPr>
            <p:ph idx="1"/>
          </p:nvPr>
        </p:nvSpPr>
        <p:spPr>
          <a:xfrm>
            <a:off x="251520" y="260648"/>
            <a:ext cx="8712968" cy="6480720"/>
          </a:xfrm>
        </p:spPr>
        <p:txBody>
          <a:bodyPr/>
          <a:lstStyle/>
          <a:p>
            <a:pPr marL="0" indent="0">
              <a:buNone/>
            </a:pPr>
            <a:r>
              <a:rPr lang="tr-TR" b="1" dirty="0"/>
              <a:t>İçerimler</a:t>
            </a:r>
          </a:p>
          <a:p>
            <a:pPr marL="0" indent="0">
              <a:buNone/>
            </a:pPr>
            <a:r>
              <a:rPr lang="tr-TR" dirty="0"/>
              <a:t>‘Güç, müzakere, baskı, manipülasyon, propaganda, prensip, aracı kurumlar, kamu ve kamuoyu’ gibi kavramlarla ilgilendiği için toplumsal seviyede halkla ilişkiler ve diplomasi arasında açık bir örtüşme bulunmaktadır  ve sorun yönetimi ile lobicilik fonksiyonları belki de diplomasiye çok yakın ilişkiler taşımaktadır.  Kültürel veya ‘ince’ diplomasi kurumların sosyal sorumluluğuna benzetilebilir.</a:t>
            </a:r>
          </a:p>
        </p:txBody>
      </p:sp>
    </p:spTree>
    <p:extLst>
      <p:ext uri="{BB962C8B-B14F-4D97-AF65-F5344CB8AC3E}">
        <p14:creationId xmlns:p14="http://schemas.microsoft.com/office/powerpoint/2010/main" val="11198602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6E1D334-10C9-4E55-932E-EEE312DD6E41}"/>
              </a:ext>
            </a:extLst>
          </p:cNvPr>
          <p:cNvSpPr>
            <a:spLocks noGrp="1"/>
          </p:cNvSpPr>
          <p:nvPr>
            <p:ph idx="1"/>
          </p:nvPr>
        </p:nvSpPr>
        <p:spPr>
          <a:xfrm>
            <a:off x="179512" y="188640"/>
            <a:ext cx="8712968" cy="6408712"/>
          </a:xfrm>
        </p:spPr>
        <p:txBody>
          <a:bodyPr>
            <a:normAutofit lnSpcReduction="10000"/>
          </a:bodyPr>
          <a:lstStyle/>
          <a:p>
            <a:pPr marL="0" indent="0">
              <a:buNone/>
            </a:pPr>
            <a:r>
              <a:rPr lang="tr-TR" dirty="0"/>
              <a:t>Biçim ve içerik karşıtlığında ise halkla ilişkiler uzmanları mesajlarını nerede  yayınlayacaklarına ilişkin olarak sürekli tereddütler yasarlar. Öncelikli tercih her zaman kullanılan medya türünü kullanmaktır ancak mesajlar aynı olsa da enformasyon süreci üzerinde sınırlı bir etkiye sahiptir. Mesajları  tasarlayanlar, etkiyi artırmak için seçilen medyanın formel özelliklerini kullanmaktadırlar. Örneğin televizyon mesajları dikkat toplama özelliğinden faydalanacak şekilde kurgulanırken, basın daha karmaşık bilgiler vermek için kullanılır. Hedef kitlenin bilişsel yetenekleri de mesajların nasıl kurgulanacağını belirlemede yardımcı olmaktadır.» (Becerikli, 2008: 123-124). </a:t>
            </a:r>
          </a:p>
        </p:txBody>
      </p:sp>
    </p:spTree>
    <p:extLst>
      <p:ext uri="{BB962C8B-B14F-4D97-AF65-F5344CB8AC3E}">
        <p14:creationId xmlns:p14="http://schemas.microsoft.com/office/powerpoint/2010/main" val="319723519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171FCAF-720A-434B-832D-8384D8A3868F}"/>
              </a:ext>
            </a:extLst>
          </p:cNvPr>
          <p:cNvSpPr>
            <a:spLocks noGrp="1"/>
          </p:cNvSpPr>
          <p:nvPr>
            <p:ph idx="1"/>
          </p:nvPr>
        </p:nvSpPr>
        <p:spPr>
          <a:xfrm>
            <a:off x="251520" y="260648"/>
            <a:ext cx="8712968" cy="6480720"/>
          </a:xfrm>
        </p:spPr>
        <p:txBody>
          <a:bodyPr/>
          <a:lstStyle/>
          <a:p>
            <a:pPr marL="0" indent="0">
              <a:buNone/>
            </a:pPr>
            <a:r>
              <a:rPr lang="tr-TR" dirty="0" err="1"/>
              <a:t>Wight’ın</a:t>
            </a:r>
            <a:r>
              <a:rPr lang="tr-TR" dirty="0"/>
              <a:t> tanımladığı pozisyonlar açısından bakıldığında;</a:t>
            </a:r>
          </a:p>
          <a:p>
            <a:pPr marL="0" indent="0">
              <a:buNone/>
            </a:pPr>
            <a:r>
              <a:rPr lang="tr-TR" dirty="0"/>
              <a:t>1) Makyavelci </a:t>
            </a:r>
            <a:r>
              <a:rPr lang="tr-TR" dirty="0">
                <a:sym typeface="Wingdings" panose="05000000000000000000" pitchFamily="2" charset="2"/>
              </a:rPr>
              <a:t></a:t>
            </a:r>
            <a:r>
              <a:rPr lang="tr-TR" dirty="0"/>
              <a:t>Basın Ajansı ve Asimetrik Model</a:t>
            </a:r>
          </a:p>
          <a:p>
            <a:pPr marL="0" indent="0">
              <a:buNone/>
            </a:pPr>
            <a:r>
              <a:rPr lang="tr-TR" dirty="0"/>
              <a:t>2) </a:t>
            </a:r>
            <a:r>
              <a:rPr lang="tr-TR" dirty="0" err="1"/>
              <a:t>Grotyen</a:t>
            </a:r>
            <a:r>
              <a:rPr lang="tr-TR" dirty="0" err="1">
                <a:sym typeface="Wingdings" panose="05000000000000000000" pitchFamily="2" charset="2"/>
              </a:rPr>
              <a:t></a:t>
            </a:r>
            <a:r>
              <a:rPr lang="tr-TR" dirty="0" err="1"/>
              <a:t>Kamunun</a:t>
            </a:r>
            <a:r>
              <a:rPr lang="tr-TR" dirty="0"/>
              <a:t> Bilgilendirilmesi ve Asimetrik Model</a:t>
            </a:r>
          </a:p>
          <a:p>
            <a:pPr marL="0" indent="0">
              <a:buNone/>
            </a:pPr>
            <a:r>
              <a:rPr lang="tr-TR" dirty="0"/>
              <a:t>3) </a:t>
            </a:r>
            <a:r>
              <a:rPr lang="tr-TR" dirty="0" err="1"/>
              <a:t>Kantçı</a:t>
            </a:r>
            <a:r>
              <a:rPr lang="tr-TR" dirty="0" err="1">
                <a:sym typeface="Wingdings" panose="05000000000000000000" pitchFamily="2" charset="2"/>
              </a:rPr>
              <a:t></a:t>
            </a:r>
            <a:r>
              <a:rPr lang="tr-TR" dirty="0" err="1"/>
              <a:t>Simetrik</a:t>
            </a:r>
            <a:r>
              <a:rPr lang="tr-TR" dirty="0"/>
              <a:t> Modelle örtüşmektedir.</a:t>
            </a:r>
          </a:p>
          <a:p>
            <a:pPr marL="0" indent="0">
              <a:buNone/>
            </a:pPr>
            <a:r>
              <a:rPr lang="tr-TR" dirty="0"/>
              <a:t>Bu örtüşmeler halkla ilişkiler sorunlarının emsalsiz olmadığını ve halkla ilişkiler modellerinin tarihsel gelişimle, kökler ile ilişkilendirilmesi gerektiğine işaret eder.</a:t>
            </a:r>
          </a:p>
          <a:p>
            <a:pPr marL="0" indent="0">
              <a:buNone/>
            </a:pPr>
            <a:endParaRPr lang="tr-TR" dirty="0"/>
          </a:p>
        </p:txBody>
      </p:sp>
    </p:spTree>
    <p:extLst>
      <p:ext uri="{BB962C8B-B14F-4D97-AF65-F5344CB8AC3E}">
        <p14:creationId xmlns:p14="http://schemas.microsoft.com/office/powerpoint/2010/main" val="412118956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171FCAF-720A-434B-832D-8384D8A3868F}"/>
              </a:ext>
            </a:extLst>
          </p:cNvPr>
          <p:cNvSpPr>
            <a:spLocks noGrp="1"/>
          </p:cNvSpPr>
          <p:nvPr>
            <p:ph idx="1"/>
          </p:nvPr>
        </p:nvSpPr>
        <p:spPr>
          <a:xfrm>
            <a:off x="251520" y="260648"/>
            <a:ext cx="8712968" cy="6480720"/>
          </a:xfrm>
        </p:spPr>
        <p:txBody>
          <a:bodyPr/>
          <a:lstStyle/>
          <a:p>
            <a:pPr marL="0" indent="0">
              <a:buNone/>
            </a:pPr>
            <a:r>
              <a:rPr lang="tr-TR" dirty="0" err="1"/>
              <a:t>Kantçı</a:t>
            </a:r>
            <a:r>
              <a:rPr lang="tr-TR" dirty="0"/>
              <a:t> – simetrik pozisyonda simetri, mükemmel, barışçıl bir </a:t>
            </a:r>
            <a:r>
              <a:rPr lang="tr-TR" dirty="0" err="1"/>
              <a:t>bir</a:t>
            </a:r>
            <a:r>
              <a:rPr lang="tr-TR" dirty="0"/>
              <a:t> arada varoluşla sonuçlanan örgütsel amaç olarak sunulmuştur. Ancak burada “ Ne çeşit bir barış istiyorsunuz?” sorusu sorulmamaktadır. </a:t>
            </a:r>
          </a:p>
          <a:p>
            <a:pPr marL="0" indent="0">
              <a:buNone/>
            </a:pPr>
            <a:r>
              <a:rPr lang="tr-TR" dirty="0"/>
              <a:t>“Simetrik halkla ilişkiler, uluslararası halkla ilişkilerin birçok </a:t>
            </a:r>
            <a:r>
              <a:rPr lang="tr-TR" dirty="0" err="1"/>
              <a:t>etiksel</a:t>
            </a:r>
            <a:r>
              <a:rPr lang="tr-TR" dirty="0"/>
              <a:t> problemini bertaraf edebilir. Daha da önemlisi, uluslararası anlayışta ve işbirliğini kurmada  halkla ilişkileri etkili kılabilir (</a:t>
            </a:r>
            <a:r>
              <a:rPr lang="tr-TR" dirty="0" err="1"/>
              <a:t>Grunig</a:t>
            </a:r>
            <a:r>
              <a:rPr lang="tr-TR" dirty="0"/>
              <a:t>)” argümanı, uluslararası ilişkilere dahil olanların  güçlü kazanma arzularını göz ardı etmektedir.</a:t>
            </a:r>
          </a:p>
          <a:p>
            <a:pPr marL="0" indent="0">
              <a:buNone/>
            </a:pPr>
            <a:endParaRPr lang="tr-TR" dirty="0"/>
          </a:p>
        </p:txBody>
      </p:sp>
    </p:spTree>
    <p:extLst>
      <p:ext uri="{BB962C8B-B14F-4D97-AF65-F5344CB8AC3E}">
        <p14:creationId xmlns:p14="http://schemas.microsoft.com/office/powerpoint/2010/main" val="236263624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171FCAF-720A-434B-832D-8384D8A3868F}"/>
              </a:ext>
            </a:extLst>
          </p:cNvPr>
          <p:cNvSpPr>
            <a:spLocks noGrp="1"/>
          </p:cNvSpPr>
          <p:nvPr>
            <p:ph idx="1"/>
          </p:nvPr>
        </p:nvSpPr>
        <p:spPr>
          <a:xfrm>
            <a:off x="251520" y="260648"/>
            <a:ext cx="8712968" cy="6480720"/>
          </a:xfrm>
        </p:spPr>
        <p:txBody>
          <a:bodyPr>
            <a:normAutofit lnSpcReduction="10000"/>
          </a:bodyPr>
          <a:lstStyle/>
          <a:p>
            <a:pPr marL="0" indent="0">
              <a:buNone/>
            </a:pPr>
            <a:r>
              <a:rPr lang="tr-TR" dirty="0" err="1"/>
              <a:t>Kantçı</a:t>
            </a:r>
            <a:r>
              <a:rPr lang="tr-TR" dirty="0"/>
              <a:t> pozisyon ulus devlete önem vermeyen bir uluslararası devlet ya da topluluğu önermektedir. Halkla ilişkilerde simetrik doktrin, örgüt-devletleri önemsemeyen yekpare bir bütün kurmayı başarabilmiş değildir. İki alanın yakınlaşmasıyla, örgütler, örgütsel amaçlar ve örgütsel sınırlar gibi kavramları yeniden düşünmemiz gerektiği söylenebilir.</a:t>
            </a:r>
          </a:p>
          <a:p>
            <a:pPr marL="0" indent="0">
              <a:buNone/>
            </a:pPr>
            <a:r>
              <a:rPr lang="tr-TR" dirty="0"/>
              <a:t>Simetri kavramı ve </a:t>
            </a:r>
            <a:r>
              <a:rPr lang="tr-TR" dirty="0" err="1"/>
              <a:t>içerimleri</a:t>
            </a:r>
            <a:r>
              <a:rPr lang="tr-TR" dirty="0"/>
              <a:t> yetersiz tarif edilmiş ve meşrulaştırılmıştır. Simetrik yaklaşımın etik ve etkili olduğu belirtilerek, simetrinin tanımlanması ve uygulanması sorunsuz olarak gösterilmiştir. Ancak yaklaşımın sosyal ve politik etkileri araştırılmamıştır. </a:t>
            </a:r>
          </a:p>
          <a:p>
            <a:pPr marL="0" indent="0">
              <a:buNone/>
            </a:pPr>
            <a:endParaRPr lang="tr-TR" dirty="0"/>
          </a:p>
        </p:txBody>
      </p:sp>
    </p:spTree>
    <p:extLst>
      <p:ext uri="{BB962C8B-B14F-4D97-AF65-F5344CB8AC3E}">
        <p14:creationId xmlns:p14="http://schemas.microsoft.com/office/powerpoint/2010/main" val="287179565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171FCAF-720A-434B-832D-8384D8A3868F}"/>
              </a:ext>
            </a:extLst>
          </p:cNvPr>
          <p:cNvSpPr>
            <a:spLocks noGrp="1"/>
          </p:cNvSpPr>
          <p:nvPr>
            <p:ph idx="1"/>
          </p:nvPr>
        </p:nvSpPr>
        <p:spPr>
          <a:xfrm>
            <a:off x="251520" y="260648"/>
            <a:ext cx="8712968" cy="6480720"/>
          </a:xfrm>
        </p:spPr>
        <p:txBody>
          <a:bodyPr/>
          <a:lstStyle/>
          <a:p>
            <a:pPr marL="0" indent="0">
              <a:buNone/>
            </a:pPr>
            <a:r>
              <a:rPr lang="tr-TR" dirty="0"/>
              <a:t>‘Barış simetriği’ olarak neyin tanımlanabileceğinin kendisi ortak bir fikrin belirli bir dünya bakışının zorlaması ve kabulüne dayanmaktadır.  Böylece aslında uygulanabilecek kapsayıcı bir çerçevede ve anlaşmazlık potansiyelinin sınırlandırılmasında </a:t>
            </a:r>
            <a:r>
              <a:rPr lang="tr-TR" dirty="0" err="1"/>
              <a:t>hegemoniktir</a:t>
            </a:r>
            <a:r>
              <a:rPr lang="tr-TR" dirty="0"/>
              <a:t>. … ‘Simetri’, özgürleşmeyi ve kendiliğinden özgür ifadeyi önerir gözükmektedir ancak potansiyel olarak totaliter bir ideolojidir. </a:t>
            </a:r>
          </a:p>
          <a:p>
            <a:pPr marL="0" indent="0">
              <a:buNone/>
            </a:pPr>
            <a:endParaRPr lang="tr-TR" dirty="0"/>
          </a:p>
        </p:txBody>
      </p:sp>
    </p:spTree>
    <p:extLst>
      <p:ext uri="{BB962C8B-B14F-4D97-AF65-F5344CB8AC3E}">
        <p14:creationId xmlns:p14="http://schemas.microsoft.com/office/powerpoint/2010/main" val="19602908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6E1D334-10C9-4E55-932E-EEE312DD6E41}"/>
              </a:ext>
            </a:extLst>
          </p:cNvPr>
          <p:cNvSpPr>
            <a:spLocks noGrp="1"/>
          </p:cNvSpPr>
          <p:nvPr>
            <p:ph idx="1"/>
          </p:nvPr>
        </p:nvSpPr>
        <p:spPr>
          <a:xfrm>
            <a:off x="179512" y="188640"/>
            <a:ext cx="8712968" cy="6408712"/>
          </a:xfrm>
        </p:spPr>
        <p:txBody>
          <a:bodyPr>
            <a:normAutofit fontScale="92500" lnSpcReduction="20000"/>
          </a:bodyPr>
          <a:lstStyle/>
          <a:p>
            <a:pPr marL="0" indent="0">
              <a:buNone/>
            </a:pPr>
            <a:r>
              <a:rPr lang="tr-TR" dirty="0"/>
              <a:t>-Ekme tezi</a:t>
            </a:r>
          </a:p>
          <a:p>
            <a:pPr marL="0" indent="0">
              <a:buNone/>
            </a:pPr>
            <a:r>
              <a:rPr lang="tr-TR" dirty="0"/>
              <a:t>-Gündem koyma (gündem belirleme)</a:t>
            </a:r>
          </a:p>
          <a:p>
            <a:pPr marL="0" indent="0">
              <a:buNone/>
            </a:pPr>
            <a:r>
              <a:rPr lang="tr-TR" dirty="0"/>
              <a:t>-Sessizlik sarmalı (suskunluk sarmalı)</a:t>
            </a:r>
          </a:p>
          <a:p>
            <a:pPr marL="0" indent="0">
              <a:buNone/>
            </a:pPr>
            <a:r>
              <a:rPr lang="tr-TR" dirty="0"/>
              <a:t>«Halkla ilişkiler her üç modelden de yararlanmaktadır. </a:t>
            </a:r>
            <a:r>
              <a:rPr lang="tr-TR" dirty="0" err="1"/>
              <a:t>Bernays’ın</a:t>
            </a:r>
            <a:r>
              <a:rPr lang="tr-TR" dirty="0"/>
              <a:t> uzun bir dönem boyunca halkla ilişkiler anlayışına damgasını vuran </a:t>
            </a:r>
            <a:r>
              <a:rPr lang="tr-TR" i="1" dirty="0" err="1"/>
              <a:t>Crystallizing</a:t>
            </a:r>
            <a:r>
              <a:rPr lang="tr-TR" i="1" dirty="0"/>
              <a:t> </a:t>
            </a:r>
            <a:r>
              <a:rPr lang="tr-TR" i="1" dirty="0" err="1"/>
              <a:t>Public</a:t>
            </a:r>
            <a:r>
              <a:rPr lang="tr-TR" i="1" dirty="0"/>
              <a:t> </a:t>
            </a:r>
            <a:r>
              <a:rPr lang="tr-TR" i="1" dirty="0" err="1"/>
              <a:t>Opinion</a:t>
            </a:r>
            <a:r>
              <a:rPr lang="tr-TR" i="1" dirty="0"/>
              <a:t> </a:t>
            </a:r>
            <a:r>
              <a:rPr lang="tr-TR" dirty="0"/>
              <a:t>adlı eserinde; bir halkla ilişkiler uygulamacısının insanların ‘dünyaya ilişkin resimleri’ nasıl oluşturduğunu bilmesi için dikkatli bir medya </a:t>
            </a:r>
            <a:r>
              <a:rPr lang="tr-TR" dirty="0" err="1"/>
              <a:t>ögrencisi</a:t>
            </a:r>
            <a:r>
              <a:rPr lang="tr-TR" dirty="0"/>
              <a:t> olmak zorunda olduğunu, tutumların kültür ve sosyal yapılar aracılığıyla nasıl biçimlendirildiğini bilmek için sosyoloji, antropoloji ve psikolojik süreçler hakkında bilgi sahibi olmaları gerektiğine ilişkin vurgusu kitle iletişim teorileri ile halkla ilişkiler arasında karşılıklı beslenen yapıyı göstermesi açısından da ayrıca önemlidir.» (Becerikli, 2008: 124)</a:t>
            </a:r>
          </a:p>
        </p:txBody>
      </p:sp>
    </p:spTree>
    <p:extLst>
      <p:ext uri="{BB962C8B-B14F-4D97-AF65-F5344CB8AC3E}">
        <p14:creationId xmlns:p14="http://schemas.microsoft.com/office/powerpoint/2010/main" val="31365749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6E1D334-10C9-4E55-932E-EEE312DD6E41}"/>
              </a:ext>
            </a:extLst>
          </p:cNvPr>
          <p:cNvSpPr>
            <a:spLocks noGrp="1"/>
          </p:cNvSpPr>
          <p:nvPr>
            <p:ph idx="1"/>
          </p:nvPr>
        </p:nvSpPr>
        <p:spPr>
          <a:xfrm>
            <a:off x="179512" y="188640"/>
            <a:ext cx="8712968" cy="6408712"/>
          </a:xfrm>
        </p:spPr>
        <p:txBody>
          <a:bodyPr/>
          <a:lstStyle/>
          <a:p>
            <a:pPr marL="0" indent="0">
              <a:buNone/>
            </a:pPr>
            <a:r>
              <a:rPr lang="tr-TR" b="1" dirty="0"/>
              <a:t>Uluslararası İlişkiler Teorileri ve Halkla İlişkiler</a:t>
            </a:r>
          </a:p>
          <a:p>
            <a:pPr marL="0" indent="0">
              <a:buNone/>
            </a:pPr>
            <a:r>
              <a:rPr lang="tr-TR" dirty="0"/>
              <a:t>-Ulus devletlerin bölgesel mücadeleleri</a:t>
            </a:r>
          </a:p>
          <a:p>
            <a:pPr marL="0" indent="0">
              <a:buNone/>
            </a:pPr>
            <a:r>
              <a:rPr lang="tr-TR" dirty="0"/>
              <a:t>-Ticari savaşlar</a:t>
            </a:r>
          </a:p>
          <a:p>
            <a:pPr marL="0" indent="0">
              <a:buNone/>
            </a:pPr>
            <a:r>
              <a:rPr lang="tr-TR" dirty="0"/>
              <a:t>-Kamuların rızası</a:t>
            </a:r>
          </a:p>
          <a:p>
            <a:pPr marL="0" indent="0">
              <a:buNone/>
            </a:pPr>
            <a:r>
              <a:rPr lang="tr-TR" dirty="0"/>
              <a:t>-Diplomasi</a:t>
            </a:r>
          </a:p>
          <a:p>
            <a:pPr marL="0" indent="0">
              <a:buNone/>
            </a:pPr>
            <a:endParaRPr lang="tr-TR" b="1" dirty="0"/>
          </a:p>
          <a:p>
            <a:pPr marL="0" indent="0">
              <a:buNone/>
            </a:pPr>
            <a:r>
              <a:rPr lang="tr-TR" b="1" dirty="0"/>
              <a:t>KAYNAKÇA</a:t>
            </a:r>
          </a:p>
          <a:p>
            <a:pPr marL="0" indent="0">
              <a:buNone/>
            </a:pPr>
            <a:r>
              <a:rPr lang="tr-TR" dirty="0"/>
              <a:t>Becerikli, Sema (2008). </a:t>
            </a:r>
            <a:r>
              <a:rPr lang="tr-TR" b="1" dirty="0"/>
              <a:t>...ve Halkla İlişkiler: Şeytanın Avukatlığından Arabuluculuğa; Bir Disiplinin Eleştirel Analizi</a:t>
            </a:r>
            <a:r>
              <a:rPr lang="tr-TR" dirty="0"/>
              <a:t>, Karınca Yayınları, Ankara,</a:t>
            </a:r>
          </a:p>
          <a:p>
            <a:pPr marL="0" indent="0">
              <a:buNone/>
            </a:pPr>
            <a:endParaRPr lang="tr-TR" dirty="0"/>
          </a:p>
        </p:txBody>
      </p:sp>
    </p:spTree>
    <p:extLst>
      <p:ext uri="{BB962C8B-B14F-4D97-AF65-F5344CB8AC3E}">
        <p14:creationId xmlns:p14="http://schemas.microsoft.com/office/powerpoint/2010/main" val="26790016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6E1D334-10C9-4E55-932E-EEE312DD6E41}"/>
              </a:ext>
            </a:extLst>
          </p:cNvPr>
          <p:cNvSpPr>
            <a:spLocks noGrp="1"/>
          </p:cNvSpPr>
          <p:nvPr>
            <p:ph idx="1"/>
          </p:nvPr>
        </p:nvSpPr>
        <p:spPr>
          <a:xfrm>
            <a:off x="179512" y="188640"/>
            <a:ext cx="8712968" cy="6408712"/>
          </a:xfrm>
        </p:spPr>
        <p:txBody>
          <a:bodyPr/>
          <a:lstStyle/>
          <a:p>
            <a:pPr marL="0" indent="0">
              <a:buNone/>
            </a:pPr>
            <a:r>
              <a:rPr lang="tr-TR" dirty="0" err="1"/>
              <a:t>L’Etang</a:t>
            </a:r>
            <a:r>
              <a:rPr lang="tr-TR" dirty="0"/>
              <a:t>, </a:t>
            </a:r>
            <a:r>
              <a:rPr lang="tr-TR" dirty="0" err="1"/>
              <a:t>Jacquie</a:t>
            </a:r>
            <a:r>
              <a:rPr lang="tr-TR" dirty="0"/>
              <a:t> (2002), </a:t>
            </a:r>
            <a:r>
              <a:rPr lang="tr-TR" b="1" dirty="0"/>
              <a:t>«Diplomasi Olarak Halkla İlişkiler»</a:t>
            </a:r>
            <a:r>
              <a:rPr lang="tr-TR" dirty="0"/>
              <a:t>, İÇİNDE Halkla İlişkilerde Eleştirel Yaklaşımlar, Ankara, Vadi Yay. </a:t>
            </a:r>
            <a:r>
              <a:rPr lang="tr-TR" dirty="0" err="1"/>
              <a:t>ss</a:t>
            </a:r>
            <a:r>
              <a:rPr lang="tr-TR" dirty="0"/>
              <a:t>. 45-78.</a:t>
            </a:r>
          </a:p>
          <a:p>
            <a:pPr marL="0" indent="0">
              <a:buNone/>
            </a:pPr>
            <a:endParaRPr lang="tr-TR" dirty="0"/>
          </a:p>
          <a:p>
            <a:pPr marL="0" indent="0">
              <a:buNone/>
            </a:pPr>
            <a:r>
              <a:rPr lang="tr-TR" dirty="0"/>
              <a:t>Makale halkla ilişkiler uygulamaları ve akademik çalışmaları ile uluslararası ilişkileri karşılaştırmaktadır. Karşılaştırmalı yaklaşımın halkla ilişkiler disiplinini anlamada kullanılabilecek birçok fikri üretebileceğini göstermektedir.</a:t>
            </a:r>
          </a:p>
          <a:p>
            <a:pPr marL="0" indent="0">
              <a:buNone/>
            </a:pPr>
            <a:endParaRPr lang="tr-TR" dirty="0"/>
          </a:p>
        </p:txBody>
      </p:sp>
    </p:spTree>
    <p:extLst>
      <p:ext uri="{BB962C8B-B14F-4D97-AF65-F5344CB8AC3E}">
        <p14:creationId xmlns:p14="http://schemas.microsoft.com/office/powerpoint/2010/main" val="38117000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6E1D334-10C9-4E55-932E-EEE312DD6E41}"/>
              </a:ext>
            </a:extLst>
          </p:cNvPr>
          <p:cNvSpPr>
            <a:spLocks noGrp="1"/>
          </p:cNvSpPr>
          <p:nvPr>
            <p:ph idx="1"/>
          </p:nvPr>
        </p:nvSpPr>
        <p:spPr>
          <a:xfrm>
            <a:off x="179512" y="188640"/>
            <a:ext cx="8712968" cy="6408712"/>
          </a:xfrm>
        </p:spPr>
        <p:txBody>
          <a:bodyPr/>
          <a:lstStyle/>
          <a:p>
            <a:pPr marL="0" indent="0">
              <a:buNone/>
            </a:pPr>
            <a:r>
              <a:rPr lang="tr-TR" dirty="0"/>
              <a:t>Çalışmada üç ana tema üzerinde </a:t>
            </a:r>
            <a:r>
              <a:rPr lang="tr-TR" dirty="0" err="1"/>
              <a:t>yoğunlaşılmaktadır</a:t>
            </a:r>
            <a:r>
              <a:rPr lang="tr-TR" dirty="0"/>
              <a:t>.</a:t>
            </a:r>
          </a:p>
          <a:p>
            <a:pPr marL="0" indent="0">
              <a:buNone/>
            </a:pPr>
            <a:r>
              <a:rPr lang="tr-TR" dirty="0"/>
              <a:t>1. Sektördeki uygulamalar ya da meslek şirketleri</a:t>
            </a:r>
          </a:p>
          <a:p>
            <a:pPr marL="0" indent="0">
              <a:buNone/>
            </a:pPr>
            <a:r>
              <a:rPr lang="tr-TR" dirty="0"/>
              <a:t>2. Akademik disiplinlerin gelişimi</a:t>
            </a:r>
          </a:p>
          <a:p>
            <a:pPr marL="0" indent="0">
              <a:buNone/>
            </a:pPr>
            <a:r>
              <a:rPr lang="tr-TR" dirty="0"/>
              <a:t>3. Her iki alandaki kavramsal yakınlaşma (Kavramsal yakınlaşmaya daha çok vurgu yapılmıştır)</a:t>
            </a:r>
          </a:p>
          <a:p>
            <a:pPr marL="0" indent="0">
              <a:buNone/>
            </a:pPr>
            <a:endParaRPr lang="tr-TR" dirty="0"/>
          </a:p>
        </p:txBody>
      </p:sp>
    </p:spTree>
    <p:extLst>
      <p:ext uri="{BB962C8B-B14F-4D97-AF65-F5344CB8AC3E}">
        <p14:creationId xmlns:p14="http://schemas.microsoft.com/office/powerpoint/2010/main" val="41563691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6E1D334-10C9-4E55-932E-EEE312DD6E41}"/>
              </a:ext>
            </a:extLst>
          </p:cNvPr>
          <p:cNvSpPr>
            <a:spLocks noGrp="1"/>
          </p:cNvSpPr>
          <p:nvPr>
            <p:ph idx="1"/>
          </p:nvPr>
        </p:nvSpPr>
        <p:spPr>
          <a:xfrm>
            <a:off x="179512" y="116632"/>
            <a:ext cx="8856984" cy="6696744"/>
          </a:xfrm>
        </p:spPr>
        <p:txBody>
          <a:bodyPr>
            <a:normAutofit fontScale="85000" lnSpcReduction="10000"/>
          </a:bodyPr>
          <a:lstStyle/>
          <a:p>
            <a:pPr marL="0" indent="0">
              <a:buNone/>
            </a:pPr>
            <a:r>
              <a:rPr lang="tr-TR" dirty="0"/>
              <a:t>1) Sektördeki Uygulamalar;</a:t>
            </a:r>
          </a:p>
          <a:p>
            <a:pPr marL="0" indent="0">
              <a:buNone/>
            </a:pPr>
            <a:r>
              <a:rPr lang="tr-TR" dirty="0"/>
              <a:t> Halkla ilişkiler ve diplomasi alanlarında pratik benzerlikler tartışması, kısmen var olan akademik literatür ve kısmen de halkla ilişkilere kaybettiği itibarı sunacak diplomatik konuma duyulan özlemi açıklayan uygulamacı bakış açısı yoluyla incelenmiştir. </a:t>
            </a:r>
          </a:p>
          <a:p>
            <a:pPr marL="0" indent="0">
              <a:buNone/>
            </a:pPr>
            <a:r>
              <a:rPr lang="tr-TR" dirty="0"/>
              <a:t>2) Akademik Disiplinlerin Gelişimi</a:t>
            </a:r>
          </a:p>
          <a:p>
            <a:pPr marL="0" indent="0">
              <a:buNone/>
            </a:pPr>
            <a:r>
              <a:rPr lang="tr-TR" dirty="0"/>
              <a:t>Akademik disiplinlerin çıkışı üzerine tartışma, yaygın kaynaklar, akademisyenler ve uygulamacılar arasındaki gerginlik ve metodoloji tartışmalar gibi problemleri açıklamaktadır. </a:t>
            </a:r>
          </a:p>
          <a:p>
            <a:pPr marL="0" indent="0">
              <a:buNone/>
            </a:pPr>
            <a:r>
              <a:rPr lang="tr-TR" dirty="0"/>
              <a:t>3 ) Kavramsal Yakınlaşma</a:t>
            </a:r>
          </a:p>
          <a:p>
            <a:pPr marL="0" indent="0">
              <a:buNone/>
            </a:pPr>
            <a:r>
              <a:rPr lang="tr-TR" dirty="0"/>
              <a:t>Kavramsal yakınlaşmanın gözden geçirilmesi, her iki alanda egemen olan çerçeve kavramlar arasındaki benzerlikleri tanımlamakta, gelişkin olan uluslararası ilişkiler modeli içerisinden, halkla ilişkiler teorisinde kullanılabilecek muhtemel unsurları göstermeye çalışmaktadır.</a:t>
            </a:r>
          </a:p>
          <a:p>
            <a:pPr marL="0" indent="0">
              <a:buNone/>
            </a:pPr>
            <a:endParaRPr lang="tr-TR" dirty="0"/>
          </a:p>
          <a:p>
            <a:pPr mar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201890337"/>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TotalTime>
  <Words>2315</Words>
  <Application>Microsoft Office PowerPoint</Application>
  <PresentationFormat>Ekran Gösterisi (4:3)</PresentationFormat>
  <Paragraphs>160</Paragraphs>
  <Slides>43</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43</vt:i4>
      </vt:variant>
    </vt:vector>
  </HeadingPairs>
  <TitlesOfParts>
    <vt:vector size="46" baseType="lpstr">
      <vt:lpstr>Arial</vt:lpstr>
      <vt:lpstr>Calibri</vt:lpstr>
      <vt:lpstr>Ofis Teması</vt:lpstr>
      <vt:lpstr>KONU 7 Halkla İlişkiler Modellerine Dayanaklık Eden Kuramlar: Eleştirel Kuramların Halkla İlişkiler Modelleri ve Çalışmaları Üzerindeki Etkisi –  İletişim Teorilerinin Halkla İlişkiler Alanına Yansımaları Uluslararası İlişkiler Teorileri ve Halkla İlişkiler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KONU 5 Halkla İlişkiler Modellerine Dayanaklık Eden Kuramlar: Eleştirel Kuramların Halkla İlişkiler Modelleri ve Çalışmaları Üzerindeki Etkisi –  Halkla İlişkilerin Akademik Temeli, Farklı Teorisyenler Üzerinden Halkla İlişkileri Tartışmak: WEBER, BOURDIEU, GIDDENS</dc:title>
  <dc:creator>Nilüfer Pınar KILIÇ</dc:creator>
  <cp:lastModifiedBy>Author</cp:lastModifiedBy>
  <cp:revision>10</cp:revision>
  <dcterms:created xsi:type="dcterms:W3CDTF">2019-10-01T09:47:13Z</dcterms:created>
  <dcterms:modified xsi:type="dcterms:W3CDTF">2019-10-02T11:59:54Z</dcterms:modified>
</cp:coreProperties>
</file>