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1" r:id="rId7"/>
    <p:sldId id="262" r:id="rId8"/>
    <p:sldId id="263" r:id="rId9"/>
    <p:sldId id="264" r:id="rId10"/>
    <p:sldId id="265" r:id="rId11"/>
    <p:sldId id="266" r:id="rId12"/>
    <p:sldId id="267" r:id="rId13"/>
    <p:sldId id="268" r:id="rId14"/>
    <p:sldId id="269" r:id="rId15"/>
    <p:sldId id="270" r:id="rId16"/>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3" autoAdjust="0"/>
    <p:restoredTop sz="94660"/>
  </p:normalViewPr>
  <p:slideViewPr>
    <p:cSldViewPr snapToGrid="0" showGuides="1">
      <p:cViewPr varScale="1">
        <p:scale>
          <a:sx n="75" d="100"/>
          <a:sy n="75" d="100"/>
        </p:scale>
        <p:origin x="198" y="6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DE51A8B7-2C6F-44F9-996F-962970E2CCE9}"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2308806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51A8B7-2C6F-44F9-996F-962970E2CCE9}"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9856216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51A8B7-2C6F-44F9-996F-962970E2CCE9}"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19087251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DE51A8B7-2C6F-44F9-996F-962970E2CCE9}"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2075220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DE51A8B7-2C6F-44F9-996F-962970E2CCE9}" type="datetimeFigureOut">
              <a:rPr lang="tr-TR" smtClean="0"/>
              <a:t>3.05.2020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20899199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DE51A8B7-2C6F-44F9-996F-962970E2CCE9}"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363994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DE51A8B7-2C6F-44F9-996F-962970E2CCE9}" type="datetimeFigureOut">
              <a:rPr lang="tr-TR" smtClean="0"/>
              <a:t>3.05.2020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5072515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DE51A8B7-2C6F-44F9-996F-962970E2CCE9}" type="datetimeFigureOut">
              <a:rPr lang="tr-TR" smtClean="0"/>
              <a:t>3.05.2020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2673178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E51A8B7-2C6F-44F9-996F-962970E2CCE9}" type="datetimeFigureOut">
              <a:rPr lang="tr-TR" smtClean="0"/>
              <a:t>3.05.2020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699583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E51A8B7-2C6F-44F9-996F-962970E2CCE9}"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11623699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DE51A8B7-2C6F-44F9-996F-962970E2CCE9}" type="datetimeFigureOut">
              <a:rPr lang="tr-TR" smtClean="0"/>
              <a:t>3.05.2020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8084B7-B97F-4675-9571-129BC4647580}" type="slidenum">
              <a:rPr lang="tr-TR" smtClean="0"/>
              <a:t>‹#›</a:t>
            </a:fld>
            <a:endParaRPr lang="tr-TR"/>
          </a:p>
        </p:txBody>
      </p:sp>
    </p:spTree>
    <p:extLst>
      <p:ext uri="{BB962C8B-B14F-4D97-AF65-F5344CB8AC3E}">
        <p14:creationId xmlns:p14="http://schemas.microsoft.com/office/powerpoint/2010/main" val="2487442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51A8B7-2C6F-44F9-996F-962970E2CCE9}" type="datetimeFigureOut">
              <a:rPr lang="tr-TR" smtClean="0"/>
              <a:t>3.05.2020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8084B7-B97F-4675-9571-129BC4647580}" type="slidenum">
              <a:rPr lang="tr-TR" smtClean="0"/>
              <a:t>‹#›</a:t>
            </a:fld>
            <a:endParaRPr lang="tr-TR"/>
          </a:p>
        </p:txBody>
      </p:sp>
    </p:spTree>
    <p:extLst>
      <p:ext uri="{BB962C8B-B14F-4D97-AF65-F5344CB8AC3E}">
        <p14:creationId xmlns:p14="http://schemas.microsoft.com/office/powerpoint/2010/main" val="9865248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Unvan 5"/>
          <p:cNvSpPr>
            <a:spLocks noGrp="1"/>
          </p:cNvSpPr>
          <p:nvPr>
            <p:ph type="title"/>
          </p:nvPr>
        </p:nvSpPr>
        <p:spPr>
          <a:xfrm>
            <a:off x="838200" y="2766218"/>
            <a:ext cx="10515600" cy="1325563"/>
          </a:xfrm>
        </p:spPr>
        <p:txBody>
          <a:bodyPr/>
          <a:lstStyle/>
          <a:p>
            <a:pPr algn="ctr"/>
            <a:r>
              <a:rPr lang="tr-TR" b="1" dirty="0" smtClean="0"/>
              <a:t>DENEYSEL TASARIM</a:t>
            </a:r>
            <a:endParaRPr lang="tr-TR" b="1" dirty="0"/>
          </a:p>
        </p:txBody>
      </p:sp>
    </p:spTree>
    <p:extLst>
      <p:ext uri="{BB962C8B-B14F-4D97-AF65-F5344CB8AC3E}">
        <p14:creationId xmlns:p14="http://schemas.microsoft.com/office/powerpoint/2010/main" val="8496618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54100" y="1720840"/>
            <a:ext cx="10083800" cy="3416320"/>
          </a:xfrm>
          <a:prstGeom prst="rect">
            <a:avLst/>
          </a:prstGeom>
        </p:spPr>
        <p:txBody>
          <a:bodyPr wrap="square">
            <a:spAutoFit/>
          </a:bodyPr>
          <a:lstStyle/>
          <a:p>
            <a:pPr algn="just">
              <a:lnSpc>
                <a:spcPct val="150000"/>
              </a:lnSpc>
            </a:pPr>
            <a:r>
              <a:rPr lang="tr-TR" sz="2400" dirty="0" smtClean="0"/>
              <a:t>          Analiz, sentez ve değerlendirme aşamaları eskiz çalışmalarının sorgulama çözümleme temelini oluşturur. Herhangi bir ihtiyaç veya probleme yanıt verecek tasarlama aktivitelerinde sorgulama ve çözümleme işlemlerini alanlarına göre detaylandırmak gerekir. Bu bağlamda İnceoğlu (2012: 44), düşünceye yönelik eskizler kullanarak çözümleme yaklaşımları ile ana fikir yaratmayı; bağlamcı, sembolik ve kavramsal başlıklarıyla örneklemiştir.</a:t>
            </a:r>
            <a:endParaRPr lang="tr-TR" sz="2400" dirty="0"/>
          </a:p>
        </p:txBody>
      </p:sp>
    </p:spTree>
    <p:extLst>
      <p:ext uri="{BB962C8B-B14F-4D97-AF65-F5344CB8AC3E}">
        <p14:creationId xmlns:p14="http://schemas.microsoft.com/office/powerpoint/2010/main" val="37199414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20750" y="1606540"/>
            <a:ext cx="10350500" cy="3416320"/>
          </a:xfrm>
          <a:prstGeom prst="rect">
            <a:avLst/>
          </a:prstGeom>
        </p:spPr>
        <p:txBody>
          <a:bodyPr wrap="square">
            <a:spAutoFit/>
          </a:bodyPr>
          <a:lstStyle/>
          <a:p>
            <a:pPr marL="285750" indent="-285750" algn="just">
              <a:lnSpc>
                <a:spcPct val="150000"/>
              </a:lnSpc>
              <a:buFont typeface="Arial" panose="020B0604020202020204" pitchFamily="34" charset="0"/>
              <a:buChar char="•"/>
            </a:pPr>
            <a:r>
              <a:rPr lang="tr-TR" sz="2400" b="1" dirty="0" smtClean="0"/>
              <a:t>Bağlamcı yaklaşımla </a:t>
            </a:r>
            <a:r>
              <a:rPr lang="tr-TR" sz="2400" dirty="0" smtClean="0"/>
              <a:t>tasarımcının, ürünün çevreyle olan ilişkilerini ve uyumluluğunu değerlendirir.</a:t>
            </a:r>
          </a:p>
          <a:p>
            <a:pPr marL="285750" indent="-285750" algn="just">
              <a:lnSpc>
                <a:spcPct val="150000"/>
              </a:lnSpc>
              <a:buFont typeface="Arial" panose="020B0604020202020204" pitchFamily="34" charset="0"/>
              <a:buChar char="•"/>
            </a:pPr>
            <a:r>
              <a:rPr lang="tr-TR" sz="2400" b="1" dirty="0" smtClean="0"/>
              <a:t>Sembolik değerler </a:t>
            </a:r>
            <a:r>
              <a:rPr lang="tr-TR" sz="2400" dirty="0" smtClean="0"/>
              <a:t>üzerine kurulan çözümleme temeli bir diğer yaklaşım olarak göze çarpar.</a:t>
            </a:r>
          </a:p>
          <a:p>
            <a:pPr marL="285750" indent="-285750" algn="just">
              <a:lnSpc>
                <a:spcPct val="150000"/>
              </a:lnSpc>
              <a:buFont typeface="Arial" panose="020B0604020202020204" pitchFamily="34" charset="0"/>
              <a:buChar char="•"/>
            </a:pPr>
            <a:r>
              <a:rPr lang="tr-TR" sz="2400" b="1" dirty="0" smtClean="0"/>
              <a:t>Kavramsal yaklaşımda </a:t>
            </a:r>
            <a:r>
              <a:rPr lang="tr-TR" sz="2400" dirty="0" smtClean="0"/>
              <a:t>ise soyut verilerden yola çıkılarak bir çözümleme yolu izlenir.</a:t>
            </a:r>
            <a:endParaRPr lang="tr-TR" sz="2400" dirty="0"/>
          </a:p>
        </p:txBody>
      </p:sp>
    </p:spTree>
    <p:extLst>
      <p:ext uri="{BB962C8B-B14F-4D97-AF65-F5344CB8AC3E}">
        <p14:creationId xmlns:p14="http://schemas.microsoft.com/office/powerpoint/2010/main" val="2911578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800100" y="799237"/>
            <a:ext cx="10439400" cy="5078313"/>
          </a:xfrm>
          <a:prstGeom prst="rect">
            <a:avLst/>
          </a:prstGeom>
        </p:spPr>
        <p:txBody>
          <a:bodyPr wrap="square">
            <a:spAutoFit/>
          </a:bodyPr>
          <a:lstStyle/>
          <a:p>
            <a:pPr algn="just">
              <a:lnSpc>
                <a:spcPct val="150000"/>
              </a:lnSpc>
            </a:pPr>
            <a:r>
              <a:rPr lang="tr-TR" sz="2400" dirty="0" smtClean="0"/>
              <a:t>Bağlamcı; pragmatik ve işlevci, sembolik ve kavramsal yaklaşımlar; düşünsel tasarım verilerini ortaya çıkarmakta görev alabilmektedir. Bu içeriğe dair bilgilerin bir “tasarımı” oluşturabilmesi için ise somut bir biçime aktarılması gerekmektedir. Daha kapsayıcı bir temelde ele alınacak olursa; sorgulama ve çözümleme eylemleri;</a:t>
            </a:r>
          </a:p>
          <a:p>
            <a:pPr algn="just">
              <a:lnSpc>
                <a:spcPct val="150000"/>
              </a:lnSpc>
            </a:pPr>
            <a:endParaRPr lang="tr-TR" sz="2400" dirty="0" smtClean="0"/>
          </a:p>
          <a:p>
            <a:pPr marL="342900" indent="-342900" algn="just">
              <a:lnSpc>
                <a:spcPct val="150000"/>
              </a:lnSpc>
              <a:buFont typeface="Arial" panose="020B0604020202020204" pitchFamily="34" charset="0"/>
              <a:buChar char="•"/>
            </a:pPr>
            <a:r>
              <a:rPr lang="tr-TR" sz="2400" dirty="0" smtClean="0"/>
              <a:t> İçerik sorgulama - çözümlemeleri</a:t>
            </a:r>
          </a:p>
          <a:p>
            <a:pPr marL="342900" indent="-342900" algn="just">
              <a:lnSpc>
                <a:spcPct val="150000"/>
              </a:lnSpc>
              <a:buFont typeface="Arial" panose="020B0604020202020204" pitchFamily="34" charset="0"/>
              <a:buChar char="•"/>
            </a:pPr>
            <a:r>
              <a:rPr lang="tr-TR" sz="2400" dirty="0" smtClean="0"/>
              <a:t>Anlamsal sorgulama - çözümlemeler</a:t>
            </a:r>
          </a:p>
          <a:p>
            <a:pPr marL="342900" indent="-342900" algn="just">
              <a:lnSpc>
                <a:spcPct val="150000"/>
              </a:lnSpc>
              <a:buFont typeface="Arial" panose="020B0604020202020204" pitchFamily="34" charset="0"/>
              <a:buChar char="•"/>
            </a:pPr>
            <a:r>
              <a:rPr lang="tr-TR" sz="2400" dirty="0" smtClean="0"/>
              <a:t>İşlevsel sorgulama - çözümlemeler</a:t>
            </a:r>
          </a:p>
          <a:p>
            <a:pPr marL="342900" indent="-342900" algn="just">
              <a:lnSpc>
                <a:spcPct val="150000"/>
              </a:lnSpc>
              <a:buFont typeface="Arial" panose="020B0604020202020204" pitchFamily="34" charset="0"/>
              <a:buChar char="•"/>
            </a:pPr>
            <a:r>
              <a:rPr lang="tr-TR" sz="2400" dirty="0" smtClean="0"/>
              <a:t>Biçim sorgulama - çözümlemeleri olarak iki başlıkta incelenebilir. </a:t>
            </a:r>
            <a:endParaRPr lang="tr-TR" sz="2400" dirty="0"/>
          </a:p>
        </p:txBody>
      </p:sp>
    </p:spTree>
    <p:extLst>
      <p:ext uri="{BB962C8B-B14F-4D97-AF65-F5344CB8AC3E}">
        <p14:creationId xmlns:p14="http://schemas.microsoft.com/office/powerpoint/2010/main" val="19940732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149350" y="1600538"/>
            <a:ext cx="9893300" cy="3416320"/>
          </a:xfrm>
          <a:prstGeom prst="rect">
            <a:avLst/>
          </a:prstGeom>
        </p:spPr>
        <p:txBody>
          <a:bodyPr wrap="square">
            <a:spAutoFit/>
          </a:bodyPr>
          <a:lstStyle/>
          <a:p>
            <a:pPr algn="just">
              <a:lnSpc>
                <a:spcPct val="150000"/>
              </a:lnSpc>
            </a:pPr>
            <a:r>
              <a:rPr lang="tr-TR" sz="2400" dirty="0" smtClean="0"/>
              <a:t>       Bu başlıklar altında yapılacak sorgulama ve çözümleme işlemleri, tasarlanan ürünün ne anlattığı, ne işe yaradığı, nasıl kullanıldığı, nasıl duyumsandığı kısaca neden böyle sonuçlandığının kararlarının alınmasını sağlamaktadır. Özetle, tasarımcı ve eskiz çizimlerinin iletişimi ile ihtiyaç veya problemin genelinden detayına kadar kullanılabilecek tasarım kararları yaratılmaktadır. </a:t>
            </a:r>
            <a:endParaRPr lang="tr-TR" sz="2400" dirty="0"/>
          </a:p>
        </p:txBody>
      </p:sp>
    </p:spTree>
    <p:extLst>
      <p:ext uri="{BB962C8B-B14F-4D97-AF65-F5344CB8AC3E}">
        <p14:creationId xmlns:p14="http://schemas.microsoft.com/office/powerpoint/2010/main" val="118506420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08050" y="1631940"/>
            <a:ext cx="10198100" cy="3416320"/>
          </a:xfrm>
          <a:prstGeom prst="rect">
            <a:avLst/>
          </a:prstGeom>
        </p:spPr>
        <p:txBody>
          <a:bodyPr wrap="square">
            <a:spAutoFit/>
          </a:bodyPr>
          <a:lstStyle/>
          <a:p>
            <a:pPr algn="just">
              <a:lnSpc>
                <a:spcPct val="150000"/>
              </a:lnSpc>
            </a:pPr>
            <a:r>
              <a:rPr lang="tr-TR" sz="2400" dirty="0" smtClean="0"/>
              <a:t>         Tasarımcı-eskiz çizimi ilişkisinin sürekli ve döngüsel ilişkisi anlam, işlev ve biçimleniş yaklaşımları türetme eylemlerini kapsadığı için bu aşamalarda da geçerlidir. Anlam-işlev-biçim, zihinde ve eskizlerde her an iletişim kurmakta ve gelişmektedir. Bu geliştirme süreci elbette </a:t>
            </a:r>
            <a:r>
              <a:rPr lang="tr-TR" sz="2400" dirty="0" err="1" smtClean="0"/>
              <a:t>duyuşsal</a:t>
            </a:r>
            <a:r>
              <a:rPr lang="tr-TR" sz="2400" dirty="0" smtClean="0"/>
              <a:t> ve bilişsel altyapıya ve birikimlere başvurularak gerçekleştirilir. Bunlar anlamı, işlevi ve biçimi besleyecek verilerdir.</a:t>
            </a:r>
            <a:endParaRPr lang="tr-TR" sz="2400" dirty="0"/>
          </a:p>
        </p:txBody>
      </p:sp>
    </p:spTree>
    <p:extLst>
      <p:ext uri="{BB962C8B-B14F-4D97-AF65-F5344CB8AC3E}">
        <p14:creationId xmlns:p14="http://schemas.microsoft.com/office/powerpoint/2010/main" val="39296765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KAYNAKÇA</a:t>
            </a:r>
            <a:endParaRPr lang="tr-TR" b="1" dirty="0"/>
          </a:p>
        </p:txBody>
      </p:sp>
      <p:sp>
        <p:nvSpPr>
          <p:cNvPr id="3" name="İçerik Yer Tutucusu 2"/>
          <p:cNvSpPr>
            <a:spLocks noGrp="1"/>
          </p:cNvSpPr>
          <p:nvPr>
            <p:ph idx="1"/>
          </p:nvPr>
        </p:nvSpPr>
        <p:spPr/>
        <p:txBody>
          <a:bodyPr/>
          <a:lstStyle/>
          <a:p>
            <a:r>
              <a:rPr lang="tr-TR" dirty="0"/>
              <a:t>Tasarım Sürecinde Eskiz ile Biçim-İçerik Sorgulama ve Çözümlemeleri: Bir Durum Analizi, Barış YAKIN, STD 2015 HAZİRAN - SAYFA 121-137</a:t>
            </a:r>
          </a:p>
          <a:p>
            <a:r>
              <a:rPr lang="tr-TR" dirty="0"/>
              <a:t>21. Yüzyıl Tasarım Ortamında Süreç, Biçim ve Temsil İlişkisi, Bülent Onur TURAN</a:t>
            </a:r>
          </a:p>
          <a:p>
            <a:endParaRPr lang="tr-TR" dirty="0"/>
          </a:p>
          <a:p>
            <a:endParaRPr lang="tr-TR" dirty="0"/>
          </a:p>
        </p:txBody>
      </p:sp>
    </p:spTree>
    <p:extLst>
      <p:ext uri="{BB962C8B-B14F-4D97-AF65-F5344CB8AC3E}">
        <p14:creationId xmlns:p14="http://schemas.microsoft.com/office/powerpoint/2010/main" val="4488644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939800" y="2766218"/>
            <a:ext cx="10515600" cy="1325563"/>
          </a:xfrm>
        </p:spPr>
        <p:txBody>
          <a:bodyPr/>
          <a:lstStyle/>
          <a:p>
            <a:pPr algn="ctr"/>
            <a:r>
              <a:rPr lang="tr-TR" b="1" dirty="0" smtClean="0"/>
              <a:t>Tasarım Sürecinde Eskiz </a:t>
            </a:r>
            <a:endParaRPr lang="tr-TR" b="1" dirty="0"/>
          </a:p>
        </p:txBody>
      </p:sp>
    </p:spTree>
    <p:extLst>
      <p:ext uri="{BB962C8B-B14F-4D97-AF65-F5344CB8AC3E}">
        <p14:creationId xmlns:p14="http://schemas.microsoft.com/office/powerpoint/2010/main" val="5470119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4294967295"/>
          </p:nvPr>
        </p:nvSpPr>
        <p:spPr>
          <a:xfrm>
            <a:off x="635000" y="1253331"/>
            <a:ext cx="10515600" cy="4351338"/>
          </a:xfrm>
        </p:spPr>
        <p:txBody>
          <a:bodyPr>
            <a:normAutofit fontScale="85000" lnSpcReduction="10000"/>
          </a:bodyPr>
          <a:lstStyle/>
          <a:p>
            <a:pPr marL="0" indent="0" algn="just">
              <a:lnSpc>
                <a:spcPct val="150000"/>
              </a:lnSpc>
              <a:buNone/>
            </a:pPr>
            <a:r>
              <a:rPr lang="tr-TR" dirty="0" smtClean="0"/>
              <a:t>            Tasarım ve tasarım metodolojileri üzerine yapılan araştırmalar endüstrileşen toplumlarda 1950 ve 1960’larda artarak görülmeye başlamış ve tasarım, bir eylem olarak çeşitli şekillerde tanımlanmıştır. Bu dönemden sonra tasarımın içeriği, bileşenleri, tasarımcının düşünsel süreci ve benzeri konularda sorgu ve tartışmalar giderek artmış ve bu bağlamda yeni kuram ve yöntemler ortaya konmuştur. Günümüzde, bilim ve teknolojideki gelişmelerle, özellikle de bilgisayar ortamı ve sayısal teknolojilerin, tasarım sürecine dahil olması ile bu tartışmalar yeni bir boyut kazanmış, teori ve pratikteki bu dönüşümler yeni söylemleri beraberinde getirmiştir.</a:t>
            </a:r>
            <a:endParaRPr lang="tr-TR" dirty="0"/>
          </a:p>
        </p:txBody>
      </p:sp>
    </p:spTree>
    <p:extLst>
      <p:ext uri="{BB962C8B-B14F-4D97-AF65-F5344CB8AC3E}">
        <p14:creationId xmlns:p14="http://schemas.microsoft.com/office/powerpoint/2010/main" val="27798906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09650" y="1550938"/>
            <a:ext cx="9944100" cy="3970318"/>
          </a:xfrm>
          <a:prstGeom prst="rect">
            <a:avLst/>
          </a:prstGeom>
        </p:spPr>
        <p:txBody>
          <a:bodyPr wrap="square">
            <a:spAutoFit/>
          </a:bodyPr>
          <a:lstStyle/>
          <a:p>
            <a:pPr algn="just">
              <a:lnSpc>
                <a:spcPct val="150000"/>
              </a:lnSpc>
            </a:pPr>
            <a:r>
              <a:rPr lang="tr-TR" sz="2400" dirty="0" smtClean="0"/>
              <a:t>         Tasarım, tasarım araştırmacıları tarafından; “Belirsizlik içerisinde karar verme”, “Fiziksel bir yapının doğru fiziksel bileşenlerini bulmak”, “Şimdiki zamanın gerçeklerinden gelecek zamanın olasılıklarına hayali sıçrama”, “Problem çözüm süreci”, “Bilişsel iş”, “Eylem içinde yansıma”, “Bilgi tabanlı etkinlik” gibi çeşitli tanımlarla yorumlanmıştır. Bu bağlamda tasarım, belirli bir problemin çözümüne yönelik organizasyon ve karar verme süreci olarak görülebilir. </a:t>
            </a:r>
            <a:endParaRPr lang="tr-TR" sz="2400" dirty="0"/>
          </a:p>
        </p:txBody>
      </p:sp>
    </p:spTree>
    <p:extLst>
      <p:ext uri="{BB962C8B-B14F-4D97-AF65-F5344CB8AC3E}">
        <p14:creationId xmlns:p14="http://schemas.microsoft.com/office/powerpoint/2010/main" val="3375693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90600" y="1720840"/>
            <a:ext cx="9880600" cy="3416320"/>
          </a:xfrm>
          <a:prstGeom prst="rect">
            <a:avLst/>
          </a:prstGeom>
        </p:spPr>
        <p:txBody>
          <a:bodyPr wrap="square">
            <a:spAutoFit/>
          </a:bodyPr>
          <a:lstStyle/>
          <a:p>
            <a:pPr algn="just">
              <a:lnSpc>
                <a:spcPct val="150000"/>
              </a:lnSpc>
            </a:pPr>
            <a:r>
              <a:rPr lang="tr-TR" sz="2400" dirty="0" smtClean="0"/>
              <a:t>         Tasarım ve tasarlama eylemine yönelik tanımlar arttırılabilir. Ancak tasarımı anlayabilmek için farklı alanlardaki tasarlama eylem ve etkinliklerini karşılaştırmak, farklı disiplinlerin tasarımı nasıl algıladığını anlamak önemlidir. </a:t>
            </a:r>
            <a:r>
              <a:rPr lang="tr-TR" sz="2400" dirty="0" err="1" smtClean="0"/>
              <a:t>Lawson</a:t>
            </a:r>
            <a:r>
              <a:rPr lang="tr-TR" sz="2400" dirty="0" smtClean="0"/>
              <a:t>, tasarımın üretime yönelik bir etkinlik olduğunu, bununla beraber farklı alanlardaki tasarımcıların ortaya koydukları son üründe önemli farklılıklar bulunduğunu söylemektedir.</a:t>
            </a:r>
            <a:endParaRPr lang="tr-TR" sz="2400" dirty="0"/>
          </a:p>
        </p:txBody>
      </p:sp>
    </p:spTree>
    <p:extLst>
      <p:ext uri="{BB962C8B-B14F-4D97-AF65-F5344CB8AC3E}">
        <p14:creationId xmlns:p14="http://schemas.microsoft.com/office/powerpoint/2010/main" val="27343059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946150" y="1166842"/>
            <a:ext cx="10299700" cy="4524315"/>
          </a:xfrm>
          <a:prstGeom prst="rect">
            <a:avLst/>
          </a:prstGeom>
        </p:spPr>
        <p:txBody>
          <a:bodyPr wrap="square">
            <a:spAutoFit/>
          </a:bodyPr>
          <a:lstStyle/>
          <a:p>
            <a:pPr algn="just">
              <a:lnSpc>
                <a:spcPct val="150000"/>
              </a:lnSpc>
            </a:pPr>
            <a:r>
              <a:rPr lang="tr-TR" sz="2400" dirty="0" smtClean="0"/>
              <a:t>          Tasarım alanlarında eskiz çizimleri, yeni tasarım bilgisi ve tasarım düşüncesi türetme eylemlerinin gerçekleşmesinde bir aktarım aracından fazlasıdır. Tasarlama sürecinde, tasarımcının düşünme, aktarma ve bilgi türetme eylemlerini zihinde kurguladığından öteye taşır. </a:t>
            </a:r>
            <a:r>
              <a:rPr lang="tr-TR" sz="2400" dirty="0" err="1" smtClean="0"/>
              <a:t>Goldschmidt</a:t>
            </a:r>
            <a:r>
              <a:rPr lang="tr-TR" sz="2400" dirty="0" smtClean="0"/>
              <a:t> (1994), tasarımcının eskiz çizimini yaptığı veya bitirdiği sırada, başlangıçta planlamadığı bir takım yeni bilgilerin tasarımcıya iletildiğini açıklamıştır. Bu iletimler, zihin-göz-el-imge dörtlüsü arasındaki döngüsel ve sürekli iletişim sistemini oluşturan ve tasarımdaki yeniyi ortaya çıkaran paylaşımlardır. </a:t>
            </a:r>
            <a:endParaRPr lang="tr-TR" sz="2400" dirty="0"/>
          </a:p>
        </p:txBody>
      </p:sp>
    </p:spTree>
    <p:extLst>
      <p:ext uri="{BB962C8B-B14F-4D97-AF65-F5344CB8AC3E}">
        <p14:creationId xmlns:p14="http://schemas.microsoft.com/office/powerpoint/2010/main" val="1073773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060450" y="2055336"/>
            <a:ext cx="10071100" cy="2308324"/>
          </a:xfrm>
          <a:prstGeom prst="rect">
            <a:avLst/>
          </a:prstGeom>
        </p:spPr>
        <p:txBody>
          <a:bodyPr wrap="square">
            <a:spAutoFit/>
          </a:bodyPr>
          <a:lstStyle/>
          <a:p>
            <a:pPr algn="just">
              <a:lnSpc>
                <a:spcPct val="150000"/>
              </a:lnSpc>
            </a:pPr>
            <a:r>
              <a:rPr lang="tr-TR" sz="2400" dirty="0" smtClean="0"/>
              <a:t>         </a:t>
            </a:r>
            <a:r>
              <a:rPr lang="tr-TR" sz="2400" dirty="0" err="1" smtClean="0"/>
              <a:t>Pallasmaa</a:t>
            </a:r>
            <a:r>
              <a:rPr lang="tr-TR" sz="2400" dirty="0" smtClean="0"/>
              <a:t> (2009: 37), imgenin, zihinde ve elin ürettiği eskizlerde eşzamanlı oluştuğunu savunmuştur. Kâğıttaki çizginin mi yoksa zihindeki düşüncenin mi önce oluştuğunu bilmenin imkânsız olduğundan bahseder ve bir bakıma imgenin el aracılığıyla kendiliğinden oluştuğunu iddia etmiştir. </a:t>
            </a:r>
            <a:endParaRPr lang="tr-TR" sz="2400" dirty="0"/>
          </a:p>
        </p:txBody>
      </p:sp>
    </p:spTree>
    <p:extLst>
      <p:ext uri="{BB962C8B-B14F-4D97-AF65-F5344CB8AC3E}">
        <p14:creationId xmlns:p14="http://schemas.microsoft.com/office/powerpoint/2010/main" val="5977519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609600" y="335845"/>
            <a:ext cx="10972800" cy="6186309"/>
          </a:xfrm>
          <a:prstGeom prst="rect">
            <a:avLst/>
          </a:prstGeom>
        </p:spPr>
        <p:txBody>
          <a:bodyPr wrap="square">
            <a:spAutoFit/>
          </a:bodyPr>
          <a:lstStyle/>
          <a:p>
            <a:pPr algn="just">
              <a:lnSpc>
                <a:spcPct val="150000"/>
              </a:lnSpc>
            </a:pPr>
            <a:r>
              <a:rPr lang="tr-TR" sz="2400" dirty="0" smtClean="0"/>
              <a:t>         Sözü edilen eşzamanlı sistematik, döngüsel-sürekli bir sistematiği işaret eder. </a:t>
            </a:r>
            <a:r>
              <a:rPr lang="tr-TR" sz="2400" dirty="0" err="1" smtClean="0"/>
              <a:t>Steadman</a:t>
            </a:r>
            <a:r>
              <a:rPr lang="tr-TR" sz="2400" dirty="0" smtClean="0"/>
              <a:t> (1972: 26), </a:t>
            </a:r>
            <a:r>
              <a:rPr lang="tr-TR" sz="2400" dirty="0" err="1" smtClean="0"/>
              <a:t>Akin</a:t>
            </a:r>
            <a:r>
              <a:rPr lang="tr-TR" sz="2400" dirty="0" smtClean="0"/>
              <a:t> (1990) ve </a:t>
            </a:r>
            <a:r>
              <a:rPr lang="tr-TR" sz="2400" dirty="0" err="1" smtClean="0"/>
              <a:t>Lawson’a</a:t>
            </a:r>
            <a:r>
              <a:rPr lang="tr-TR" sz="2400" dirty="0" smtClean="0"/>
              <a:t> (1990: 45) göre yeni verilerin ortaya çıkışında ve karşılıklı paylaşımlarda bir sıra(lama) bulunmamaktadır. Bu sırasız, sürekli döngü; çizimler aracılığıyla veya çizimlerin kendine sorulan sorular ve bunlara getirilen çözümlemelerin bütünü olarak ortaya çıkmıştır. Kant’a göre düşünmek; yargılamaktır, Aristoteles’e göre yargılamak ise; doğruluk ve yanlışlığın bulunması ile ortaya çıkan önermeler olduğunu savunmuştur. </a:t>
            </a:r>
            <a:r>
              <a:rPr lang="tr-TR" sz="2400" dirty="0" err="1" smtClean="0"/>
              <a:t>Brooker</a:t>
            </a:r>
            <a:r>
              <a:rPr lang="tr-TR" sz="2400" dirty="0" smtClean="0"/>
              <a:t> ve Stone (2011: 23), tasarım sürecinin temelinin, mevcut durumun sorgulanması ve bu sorgulara birer cevap bulunması olduğunu ileri sürmüştür. Özetle tasarımcının eskiz ile ilişkisi yani zihin-göz-el-imge arasında gerçekleşen paylaşım bir sorgulama ve çözümleme eylemidir. Bu eylem, bütüncül tasarlama sürecinde ve her bir aşamasında başvurulacak en temel harekettir. </a:t>
            </a:r>
            <a:endParaRPr lang="tr-TR" sz="2400" dirty="0"/>
          </a:p>
        </p:txBody>
      </p:sp>
    </p:spTree>
    <p:extLst>
      <p:ext uri="{BB962C8B-B14F-4D97-AF65-F5344CB8AC3E}">
        <p14:creationId xmlns:p14="http://schemas.microsoft.com/office/powerpoint/2010/main" val="15570457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651000" y="1684635"/>
            <a:ext cx="9220200" cy="3416320"/>
          </a:xfrm>
          <a:prstGeom prst="rect">
            <a:avLst/>
          </a:prstGeom>
        </p:spPr>
        <p:txBody>
          <a:bodyPr wrap="square">
            <a:spAutoFit/>
          </a:bodyPr>
          <a:lstStyle/>
          <a:p>
            <a:pPr algn="just">
              <a:lnSpc>
                <a:spcPct val="150000"/>
              </a:lnSpc>
            </a:pPr>
            <a:r>
              <a:rPr lang="tr-TR" sz="2400" dirty="0" err="1" smtClean="0"/>
              <a:t>Gero</a:t>
            </a:r>
            <a:r>
              <a:rPr lang="tr-TR" sz="2400" dirty="0" smtClean="0"/>
              <a:t> (1999)’ya göre, yeni tasarım bilgisi üretmek amaçlı en eski ve kabul görmüş aşamalar Asimov’un ortaya attıklarıdır. Bunlar: </a:t>
            </a:r>
          </a:p>
          <a:p>
            <a:pPr algn="just">
              <a:lnSpc>
                <a:spcPct val="150000"/>
              </a:lnSpc>
            </a:pPr>
            <a:endParaRPr lang="tr-TR" sz="2400" dirty="0" smtClean="0"/>
          </a:p>
          <a:p>
            <a:pPr algn="just">
              <a:lnSpc>
                <a:spcPct val="150000"/>
              </a:lnSpc>
            </a:pPr>
            <a:r>
              <a:rPr lang="tr-TR" sz="2400" dirty="0" smtClean="0"/>
              <a:t>• Analiz </a:t>
            </a:r>
          </a:p>
          <a:p>
            <a:pPr algn="just">
              <a:lnSpc>
                <a:spcPct val="150000"/>
              </a:lnSpc>
            </a:pPr>
            <a:r>
              <a:rPr lang="tr-TR" sz="2400" dirty="0" smtClean="0"/>
              <a:t>• Sentez </a:t>
            </a:r>
          </a:p>
          <a:p>
            <a:pPr algn="just">
              <a:lnSpc>
                <a:spcPct val="150000"/>
              </a:lnSpc>
            </a:pPr>
            <a:r>
              <a:rPr lang="tr-TR" sz="2400" dirty="0" smtClean="0"/>
              <a:t>• Değerlendirmedir. </a:t>
            </a:r>
            <a:endParaRPr lang="tr-TR" sz="2400" dirty="0"/>
          </a:p>
        </p:txBody>
      </p:sp>
    </p:spTree>
    <p:extLst>
      <p:ext uri="{BB962C8B-B14F-4D97-AF65-F5344CB8AC3E}">
        <p14:creationId xmlns:p14="http://schemas.microsoft.com/office/powerpoint/2010/main" val="308999501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TotalTime>
  <Words>827</Words>
  <Application>Microsoft Office PowerPoint</Application>
  <PresentationFormat>Geniş ekran</PresentationFormat>
  <Paragraphs>28</Paragraphs>
  <Slides>15</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15</vt:i4>
      </vt:variant>
    </vt:vector>
  </HeadingPairs>
  <TitlesOfParts>
    <vt:vector size="19" baseType="lpstr">
      <vt:lpstr>Arial</vt:lpstr>
      <vt:lpstr>Calibri</vt:lpstr>
      <vt:lpstr>Calibri Light</vt:lpstr>
      <vt:lpstr>Office Teması</vt:lpstr>
      <vt:lpstr>DENEYSEL TASARIM</vt:lpstr>
      <vt:lpstr>Tasarım Sürecinde Eskiz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KAYNAKÇA</vt:lpstr>
    </vt:vector>
  </TitlesOfParts>
  <Company>SilentAll Team</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DENEYSEL TASARIM</dc:title>
  <dc:creator>mehtap uğur</dc:creator>
  <cp:lastModifiedBy>mehtap uğur</cp:lastModifiedBy>
  <cp:revision>7</cp:revision>
  <dcterms:created xsi:type="dcterms:W3CDTF">2020-05-02T22:04:07Z</dcterms:created>
  <dcterms:modified xsi:type="dcterms:W3CDTF">2020-05-02T22:33:32Z</dcterms:modified>
</cp:coreProperties>
</file>