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260" r:id="rId4"/>
    <p:sldId id="261" r:id="rId5"/>
    <p:sldId id="262" r:id="rId6"/>
    <p:sldId id="263" r:id="rId7"/>
    <p:sldId id="264" r:id="rId8"/>
    <p:sldId id="265" r:id="rId9"/>
    <p:sldId id="266" r:id="rId10"/>
    <p:sldId id="267" r:id="rId11"/>
    <p:sldId id="268"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8" d="100"/>
          <a:sy n="88" d="100"/>
        </p:scale>
        <p:origin x="22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4666B486-91FE-431D-8849-9D8BDCEFB7C6}" type="datetimeFigureOut">
              <a:rPr lang="tr-TR" smtClean="0"/>
              <a:t>9.03.2020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76509E6-B40F-4DCA-9E70-4017D5464C46}" type="slidenum">
              <a:rPr lang="tr-TR" smtClean="0"/>
              <a:t>‹#›</a:t>
            </a:fld>
            <a:endParaRPr lang="tr-TR"/>
          </a:p>
        </p:txBody>
      </p:sp>
    </p:spTree>
    <p:extLst>
      <p:ext uri="{BB962C8B-B14F-4D97-AF65-F5344CB8AC3E}">
        <p14:creationId xmlns:p14="http://schemas.microsoft.com/office/powerpoint/2010/main" val="7269692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666B486-91FE-431D-8849-9D8BDCEFB7C6}" type="datetimeFigureOut">
              <a:rPr lang="tr-TR" smtClean="0"/>
              <a:t>9.03.2020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76509E6-B40F-4DCA-9E70-4017D5464C46}" type="slidenum">
              <a:rPr lang="tr-TR" smtClean="0"/>
              <a:t>‹#›</a:t>
            </a:fld>
            <a:endParaRPr lang="tr-TR"/>
          </a:p>
        </p:txBody>
      </p:sp>
    </p:spTree>
    <p:extLst>
      <p:ext uri="{BB962C8B-B14F-4D97-AF65-F5344CB8AC3E}">
        <p14:creationId xmlns:p14="http://schemas.microsoft.com/office/powerpoint/2010/main" val="39938642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666B486-91FE-431D-8849-9D8BDCEFB7C6}" type="datetimeFigureOut">
              <a:rPr lang="tr-TR" smtClean="0"/>
              <a:t>9.03.2020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76509E6-B40F-4DCA-9E70-4017D5464C46}" type="slidenum">
              <a:rPr lang="tr-TR" smtClean="0"/>
              <a:t>‹#›</a:t>
            </a:fld>
            <a:endParaRPr lang="tr-TR"/>
          </a:p>
        </p:txBody>
      </p:sp>
    </p:spTree>
    <p:extLst>
      <p:ext uri="{BB962C8B-B14F-4D97-AF65-F5344CB8AC3E}">
        <p14:creationId xmlns:p14="http://schemas.microsoft.com/office/powerpoint/2010/main" val="31586110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666B486-91FE-431D-8849-9D8BDCEFB7C6}" type="datetimeFigureOut">
              <a:rPr lang="tr-TR" smtClean="0"/>
              <a:t>9.03.2020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76509E6-B40F-4DCA-9E70-4017D5464C46}" type="slidenum">
              <a:rPr lang="tr-TR" smtClean="0"/>
              <a:t>‹#›</a:t>
            </a:fld>
            <a:endParaRPr lang="tr-TR"/>
          </a:p>
        </p:txBody>
      </p:sp>
    </p:spTree>
    <p:extLst>
      <p:ext uri="{BB962C8B-B14F-4D97-AF65-F5344CB8AC3E}">
        <p14:creationId xmlns:p14="http://schemas.microsoft.com/office/powerpoint/2010/main" val="35035469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4666B486-91FE-431D-8849-9D8BDCEFB7C6}" type="datetimeFigureOut">
              <a:rPr lang="tr-TR" smtClean="0"/>
              <a:t>9.03.2020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76509E6-B40F-4DCA-9E70-4017D5464C46}" type="slidenum">
              <a:rPr lang="tr-TR" smtClean="0"/>
              <a:t>‹#›</a:t>
            </a:fld>
            <a:endParaRPr lang="tr-TR"/>
          </a:p>
        </p:txBody>
      </p:sp>
    </p:spTree>
    <p:extLst>
      <p:ext uri="{BB962C8B-B14F-4D97-AF65-F5344CB8AC3E}">
        <p14:creationId xmlns:p14="http://schemas.microsoft.com/office/powerpoint/2010/main" val="453649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4666B486-91FE-431D-8849-9D8BDCEFB7C6}" type="datetimeFigureOut">
              <a:rPr lang="tr-TR" smtClean="0"/>
              <a:t>9.03.2020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76509E6-B40F-4DCA-9E70-4017D5464C46}" type="slidenum">
              <a:rPr lang="tr-TR" smtClean="0"/>
              <a:t>‹#›</a:t>
            </a:fld>
            <a:endParaRPr lang="tr-TR"/>
          </a:p>
        </p:txBody>
      </p:sp>
    </p:spTree>
    <p:extLst>
      <p:ext uri="{BB962C8B-B14F-4D97-AF65-F5344CB8AC3E}">
        <p14:creationId xmlns:p14="http://schemas.microsoft.com/office/powerpoint/2010/main" val="10052643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4666B486-91FE-431D-8849-9D8BDCEFB7C6}" type="datetimeFigureOut">
              <a:rPr lang="tr-TR" smtClean="0"/>
              <a:t>9.03.2020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876509E6-B40F-4DCA-9E70-4017D5464C46}" type="slidenum">
              <a:rPr lang="tr-TR" smtClean="0"/>
              <a:t>‹#›</a:t>
            </a:fld>
            <a:endParaRPr lang="tr-TR"/>
          </a:p>
        </p:txBody>
      </p:sp>
    </p:spTree>
    <p:extLst>
      <p:ext uri="{BB962C8B-B14F-4D97-AF65-F5344CB8AC3E}">
        <p14:creationId xmlns:p14="http://schemas.microsoft.com/office/powerpoint/2010/main" val="33263296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4666B486-91FE-431D-8849-9D8BDCEFB7C6}" type="datetimeFigureOut">
              <a:rPr lang="tr-TR" smtClean="0"/>
              <a:t>9.03.2020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876509E6-B40F-4DCA-9E70-4017D5464C46}" type="slidenum">
              <a:rPr lang="tr-TR" smtClean="0"/>
              <a:t>‹#›</a:t>
            </a:fld>
            <a:endParaRPr lang="tr-TR"/>
          </a:p>
        </p:txBody>
      </p:sp>
    </p:spTree>
    <p:extLst>
      <p:ext uri="{BB962C8B-B14F-4D97-AF65-F5344CB8AC3E}">
        <p14:creationId xmlns:p14="http://schemas.microsoft.com/office/powerpoint/2010/main" val="18899120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666B486-91FE-431D-8849-9D8BDCEFB7C6}" type="datetimeFigureOut">
              <a:rPr lang="tr-TR" smtClean="0"/>
              <a:t>9.03.2020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876509E6-B40F-4DCA-9E70-4017D5464C46}" type="slidenum">
              <a:rPr lang="tr-TR" smtClean="0"/>
              <a:t>‹#›</a:t>
            </a:fld>
            <a:endParaRPr lang="tr-TR"/>
          </a:p>
        </p:txBody>
      </p:sp>
    </p:spTree>
    <p:extLst>
      <p:ext uri="{BB962C8B-B14F-4D97-AF65-F5344CB8AC3E}">
        <p14:creationId xmlns:p14="http://schemas.microsoft.com/office/powerpoint/2010/main" val="25620520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4666B486-91FE-431D-8849-9D8BDCEFB7C6}" type="datetimeFigureOut">
              <a:rPr lang="tr-TR" smtClean="0"/>
              <a:t>9.03.2020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76509E6-B40F-4DCA-9E70-4017D5464C46}" type="slidenum">
              <a:rPr lang="tr-TR" smtClean="0"/>
              <a:t>‹#›</a:t>
            </a:fld>
            <a:endParaRPr lang="tr-TR"/>
          </a:p>
        </p:txBody>
      </p:sp>
    </p:spTree>
    <p:extLst>
      <p:ext uri="{BB962C8B-B14F-4D97-AF65-F5344CB8AC3E}">
        <p14:creationId xmlns:p14="http://schemas.microsoft.com/office/powerpoint/2010/main" val="7321495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4666B486-91FE-431D-8849-9D8BDCEFB7C6}" type="datetimeFigureOut">
              <a:rPr lang="tr-TR" smtClean="0"/>
              <a:t>9.03.2020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76509E6-B40F-4DCA-9E70-4017D5464C46}" type="slidenum">
              <a:rPr lang="tr-TR" smtClean="0"/>
              <a:t>‹#›</a:t>
            </a:fld>
            <a:endParaRPr lang="tr-TR"/>
          </a:p>
        </p:txBody>
      </p:sp>
    </p:spTree>
    <p:extLst>
      <p:ext uri="{BB962C8B-B14F-4D97-AF65-F5344CB8AC3E}">
        <p14:creationId xmlns:p14="http://schemas.microsoft.com/office/powerpoint/2010/main" val="6892658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66B486-91FE-431D-8849-9D8BDCEFB7C6}" type="datetimeFigureOut">
              <a:rPr lang="tr-TR" smtClean="0"/>
              <a:t>9.03.2020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6509E6-B40F-4DCA-9E70-4017D5464C46}" type="slidenum">
              <a:rPr lang="tr-TR" smtClean="0"/>
              <a:t>‹#›</a:t>
            </a:fld>
            <a:endParaRPr lang="tr-TR"/>
          </a:p>
        </p:txBody>
      </p:sp>
    </p:spTree>
    <p:extLst>
      <p:ext uri="{BB962C8B-B14F-4D97-AF65-F5344CB8AC3E}">
        <p14:creationId xmlns:p14="http://schemas.microsoft.com/office/powerpoint/2010/main" val="36732188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hyperlink" Target="https://www.pegem.net/kitabevi/1-87685-Mehmet-Ozbas-kitaplari.aspx" TargetMode="External"/><Relationship Id="rId13" Type="http://schemas.openxmlformats.org/officeDocument/2006/relationships/hyperlink" Target="https://www.pegem.net/kitabevi/1-150444-Melike-Burcu-Yilmaz--kitaplari.aspx" TargetMode="External"/><Relationship Id="rId3" Type="http://schemas.openxmlformats.org/officeDocument/2006/relationships/hyperlink" Target="https://www.pegem.net/kitabevi/1-106178-Recep-Serkan-Arik-kitaplari.aspx" TargetMode="External"/><Relationship Id="rId7" Type="http://schemas.openxmlformats.org/officeDocument/2006/relationships/hyperlink" Target="https://www.pegem.net/kitabevi/1-150439-Recep-Gur-kitaplari.aspx" TargetMode="External"/><Relationship Id="rId12" Type="http://schemas.openxmlformats.org/officeDocument/2006/relationships/hyperlink" Target="https://www.pegem.net/kitabevi/1-150443-Eren-Can-Aybek--kitaplari.aspx" TargetMode="External"/><Relationship Id="rId2" Type="http://schemas.openxmlformats.org/officeDocument/2006/relationships/hyperlink" Target="https://www.pegem.net/kitabevi/1-6031-Kursad-Yilmaz-kitaplari.aspx" TargetMode="External"/><Relationship Id="rId1" Type="http://schemas.openxmlformats.org/officeDocument/2006/relationships/slideLayout" Target="../slideLayouts/slideLayout2.xml"/><Relationship Id="rId6" Type="http://schemas.openxmlformats.org/officeDocument/2006/relationships/hyperlink" Target="https://www.pegem.net/kitabevi/1-49850-Duygu-Kocak-kitaplari.aspx" TargetMode="External"/><Relationship Id="rId11" Type="http://schemas.openxmlformats.org/officeDocument/2006/relationships/hyperlink" Target="https://www.pegem.net/kitabevi/1-91506-Fazilet-Tasdemir-kitaplari.aspx" TargetMode="External"/><Relationship Id="rId5" Type="http://schemas.openxmlformats.org/officeDocument/2006/relationships/hyperlink" Target="https://www.pegem.net/kitabevi/1-150438-Ahmet-Salih-Simsek--kitaplari.aspx" TargetMode="External"/><Relationship Id="rId10" Type="http://schemas.openxmlformats.org/officeDocument/2006/relationships/hyperlink" Target="https://www.pegem.net/kitabevi/1-150441-Hatice-Gonca-Usta--kitaplari.aspx" TargetMode="External"/><Relationship Id="rId4" Type="http://schemas.openxmlformats.org/officeDocument/2006/relationships/hyperlink" Target="https://www.pegem.net/kitabevi/2-1-Pegem-Akademi-Yayincilik.aspx" TargetMode="External"/><Relationship Id="rId9" Type="http://schemas.openxmlformats.org/officeDocument/2006/relationships/hyperlink" Target="https://www.pegem.net/kitabevi/1-150440-Hatice-Kumandas-Ozturk--kitaplari.aspx" TargetMode="External"/><Relationship Id="rId14" Type="http://schemas.openxmlformats.org/officeDocument/2006/relationships/hyperlink" Target="https://www.pegem.net/kitabevi/1-150445-Gizem-Uyumaz-kitaplari.aspx"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4000" b="1" dirty="0" smtClean="0"/>
              <a:t>BİLİM VE ARAŞTIRMA ETİĞİ </a:t>
            </a:r>
            <a:endParaRPr lang="tr-TR" sz="4000" dirty="0"/>
          </a:p>
        </p:txBody>
      </p:sp>
      <p:sp>
        <p:nvSpPr>
          <p:cNvPr id="3" name="Alt Başlık 2"/>
          <p:cNvSpPr>
            <a:spLocks noGrp="1"/>
          </p:cNvSpPr>
          <p:nvPr>
            <p:ph type="subTitle" idx="1"/>
          </p:nvPr>
        </p:nvSpPr>
        <p:spPr/>
        <p:txBody>
          <a:bodyPr/>
          <a:lstStyle/>
          <a:p>
            <a:endParaRPr lang="tr-TR" b="1" dirty="0" smtClean="0"/>
          </a:p>
          <a:p>
            <a:endParaRPr lang="tr-TR" b="1" dirty="0"/>
          </a:p>
          <a:p>
            <a:pPr algn="r"/>
            <a:r>
              <a:rPr lang="tr-TR" b="1" dirty="0" smtClean="0"/>
              <a:t>PROF. DR. ÖMAY ÇOKLUK BÖKEOĞLU</a:t>
            </a:r>
            <a:endParaRPr lang="tr-TR" b="1" dirty="0"/>
          </a:p>
        </p:txBody>
      </p:sp>
      <p:sp>
        <p:nvSpPr>
          <p:cNvPr id="4" name="Slayt Numarası Yer Tutucusu 3"/>
          <p:cNvSpPr>
            <a:spLocks noGrp="1"/>
          </p:cNvSpPr>
          <p:nvPr>
            <p:ph type="sldNum" sz="quarter" idx="12"/>
          </p:nvPr>
        </p:nvSpPr>
        <p:spPr/>
        <p:txBody>
          <a:bodyPr/>
          <a:lstStyle/>
          <a:p>
            <a:fld id="{C77C1545-313A-4CA6-A07A-4C40C132D617}" type="slidenum">
              <a:rPr lang="tr-TR" smtClean="0"/>
              <a:t>1</a:t>
            </a:fld>
            <a:endParaRPr lang="tr-TR"/>
          </a:p>
        </p:txBody>
      </p:sp>
    </p:spTree>
    <p:extLst>
      <p:ext uri="{BB962C8B-B14F-4D97-AF65-F5344CB8AC3E}">
        <p14:creationId xmlns:p14="http://schemas.microsoft.com/office/powerpoint/2010/main" val="42673570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buNone/>
            </a:pPr>
            <a:r>
              <a:rPr lang="tr-TR" b="1" dirty="0"/>
              <a:t>Dilimleme/ Bölerek </a:t>
            </a:r>
            <a:r>
              <a:rPr lang="tr-TR" b="1" dirty="0" smtClean="0"/>
              <a:t>Yayımlama: </a:t>
            </a:r>
            <a:r>
              <a:rPr lang="tr-TR" dirty="0"/>
              <a:t>Etik konusundaki yayınlarda aynı anlamda kullanılan “dilimleme” veya “bölerek yayımlama” (</a:t>
            </a:r>
            <a:r>
              <a:rPr lang="tr-TR" dirty="0" err="1"/>
              <a:t>salami</a:t>
            </a:r>
            <a:r>
              <a:rPr lang="tr-TR" dirty="0"/>
              <a:t> </a:t>
            </a:r>
            <a:r>
              <a:rPr lang="tr-TR" dirty="0" err="1"/>
              <a:t>slicing</a:t>
            </a:r>
            <a:r>
              <a:rPr lang="tr-TR" dirty="0"/>
              <a:t>); bir araştırmanın gereksiz olarak, araştırmanın bütünlüğünü bozacak şekilde ve biraz değiştirilip bölünerek çok sayıda dergide parçalanarak yayımlanmasıdır. </a:t>
            </a:r>
            <a:r>
              <a:rPr lang="tr-TR" dirty="0" smtClean="0"/>
              <a:t>Bu </a:t>
            </a:r>
            <a:r>
              <a:rPr lang="tr-TR" dirty="0"/>
              <a:t>uygulamaya </a:t>
            </a:r>
            <a:r>
              <a:rPr lang="tr-TR" dirty="0" err="1"/>
              <a:t>Hunt</a:t>
            </a:r>
            <a:r>
              <a:rPr lang="tr-TR" dirty="0"/>
              <a:t> “</a:t>
            </a:r>
            <a:r>
              <a:rPr lang="tr-TR" dirty="0" err="1"/>
              <a:t>salamizasyon</a:t>
            </a:r>
            <a:r>
              <a:rPr lang="tr-TR" dirty="0"/>
              <a:t>” adını vermekte ve araştırmacının, araştırmasının sonuçlarını yapay olarak ince dilimlere bölerek yayınlama isteğini belirtmektedir (Bulger,2002). </a:t>
            </a:r>
          </a:p>
          <a:p>
            <a:endParaRPr lang="tr-TR" dirty="0"/>
          </a:p>
        </p:txBody>
      </p:sp>
      <p:sp>
        <p:nvSpPr>
          <p:cNvPr id="4" name="Slayt Numarası Yer Tutucusu 3"/>
          <p:cNvSpPr>
            <a:spLocks noGrp="1"/>
          </p:cNvSpPr>
          <p:nvPr>
            <p:ph type="sldNum" sz="quarter" idx="12"/>
          </p:nvPr>
        </p:nvSpPr>
        <p:spPr/>
        <p:txBody>
          <a:bodyPr/>
          <a:lstStyle/>
          <a:p>
            <a:fld id="{C77C1545-313A-4CA6-A07A-4C40C132D617}" type="slidenum">
              <a:rPr lang="tr-TR" smtClean="0"/>
              <a:t>10</a:t>
            </a:fld>
            <a:endParaRPr lang="tr-TR"/>
          </a:p>
        </p:txBody>
      </p:sp>
    </p:spTree>
    <p:extLst>
      <p:ext uri="{BB962C8B-B14F-4D97-AF65-F5344CB8AC3E}">
        <p14:creationId xmlns:p14="http://schemas.microsoft.com/office/powerpoint/2010/main" val="42161711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algn="just"/>
            <a:r>
              <a:rPr lang="tr-TR" dirty="0"/>
              <a:t>Etik ile ilgili tüm bilgiler </a:t>
            </a:r>
            <a:r>
              <a:rPr lang="tr-TR" dirty="0">
                <a:hlinkClick r:id="rId2"/>
              </a:rPr>
              <a:t>Kürşad Yılmaz</a:t>
            </a:r>
            <a:r>
              <a:rPr lang="tr-TR" dirty="0"/>
              <a:t>, </a:t>
            </a:r>
            <a:r>
              <a:rPr lang="tr-TR" dirty="0">
                <a:hlinkClick r:id="rId3"/>
              </a:rPr>
              <a:t>Recep Serkan Arık</a:t>
            </a:r>
            <a:r>
              <a:rPr lang="tr-TR" dirty="0"/>
              <a:t> Editörlüğünde </a:t>
            </a:r>
            <a:r>
              <a:rPr lang="tr-TR" dirty="0" err="1">
                <a:hlinkClick r:id="rId4"/>
              </a:rPr>
              <a:t>Pegem</a:t>
            </a:r>
            <a:r>
              <a:rPr lang="tr-TR" dirty="0">
                <a:hlinkClick r:id="rId4"/>
              </a:rPr>
              <a:t> Akademi Yayıncılık</a:t>
            </a:r>
            <a:r>
              <a:rPr lang="tr-TR" dirty="0"/>
              <a:t> tarafından yayınlanmış olan «Bilim ve Araştırma Etiği» kitabından yararlanılarak hazırlanmıştır. Kitapta aşağıdaki yazarların bölümleri bulunmaktadır: </a:t>
            </a:r>
          </a:p>
          <a:p>
            <a:pPr algn="just"/>
            <a:r>
              <a:rPr lang="tr-TR" dirty="0"/>
              <a:t>Yazar(</a:t>
            </a:r>
            <a:r>
              <a:rPr lang="tr-TR" dirty="0" err="1"/>
              <a:t>lar</a:t>
            </a:r>
            <a:r>
              <a:rPr lang="tr-TR" dirty="0"/>
              <a:t>): </a:t>
            </a:r>
            <a:r>
              <a:rPr lang="tr-TR" dirty="0">
                <a:hlinkClick r:id="rId5"/>
              </a:rPr>
              <a:t>Ahmet Salih Şimşek </a:t>
            </a:r>
            <a:r>
              <a:rPr lang="tr-TR" dirty="0"/>
              <a:t>, </a:t>
            </a:r>
            <a:r>
              <a:rPr lang="tr-TR" dirty="0">
                <a:hlinkClick r:id="rId6"/>
              </a:rPr>
              <a:t>Duygu Koçak</a:t>
            </a:r>
            <a:r>
              <a:rPr lang="tr-TR" dirty="0"/>
              <a:t>, </a:t>
            </a:r>
            <a:r>
              <a:rPr lang="tr-TR" dirty="0">
                <a:hlinkClick r:id="rId7"/>
              </a:rPr>
              <a:t>Recep Gür</a:t>
            </a:r>
            <a:r>
              <a:rPr lang="tr-TR" dirty="0"/>
              <a:t>, </a:t>
            </a:r>
            <a:r>
              <a:rPr lang="tr-TR" dirty="0">
                <a:hlinkClick r:id="rId8"/>
              </a:rPr>
              <a:t>Mehmet Özbaş</a:t>
            </a:r>
            <a:r>
              <a:rPr lang="tr-TR" dirty="0"/>
              <a:t>, </a:t>
            </a:r>
            <a:r>
              <a:rPr lang="tr-TR" dirty="0">
                <a:hlinkClick r:id="rId9"/>
              </a:rPr>
              <a:t>Hatice </a:t>
            </a:r>
            <a:r>
              <a:rPr lang="tr-TR" dirty="0" err="1">
                <a:hlinkClick r:id="rId9"/>
              </a:rPr>
              <a:t>Kumandaş</a:t>
            </a:r>
            <a:r>
              <a:rPr lang="tr-TR" dirty="0">
                <a:hlinkClick r:id="rId9"/>
              </a:rPr>
              <a:t> Öztürk </a:t>
            </a:r>
            <a:r>
              <a:rPr lang="tr-TR" dirty="0"/>
              <a:t>, </a:t>
            </a:r>
            <a:r>
              <a:rPr lang="tr-TR" dirty="0">
                <a:hlinkClick r:id="rId10"/>
              </a:rPr>
              <a:t>Hatice Gonca Usta </a:t>
            </a:r>
            <a:r>
              <a:rPr lang="tr-TR" dirty="0"/>
              <a:t>, </a:t>
            </a:r>
            <a:r>
              <a:rPr lang="tr-TR" dirty="0">
                <a:hlinkClick r:id="rId11"/>
              </a:rPr>
              <a:t>Fazilet Taşdemir</a:t>
            </a:r>
            <a:r>
              <a:rPr lang="tr-TR" dirty="0"/>
              <a:t>, </a:t>
            </a:r>
            <a:r>
              <a:rPr lang="tr-TR" dirty="0">
                <a:hlinkClick r:id="rId3"/>
              </a:rPr>
              <a:t>Recep Serkan Arık</a:t>
            </a:r>
            <a:r>
              <a:rPr lang="tr-TR" dirty="0"/>
              <a:t>, </a:t>
            </a:r>
            <a:r>
              <a:rPr lang="tr-TR" dirty="0">
                <a:hlinkClick r:id="rId12"/>
              </a:rPr>
              <a:t>Eren Can Aybek </a:t>
            </a:r>
            <a:r>
              <a:rPr lang="tr-TR" dirty="0"/>
              <a:t>, </a:t>
            </a:r>
            <a:r>
              <a:rPr lang="tr-TR" dirty="0">
                <a:hlinkClick r:id="rId2"/>
              </a:rPr>
              <a:t>Kürşad Yılmaz</a:t>
            </a:r>
            <a:r>
              <a:rPr lang="tr-TR" dirty="0"/>
              <a:t>, </a:t>
            </a:r>
            <a:r>
              <a:rPr lang="tr-TR" dirty="0">
                <a:hlinkClick r:id="rId13"/>
              </a:rPr>
              <a:t>Melike Burcu Yılmaz </a:t>
            </a:r>
            <a:r>
              <a:rPr lang="tr-TR" dirty="0"/>
              <a:t>, </a:t>
            </a:r>
            <a:r>
              <a:rPr lang="tr-TR" dirty="0">
                <a:hlinkClick r:id="rId14"/>
              </a:rPr>
              <a:t>Gizem Uyumaz</a:t>
            </a:r>
            <a:endParaRPr lang="tr-TR" dirty="0"/>
          </a:p>
          <a:p>
            <a:pPr algn="just"/>
            <a:r>
              <a:rPr lang="tr-TR" dirty="0"/>
              <a:t> </a:t>
            </a:r>
          </a:p>
          <a:p>
            <a:pPr marL="0" indent="0" algn="just">
              <a:buNone/>
            </a:pPr>
            <a:endParaRPr lang="tr-TR" dirty="0"/>
          </a:p>
        </p:txBody>
      </p:sp>
      <p:sp>
        <p:nvSpPr>
          <p:cNvPr id="4" name="Slayt Numarası Yer Tutucusu 3"/>
          <p:cNvSpPr>
            <a:spLocks noGrp="1"/>
          </p:cNvSpPr>
          <p:nvPr>
            <p:ph type="sldNum" sz="quarter" idx="12"/>
          </p:nvPr>
        </p:nvSpPr>
        <p:spPr/>
        <p:txBody>
          <a:bodyPr/>
          <a:lstStyle/>
          <a:p>
            <a:fld id="{C77C1545-313A-4CA6-A07A-4C40C132D617}" type="slidenum">
              <a:rPr lang="tr-TR" smtClean="0"/>
              <a:t>11</a:t>
            </a:fld>
            <a:endParaRPr lang="tr-TR"/>
          </a:p>
        </p:txBody>
      </p:sp>
    </p:spTree>
    <p:extLst>
      <p:ext uri="{BB962C8B-B14F-4D97-AF65-F5344CB8AC3E}">
        <p14:creationId xmlns:p14="http://schemas.microsoft.com/office/powerpoint/2010/main" val="28006154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endParaRPr lang="tr-TR" b="1" dirty="0" smtClean="0"/>
          </a:p>
          <a:p>
            <a:pPr marL="0" indent="0" algn="ctr">
              <a:buNone/>
            </a:pPr>
            <a:endParaRPr lang="tr-TR" b="1" dirty="0" smtClean="0"/>
          </a:p>
          <a:p>
            <a:pPr marL="0" indent="0" algn="ctr">
              <a:buNone/>
            </a:pPr>
            <a:r>
              <a:rPr lang="tr-TR" b="1" dirty="0" smtClean="0"/>
              <a:t>YAYIN </a:t>
            </a:r>
            <a:r>
              <a:rPr lang="tr-TR" b="1" dirty="0"/>
              <a:t>ETİĞİ VE YAYIN SÜRECİNDEKİ ETİK DIŞI DAVRANIŞLARDAN SAHTECİLİK, ÇARPITMA, ÇOKLU YAYIN VE DİLİMLEME</a:t>
            </a:r>
            <a:endParaRPr lang="tr-TR" dirty="0"/>
          </a:p>
          <a:p>
            <a:endParaRPr lang="tr-TR" dirty="0"/>
          </a:p>
        </p:txBody>
      </p:sp>
      <p:sp>
        <p:nvSpPr>
          <p:cNvPr id="4" name="Slayt Numarası Yer Tutucusu 3"/>
          <p:cNvSpPr>
            <a:spLocks noGrp="1"/>
          </p:cNvSpPr>
          <p:nvPr>
            <p:ph type="sldNum" sz="quarter" idx="12"/>
          </p:nvPr>
        </p:nvSpPr>
        <p:spPr/>
        <p:txBody>
          <a:bodyPr/>
          <a:lstStyle/>
          <a:p>
            <a:fld id="{C77C1545-313A-4CA6-A07A-4C40C132D617}" type="slidenum">
              <a:rPr lang="tr-TR" smtClean="0"/>
              <a:t>2</a:t>
            </a:fld>
            <a:endParaRPr lang="tr-TR"/>
          </a:p>
        </p:txBody>
      </p:sp>
    </p:spTree>
    <p:extLst>
      <p:ext uri="{BB962C8B-B14F-4D97-AF65-F5344CB8AC3E}">
        <p14:creationId xmlns:p14="http://schemas.microsoft.com/office/powerpoint/2010/main" val="1273466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marL="0" indent="0">
              <a:buNone/>
            </a:pPr>
            <a:r>
              <a:rPr lang="tr-TR" b="1" dirty="0" smtClean="0"/>
              <a:t>Sahtecilik-Uydurma </a:t>
            </a:r>
            <a:r>
              <a:rPr lang="tr-TR" b="1" dirty="0"/>
              <a:t>(</a:t>
            </a:r>
            <a:r>
              <a:rPr lang="tr-TR" b="1" dirty="0" err="1"/>
              <a:t>Fabrication</a:t>
            </a:r>
            <a:r>
              <a:rPr lang="tr-TR" b="1" dirty="0"/>
              <a:t>, </a:t>
            </a:r>
            <a:r>
              <a:rPr lang="tr-TR" b="1" dirty="0" err="1"/>
              <a:t>desk-research</a:t>
            </a:r>
            <a:r>
              <a:rPr lang="tr-TR" b="1" dirty="0"/>
              <a:t>, </a:t>
            </a:r>
            <a:r>
              <a:rPr lang="tr-TR" b="1" dirty="0" err="1"/>
              <a:t>dry-lab</a:t>
            </a:r>
            <a:r>
              <a:rPr lang="tr-TR" b="1" dirty="0"/>
              <a:t>)</a:t>
            </a:r>
            <a:endParaRPr lang="tr-TR" dirty="0"/>
          </a:p>
          <a:p>
            <a:pPr marL="0" indent="0" algn="just">
              <a:buNone/>
            </a:pPr>
            <a:r>
              <a:rPr lang="tr-TR" dirty="0"/>
              <a:t>Bilimsel araştırma ve yayın etiğinde aynı anlamda kullanılan “sahtecilik, saptırma, aldatmaca ve çarpıtma” (</a:t>
            </a:r>
            <a:r>
              <a:rPr lang="tr-TR" dirty="0" err="1"/>
              <a:t>falsification</a:t>
            </a:r>
            <a:r>
              <a:rPr lang="tr-TR" dirty="0"/>
              <a:t>) kavramları; araştırmacının istediği yönde bulgulara ulaşmak için, araştırma sürecinin herhangi bir aşamasında, bilimsel olarak elde ettiği verilerini bilinçli olarak değiştirmesi şeklinde tanımlanmaktadır (TÜBA, 2002; </a:t>
            </a:r>
            <a:r>
              <a:rPr lang="tr-TR" dirty="0" err="1"/>
              <a:t>Irzık</a:t>
            </a:r>
            <a:r>
              <a:rPr lang="tr-TR" dirty="0"/>
              <a:t> ve Erzan,2008). </a:t>
            </a:r>
          </a:p>
        </p:txBody>
      </p:sp>
      <p:sp>
        <p:nvSpPr>
          <p:cNvPr id="4" name="Slayt Numarası Yer Tutucusu 3"/>
          <p:cNvSpPr>
            <a:spLocks noGrp="1"/>
          </p:cNvSpPr>
          <p:nvPr>
            <p:ph type="sldNum" sz="quarter" idx="12"/>
          </p:nvPr>
        </p:nvSpPr>
        <p:spPr/>
        <p:txBody>
          <a:bodyPr/>
          <a:lstStyle/>
          <a:p>
            <a:fld id="{C77C1545-313A-4CA6-A07A-4C40C132D617}" type="slidenum">
              <a:rPr lang="tr-TR" smtClean="0"/>
              <a:t>3</a:t>
            </a:fld>
            <a:endParaRPr lang="tr-TR"/>
          </a:p>
        </p:txBody>
      </p:sp>
    </p:spTree>
    <p:extLst>
      <p:ext uri="{BB962C8B-B14F-4D97-AF65-F5344CB8AC3E}">
        <p14:creationId xmlns:p14="http://schemas.microsoft.com/office/powerpoint/2010/main" val="383129787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algn="just"/>
            <a:r>
              <a:rPr lang="tr-TR" dirty="0"/>
              <a:t>Verilerin veya sonuçların kaydedilme ya da </a:t>
            </a:r>
            <a:r>
              <a:rPr lang="tr-TR" dirty="0" err="1"/>
              <a:t>raporlaştırma</a:t>
            </a:r>
            <a:r>
              <a:rPr lang="tr-TR" dirty="0"/>
              <a:t> aşamasında yoktan var edilmesi de söz konusudur. Yapılmayan bir araştırmayı yapılmış gibi göstermek ve yapılmayan bir araştırmaya dayandırarak sahte bulgular ortaya koymaktır (</a:t>
            </a:r>
            <a:r>
              <a:rPr lang="tr-TR" dirty="0" err="1"/>
              <a:t>Bulger</a:t>
            </a:r>
            <a:r>
              <a:rPr lang="tr-TR" dirty="0"/>
              <a:t>, 2002). Okuyucular araştırmaların tüm verilerine ulaşamayacakları için, “güven” akademik çalışmalarda çok önemlidir. Bu sebeple araştırmayı okuyan kişi, verilerin belirtildiği gibi toplandığı ve analiz sonuçlarının gerçek olduğuna güvenmek durumundadır. Veri uydurmak ya da analiz sonuçlarını değiştirmek bu güveni kırar ve yasal sorunlar ortaya çıkarır (</a:t>
            </a:r>
            <a:r>
              <a:rPr lang="tr-TR" dirty="0" err="1"/>
              <a:t>Kitchin</a:t>
            </a:r>
            <a:r>
              <a:rPr lang="tr-TR" dirty="0"/>
              <a:t> ve Fuller, 2005).</a:t>
            </a:r>
          </a:p>
          <a:p>
            <a:endParaRPr lang="tr-TR" dirty="0"/>
          </a:p>
        </p:txBody>
      </p:sp>
      <p:sp>
        <p:nvSpPr>
          <p:cNvPr id="4" name="Slayt Numarası Yer Tutucusu 3"/>
          <p:cNvSpPr>
            <a:spLocks noGrp="1"/>
          </p:cNvSpPr>
          <p:nvPr>
            <p:ph type="sldNum" sz="quarter" idx="12"/>
          </p:nvPr>
        </p:nvSpPr>
        <p:spPr/>
        <p:txBody>
          <a:bodyPr/>
          <a:lstStyle/>
          <a:p>
            <a:fld id="{C77C1545-313A-4CA6-A07A-4C40C132D617}" type="slidenum">
              <a:rPr lang="tr-TR" smtClean="0"/>
              <a:t>4</a:t>
            </a:fld>
            <a:endParaRPr lang="tr-TR"/>
          </a:p>
        </p:txBody>
      </p:sp>
    </p:spTree>
    <p:extLst>
      <p:ext uri="{BB962C8B-B14F-4D97-AF65-F5344CB8AC3E}">
        <p14:creationId xmlns:p14="http://schemas.microsoft.com/office/powerpoint/2010/main" val="20625142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marL="0" indent="0" algn="just">
              <a:buNone/>
            </a:pPr>
            <a:r>
              <a:rPr lang="tr-TR" i="1" dirty="0"/>
              <a:t>Kuru </a:t>
            </a:r>
            <a:r>
              <a:rPr lang="tr-TR" i="1" dirty="0" err="1"/>
              <a:t>laboratuvarcılık</a:t>
            </a:r>
            <a:r>
              <a:rPr lang="tr-TR" i="1" dirty="0"/>
              <a:t> (</a:t>
            </a:r>
            <a:r>
              <a:rPr lang="tr-TR" i="1" dirty="0" err="1"/>
              <a:t>dry</a:t>
            </a:r>
            <a:r>
              <a:rPr lang="tr-TR" i="1" dirty="0"/>
              <a:t> </a:t>
            </a:r>
            <a:r>
              <a:rPr lang="tr-TR" i="1" dirty="0" err="1"/>
              <a:t>labbing</a:t>
            </a:r>
            <a:r>
              <a:rPr lang="tr-TR" i="1" dirty="0"/>
              <a:t>), masa başı araştırma</a:t>
            </a:r>
            <a:r>
              <a:rPr lang="tr-TR" b="1" i="1" dirty="0"/>
              <a:t> </a:t>
            </a:r>
            <a:r>
              <a:rPr lang="tr-TR" i="1" dirty="0"/>
              <a:t>(</a:t>
            </a:r>
            <a:r>
              <a:rPr lang="tr-TR" i="1" dirty="0" err="1"/>
              <a:t>desk</a:t>
            </a:r>
            <a:r>
              <a:rPr lang="tr-TR" i="1" dirty="0"/>
              <a:t> </a:t>
            </a:r>
            <a:r>
              <a:rPr lang="tr-TR" i="1" dirty="0" err="1"/>
              <a:t>research</a:t>
            </a:r>
            <a:r>
              <a:rPr lang="tr-TR" i="1" dirty="0"/>
              <a:t>)</a:t>
            </a:r>
            <a:r>
              <a:rPr lang="tr-TR" dirty="0"/>
              <a:t> gibi terimler de sahteciliği, </a:t>
            </a:r>
            <a:r>
              <a:rPr lang="tr-TR" dirty="0" err="1"/>
              <a:t>uydurmacılığı</a:t>
            </a:r>
            <a:r>
              <a:rPr lang="tr-TR" dirty="0"/>
              <a:t> belirtmek için kullanılmaktadır. Araştırmacının toplamadığı  verileri ve uygulamadığı süreç ve işlemleri varmış gibi göstererek yayınlaması  eylemidir (Balcı, 1997: 323). </a:t>
            </a:r>
          </a:p>
        </p:txBody>
      </p:sp>
      <p:sp>
        <p:nvSpPr>
          <p:cNvPr id="4" name="Slayt Numarası Yer Tutucusu 3"/>
          <p:cNvSpPr>
            <a:spLocks noGrp="1"/>
          </p:cNvSpPr>
          <p:nvPr>
            <p:ph type="sldNum" sz="quarter" idx="12"/>
          </p:nvPr>
        </p:nvSpPr>
        <p:spPr/>
        <p:txBody>
          <a:bodyPr/>
          <a:lstStyle/>
          <a:p>
            <a:fld id="{C77C1545-313A-4CA6-A07A-4C40C132D617}" type="slidenum">
              <a:rPr lang="tr-TR" smtClean="0"/>
              <a:t>5</a:t>
            </a:fld>
            <a:endParaRPr lang="tr-TR"/>
          </a:p>
        </p:txBody>
      </p:sp>
    </p:spTree>
    <p:extLst>
      <p:ext uri="{BB962C8B-B14F-4D97-AF65-F5344CB8AC3E}">
        <p14:creationId xmlns:p14="http://schemas.microsoft.com/office/powerpoint/2010/main" val="40832038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marL="0" indent="0" algn="just">
              <a:buNone/>
            </a:pPr>
            <a:r>
              <a:rPr lang="tr-TR" b="1" dirty="0" smtClean="0"/>
              <a:t>Saptırma/Çarpıtma</a:t>
            </a:r>
            <a:r>
              <a:rPr lang="tr-TR" i="1" dirty="0" smtClean="0"/>
              <a:t>:</a:t>
            </a:r>
          </a:p>
          <a:p>
            <a:pPr marL="0" indent="0" algn="just">
              <a:buNone/>
            </a:pPr>
            <a:r>
              <a:rPr lang="tr-TR" dirty="0" smtClean="0"/>
              <a:t>Araştırma araçlarında</a:t>
            </a:r>
            <a:r>
              <a:rPr lang="tr-TR" dirty="0"/>
              <a:t>, cihazlarında, kayıtlarında, materyallerinde ve benzeri süreçlerinde bilinçli  olarak verileri farklı göstermek  eylemidir (</a:t>
            </a:r>
            <a:r>
              <a:rPr lang="tr-TR" dirty="0" err="1"/>
              <a:t>Sarantakos</a:t>
            </a:r>
            <a:r>
              <a:rPr lang="tr-TR" dirty="0"/>
              <a:t>, 2013: 17). Araştırmanın veri toplama araçlarının, donanımının veya sürecinin; verilerin ya da sonuçların, araştırma kayıtlarına uygun olmayan biçimde değiştirilmesi ya da bazılarının atlanması biçiminde </a:t>
            </a:r>
            <a:r>
              <a:rPr lang="tr-TR" dirty="0" err="1"/>
              <a:t>manipule</a:t>
            </a:r>
            <a:r>
              <a:rPr lang="tr-TR" dirty="0"/>
              <a:t> edilmesi söz konusudur (</a:t>
            </a:r>
            <a:r>
              <a:rPr lang="tr-TR" dirty="0" err="1"/>
              <a:t>Bulger</a:t>
            </a:r>
            <a:r>
              <a:rPr lang="tr-TR" dirty="0"/>
              <a:t>, 2002).</a:t>
            </a:r>
          </a:p>
          <a:p>
            <a:pPr algn="just"/>
            <a:endParaRPr lang="tr-TR" dirty="0"/>
          </a:p>
        </p:txBody>
      </p:sp>
      <p:sp>
        <p:nvSpPr>
          <p:cNvPr id="4" name="Slayt Numarası Yer Tutucusu 3"/>
          <p:cNvSpPr>
            <a:spLocks noGrp="1"/>
          </p:cNvSpPr>
          <p:nvPr>
            <p:ph type="sldNum" sz="quarter" idx="12"/>
          </p:nvPr>
        </p:nvSpPr>
        <p:spPr/>
        <p:txBody>
          <a:bodyPr/>
          <a:lstStyle/>
          <a:p>
            <a:fld id="{C77C1545-313A-4CA6-A07A-4C40C132D617}" type="slidenum">
              <a:rPr lang="tr-TR" smtClean="0"/>
              <a:t>6</a:t>
            </a:fld>
            <a:endParaRPr lang="tr-TR"/>
          </a:p>
        </p:txBody>
      </p:sp>
    </p:spTree>
    <p:extLst>
      <p:ext uri="{BB962C8B-B14F-4D97-AF65-F5344CB8AC3E}">
        <p14:creationId xmlns:p14="http://schemas.microsoft.com/office/powerpoint/2010/main" val="34507107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lgn="just">
              <a:buNone/>
            </a:pPr>
            <a:r>
              <a:rPr lang="tr-TR" dirty="0"/>
              <a:t>Saptırma, çarpıtma araştırmalarda istenilen sonuca ulaşmak, hedeflenen fikri sonuç olarak ortaya koymak için yapılmaktadır (Boydak, 2011: 33). Saptırma, çarpıtmada  bilimsel  verilerin  bilerek değiştirilmesi sebebiyle bazı dergiler bunu tespit edebilmek için yöntem bölümünün ve kullanılan istatistiksel analizlerin özellikle çok detaylı ve gerekçelendirilerek yazılmasını talep etmektedirler (</a:t>
            </a:r>
            <a:r>
              <a:rPr lang="tr-TR" dirty="0" err="1"/>
              <a:t>Memduhoğlu</a:t>
            </a:r>
            <a:r>
              <a:rPr lang="tr-TR" dirty="0"/>
              <a:t> 2007: 173). </a:t>
            </a:r>
          </a:p>
          <a:p>
            <a:endParaRPr lang="tr-TR" dirty="0"/>
          </a:p>
        </p:txBody>
      </p:sp>
      <p:sp>
        <p:nvSpPr>
          <p:cNvPr id="4" name="Slayt Numarası Yer Tutucusu 3"/>
          <p:cNvSpPr>
            <a:spLocks noGrp="1"/>
          </p:cNvSpPr>
          <p:nvPr>
            <p:ph type="sldNum" sz="quarter" idx="12"/>
          </p:nvPr>
        </p:nvSpPr>
        <p:spPr/>
        <p:txBody>
          <a:bodyPr/>
          <a:lstStyle/>
          <a:p>
            <a:fld id="{C77C1545-313A-4CA6-A07A-4C40C132D617}" type="slidenum">
              <a:rPr lang="tr-TR" smtClean="0"/>
              <a:t>7</a:t>
            </a:fld>
            <a:endParaRPr lang="tr-TR"/>
          </a:p>
        </p:txBody>
      </p:sp>
    </p:spTree>
    <p:extLst>
      <p:ext uri="{BB962C8B-B14F-4D97-AF65-F5344CB8AC3E}">
        <p14:creationId xmlns:p14="http://schemas.microsoft.com/office/powerpoint/2010/main" val="31140627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marL="0" indent="0" algn="just">
              <a:buNone/>
            </a:pPr>
            <a:r>
              <a:rPr lang="tr-TR" b="1" dirty="0"/>
              <a:t>Taraflı Yayın/Kaynakların-Verilerin Yanlı </a:t>
            </a:r>
            <a:r>
              <a:rPr lang="tr-TR" b="1" dirty="0" smtClean="0"/>
              <a:t>Seçimi: </a:t>
            </a:r>
          </a:p>
          <a:p>
            <a:pPr marL="0" indent="0" algn="just">
              <a:buNone/>
            </a:pPr>
            <a:r>
              <a:rPr lang="tr-TR" dirty="0" smtClean="0"/>
              <a:t>Araştırmacının </a:t>
            </a:r>
            <a:r>
              <a:rPr lang="tr-TR" dirty="0"/>
              <a:t>yalnızca kendi hipotezlerine, yargılarına ve teorideki bilgilere uygun verileri seçmesine ve diğerlerini dikkate almamasına “oynama, uydurma” (</a:t>
            </a:r>
            <a:r>
              <a:rPr lang="tr-TR" dirty="0" err="1"/>
              <a:t>cooking</a:t>
            </a:r>
            <a:r>
              <a:rPr lang="tr-TR" dirty="0"/>
              <a:t>); verilerin ve sonuçların doğru ve değerli görünmesi için düzeltme yapılmasına da “süsleme” (</a:t>
            </a:r>
            <a:r>
              <a:rPr lang="tr-TR" dirty="0" err="1"/>
              <a:t>trimming</a:t>
            </a:r>
            <a:r>
              <a:rPr lang="tr-TR" dirty="0"/>
              <a:t>) denilmektedir. Her iki etik dışı davranışta da araştırma verileri ya da sonuçları ile oynanmış olacağından </a:t>
            </a:r>
            <a:r>
              <a:rPr lang="tr-TR" dirty="0" err="1"/>
              <a:t>alanyazına</a:t>
            </a:r>
            <a:r>
              <a:rPr lang="tr-TR" dirty="0"/>
              <a:t> sunulan bu araştırmaların bilimsel alanı ve kamuoyunu yanıltılması söz konusu olur (</a:t>
            </a:r>
            <a:r>
              <a:rPr lang="tr-TR" dirty="0" err="1"/>
              <a:t>Bulger</a:t>
            </a:r>
            <a:r>
              <a:rPr lang="tr-TR" dirty="0"/>
              <a:t>, 2002). </a:t>
            </a:r>
          </a:p>
        </p:txBody>
      </p:sp>
      <p:sp>
        <p:nvSpPr>
          <p:cNvPr id="4" name="Slayt Numarası Yer Tutucusu 3"/>
          <p:cNvSpPr>
            <a:spLocks noGrp="1"/>
          </p:cNvSpPr>
          <p:nvPr>
            <p:ph type="sldNum" sz="quarter" idx="12"/>
          </p:nvPr>
        </p:nvSpPr>
        <p:spPr/>
        <p:txBody>
          <a:bodyPr/>
          <a:lstStyle/>
          <a:p>
            <a:fld id="{C77C1545-313A-4CA6-A07A-4C40C132D617}" type="slidenum">
              <a:rPr lang="tr-TR" smtClean="0"/>
              <a:t>8</a:t>
            </a:fld>
            <a:endParaRPr lang="tr-TR"/>
          </a:p>
        </p:txBody>
      </p:sp>
    </p:spTree>
    <p:extLst>
      <p:ext uri="{BB962C8B-B14F-4D97-AF65-F5344CB8AC3E}">
        <p14:creationId xmlns:p14="http://schemas.microsoft.com/office/powerpoint/2010/main" val="24161622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marL="0" indent="0" algn="just">
              <a:buNone/>
            </a:pPr>
            <a:r>
              <a:rPr lang="tr-TR" b="1" dirty="0"/>
              <a:t>Çoklu Yayın / Yayın yinelemesi / </a:t>
            </a:r>
            <a:r>
              <a:rPr lang="tr-TR" b="1" dirty="0" err="1"/>
              <a:t>Duplikasyon</a:t>
            </a:r>
            <a:r>
              <a:rPr lang="tr-TR" b="1" dirty="0"/>
              <a:t> (</a:t>
            </a:r>
            <a:r>
              <a:rPr lang="tr-TR" b="1" dirty="0" err="1"/>
              <a:t>Duplication</a:t>
            </a:r>
            <a:r>
              <a:rPr lang="tr-TR" b="1" dirty="0"/>
              <a:t>): </a:t>
            </a:r>
            <a:r>
              <a:rPr lang="tr-TR" dirty="0"/>
              <a:t>Aynı araştırmanın sonuçlarını veya bazı bölümlerini yayınlanması için birden çok dergiye göndermek veya yayınlatmaktır. Aynı araştırmanın farklı dillerde yayınlanması gibi durumlarda </a:t>
            </a:r>
            <a:r>
              <a:rPr lang="tr-TR" dirty="0" err="1"/>
              <a:t>duplikasyona</a:t>
            </a:r>
            <a:r>
              <a:rPr lang="tr-TR" dirty="0"/>
              <a:t> girer ve editörlere bilgi verilmesi gerekir (Evcik, 2009: 171).</a:t>
            </a:r>
            <a:r>
              <a:rPr lang="tr-TR" b="1" dirty="0"/>
              <a:t> </a:t>
            </a:r>
            <a:r>
              <a:rPr lang="tr-TR" dirty="0"/>
              <a:t>Tekrarlı yayın yapmanın etik açıdan iki temel sakıncası vardır. Birincisi dergilerin, hakem ve editörlerinin zamanlarını boşa harcamak. İkincisi okuyucuya, diğer araştırmacılara ve bilime saygısızlıktır. </a:t>
            </a:r>
          </a:p>
        </p:txBody>
      </p:sp>
      <p:sp>
        <p:nvSpPr>
          <p:cNvPr id="4" name="Slayt Numarası Yer Tutucusu 3"/>
          <p:cNvSpPr>
            <a:spLocks noGrp="1"/>
          </p:cNvSpPr>
          <p:nvPr>
            <p:ph type="sldNum" sz="quarter" idx="12"/>
          </p:nvPr>
        </p:nvSpPr>
        <p:spPr/>
        <p:txBody>
          <a:bodyPr/>
          <a:lstStyle/>
          <a:p>
            <a:fld id="{C77C1545-313A-4CA6-A07A-4C40C132D617}" type="slidenum">
              <a:rPr lang="tr-TR" smtClean="0"/>
              <a:t>9</a:t>
            </a:fld>
            <a:endParaRPr lang="tr-TR"/>
          </a:p>
        </p:txBody>
      </p:sp>
    </p:spTree>
    <p:extLst>
      <p:ext uri="{BB962C8B-B14F-4D97-AF65-F5344CB8AC3E}">
        <p14:creationId xmlns:p14="http://schemas.microsoft.com/office/powerpoint/2010/main" val="58545436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113</Words>
  <Application>Microsoft Office PowerPoint</Application>
  <PresentationFormat>Geniş ekran</PresentationFormat>
  <Paragraphs>32</Paragraphs>
  <Slides>11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Arial</vt:lpstr>
      <vt:lpstr>Calibri</vt:lpstr>
      <vt:lpstr>Calibri Light</vt:lpstr>
      <vt:lpstr>Office Teması</vt:lpstr>
      <vt:lpstr>BİLİM VE ARAŞTIRMA ETİĞİ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BİLİM VE ARAŞTIRMA ETİĞİ </dc:title>
  <dc:creator>Serkan Bokeoglu</dc:creator>
  <cp:lastModifiedBy>Serkan Bokeoglu</cp:lastModifiedBy>
  <cp:revision>1</cp:revision>
  <dcterms:created xsi:type="dcterms:W3CDTF">2020-03-09T07:59:29Z</dcterms:created>
  <dcterms:modified xsi:type="dcterms:W3CDTF">2020-03-09T08:02:59Z</dcterms:modified>
</cp:coreProperties>
</file>