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sorterViewPr>
    <p:cViewPr>
      <p:scale>
        <a:sx n="100" d="100"/>
        <a:sy n="100" d="100"/>
      </p:scale>
      <p:origin x="0" y="-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89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EDE6D0D-D5AA-4567-88BB-1C67D8335CFB}" type="datetimeFigureOut">
              <a:rPr lang="tr-TR" smtClean="0"/>
              <a:t>28.03.2018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189316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149979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6129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489801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7511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63886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366913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182585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609600" y="6245225"/>
            <a:ext cx="2844800" cy="476250"/>
          </a:xfrm>
        </p:spPr>
        <p:txBody>
          <a:bodyPr/>
          <a:lstStyle>
            <a:lvl1pPr>
              <a:defRPr/>
            </a:lvl1pPr>
          </a:lstStyle>
          <a:p>
            <a:endParaRPr lang="tr-TR" altLang="tr-TR"/>
          </a:p>
        </p:txBody>
      </p:sp>
      <p:sp>
        <p:nvSpPr>
          <p:cNvPr id="4" name="Altbilgi Yer Tutucusu 3"/>
          <p:cNvSpPr>
            <a:spLocks noGrp="1"/>
          </p:cNvSpPr>
          <p:nvPr>
            <p:ph type="ftr" sz="quarter" idx="11"/>
          </p:nvPr>
        </p:nvSpPr>
        <p:spPr>
          <a:xfrm>
            <a:off x="4165600" y="6245225"/>
            <a:ext cx="3860800" cy="476250"/>
          </a:xfrm>
        </p:spPr>
        <p:txBody>
          <a:bodyPr/>
          <a:lstStyle>
            <a:lvl1pPr>
              <a:defRPr/>
            </a:lvl1pPr>
          </a:lstStyle>
          <a:p>
            <a:endParaRPr lang="tr-TR" altLang="tr-TR"/>
          </a:p>
        </p:txBody>
      </p:sp>
      <p:sp>
        <p:nvSpPr>
          <p:cNvPr id="5" name="Slayt Numarası Yer Tutucusu 4"/>
          <p:cNvSpPr>
            <a:spLocks noGrp="1"/>
          </p:cNvSpPr>
          <p:nvPr>
            <p:ph type="sldNum" sz="quarter" idx="12"/>
          </p:nvPr>
        </p:nvSpPr>
        <p:spPr>
          <a:xfrm>
            <a:off x="8737600" y="6245225"/>
            <a:ext cx="2844800" cy="476250"/>
          </a:xfrm>
        </p:spPr>
        <p:txBody>
          <a:bodyPr/>
          <a:lstStyle>
            <a:lvl1pPr>
              <a:defRPr/>
            </a:lvl1pPr>
          </a:lstStyle>
          <a:p>
            <a:fld id="{3E69CA4A-809F-40C2-B1FC-82A9E6C9B1CE}" type="slidenum">
              <a:rPr lang="tr-TR" altLang="tr-TR"/>
              <a:pPr/>
              <a:t>‹#›</a:t>
            </a:fld>
            <a:endParaRPr lang="tr-TR" altLang="tr-TR"/>
          </a:p>
        </p:txBody>
      </p:sp>
    </p:spTree>
    <p:extLst>
      <p:ext uri="{BB962C8B-B14F-4D97-AF65-F5344CB8AC3E}">
        <p14:creationId xmlns:p14="http://schemas.microsoft.com/office/powerpoint/2010/main" val="2872850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190372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EDE6D0D-D5AA-4567-88BB-1C67D8335CFB}"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81775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EDE6D0D-D5AA-4567-88BB-1C67D8335CFB}"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218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EDE6D0D-D5AA-4567-88BB-1C67D8335CFB}"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63227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EDE6D0D-D5AA-4567-88BB-1C67D8335CFB}" type="datetimeFigureOut">
              <a:rPr lang="tr-TR" smtClean="0"/>
              <a:t>28.03.2018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54115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E6D0D-D5AA-4567-88BB-1C67D8335CFB}" type="datetimeFigureOut">
              <a:rPr lang="tr-TR" smtClean="0"/>
              <a:t>28.03.2018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276011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DE6D0D-D5AA-4567-88BB-1C67D8335CFB}"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3875694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EDE6D0D-D5AA-4567-88BB-1C67D8335CFB}"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F330B-0B75-4C4C-978F-510D28E237A8}" type="slidenum">
              <a:rPr lang="tr-TR" smtClean="0"/>
              <a:t>‹#›</a:t>
            </a:fld>
            <a:endParaRPr lang="tr-TR"/>
          </a:p>
        </p:txBody>
      </p:sp>
    </p:spTree>
    <p:extLst>
      <p:ext uri="{BB962C8B-B14F-4D97-AF65-F5344CB8AC3E}">
        <p14:creationId xmlns:p14="http://schemas.microsoft.com/office/powerpoint/2010/main" val="376517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EDE6D0D-D5AA-4567-88BB-1C67D8335CFB}" type="datetimeFigureOut">
              <a:rPr lang="tr-TR" smtClean="0"/>
              <a:t>28.03.2018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6AF330B-0B75-4C4C-978F-510D28E237A8}" type="slidenum">
              <a:rPr lang="tr-TR" smtClean="0"/>
              <a:t>‹#›</a:t>
            </a:fld>
            <a:endParaRPr lang="tr-TR"/>
          </a:p>
        </p:txBody>
      </p:sp>
    </p:spTree>
    <p:extLst>
      <p:ext uri="{BB962C8B-B14F-4D97-AF65-F5344CB8AC3E}">
        <p14:creationId xmlns:p14="http://schemas.microsoft.com/office/powerpoint/2010/main" val="2351981347"/>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10" name="Rectangle 18"/>
          <p:cNvSpPr>
            <a:spLocks noChangeArrowheads="1"/>
          </p:cNvSpPr>
          <p:nvPr/>
        </p:nvSpPr>
        <p:spPr bwMode="auto">
          <a:xfrm>
            <a:off x="2729880" y="3240088"/>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tr-TR" altLang="tr-TR" sz="3400" dirty="0">
                <a:solidFill>
                  <a:schemeClr val="bg1"/>
                </a:solidFill>
                <a:effectLst>
                  <a:outerShdw blurRad="38100" dist="38100" dir="2700000" algn="tl">
                    <a:srgbClr val="C0C0C0"/>
                  </a:outerShdw>
                </a:effectLst>
                <a:latin typeface="Comic Sans MS" panose="030F0702030302020204" pitchFamily="66" charset="0"/>
              </a:rPr>
              <a:t>PATATES</a:t>
            </a:r>
            <a:endParaRPr lang="en-US" altLang="tr-TR" sz="3400" dirty="0">
              <a:solidFill>
                <a:schemeClr val="bg1"/>
              </a:solidFill>
              <a:effectLst>
                <a:outerShdw blurRad="38100" dist="38100" dir="2700000" algn="tl">
                  <a:srgbClr val="C0C0C0"/>
                </a:outerShdw>
              </a:effectLst>
              <a:latin typeface="Comic Sans MS" panose="030F0702030302020204" pitchFamily="66" charset="0"/>
            </a:endParaRPr>
          </a:p>
        </p:txBody>
      </p:sp>
    </p:spTree>
    <p:extLst>
      <p:ext uri="{BB962C8B-B14F-4D97-AF65-F5344CB8AC3E}">
        <p14:creationId xmlns:p14="http://schemas.microsoft.com/office/powerpoint/2010/main" val="2731699350"/>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1703389" y="1249363"/>
            <a:ext cx="8713787"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marL="336550" indent="-336550">
              <a:spcBef>
                <a:spcPct val="20000"/>
              </a:spcBef>
              <a:buChar char="•"/>
              <a:defRPr sz="3200">
                <a:solidFill>
                  <a:schemeClr val="tx1"/>
                </a:solidFill>
                <a:latin typeface="Arial" panose="020B0604020202020204" pitchFamily="34" charset="0"/>
              </a:defRPr>
            </a:lvl1pPr>
            <a:lvl2pPr marL="533400">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18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	</a:t>
            </a:r>
            <a:r>
              <a:rPr lang="tr-TR" altLang="tr-TR" sz="1800">
                <a:latin typeface="Comic Sans MS" panose="030F0702030302020204" pitchFamily="66" charset="0"/>
              </a:rPr>
              <a:t>Yemeklerde kullanılır.</a:t>
            </a:r>
            <a:r>
              <a:rPr lang="en-US" altLang="tr-TR" sz="1800">
                <a:latin typeface="Comic Sans MS" panose="030F0702030302020204" pitchFamily="66" charset="0"/>
              </a:rPr>
              <a:t> </a:t>
            </a:r>
            <a:r>
              <a:rPr lang="tr-TR" altLang="tr-TR" sz="1800">
                <a:latin typeface="Comic Sans MS" panose="030F0702030302020204" pitchFamily="66" charset="0"/>
              </a:rPr>
              <a:t> </a:t>
            </a:r>
            <a:endParaRPr lang="en-US" altLang="tr-TR" sz="1800">
              <a:latin typeface="Comic Sans MS" panose="030F0702030302020204" pitchFamily="66" charset="0"/>
            </a:endParaRPr>
          </a:p>
        </p:txBody>
      </p:sp>
      <p:sp>
        <p:nvSpPr>
          <p:cNvPr id="113669" name="Rectangle 5"/>
          <p:cNvSpPr>
            <a:spLocks noChangeArrowheads="1"/>
          </p:cNvSpPr>
          <p:nvPr/>
        </p:nvSpPr>
        <p:spPr bwMode="auto">
          <a:xfrm>
            <a:off x="1703389" y="1795463"/>
            <a:ext cx="8713787"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marL="336550" indent="-336550">
              <a:spcBef>
                <a:spcPct val="20000"/>
              </a:spcBef>
              <a:buChar char="•"/>
              <a:defRPr sz="3200">
                <a:solidFill>
                  <a:schemeClr val="tx1"/>
                </a:solidFill>
                <a:latin typeface="Arial" panose="020B0604020202020204" pitchFamily="34" charset="0"/>
              </a:defRPr>
            </a:lvl1pPr>
            <a:lvl2pPr marL="533400">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18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	</a:t>
            </a:r>
            <a:r>
              <a:rPr lang="tr-TR" altLang="tr-TR" sz="1800">
                <a:latin typeface="Comic Sans MS" panose="030F0702030302020204" pitchFamily="66" charset="0"/>
              </a:rPr>
              <a:t>Gıda sanayinde çeşitli şekillerde (patates unu, püresi, cips, hazır çorba vb.) işlenerek yine yemeklik olarak kullanılır.</a:t>
            </a:r>
            <a:endParaRPr lang="en-US" altLang="tr-TR" sz="1800">
              <a:latin typeface="Comic Sans MS" panose="030F0702030302020204" pitchFamily="66" charset="0"/>
            </a:endParaRPr>
          </a:p>
        </p:txBody>
      </p:sp>
      <p:sp>
        <p:nvSpPr>
          <p:cNvPr id="113670" name="Rectangle 6"/>
          <p:cNvSpPr>
            <a:spLocks noChangeArrowheads="1"/>
          </p:cNvSpPr>
          <p:nvPr/>
        </p:nvSpPr>
        <p:spPr bwMode="auto">
          <a:xfrm>
            <a:off x="1703389" y="2571750"/>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marL="336550" indent="-336550">
              <a:spcBef>
                <a:spcPct val="20000"/>
              </a:spcBef>
              <a:buChar char="•"/>
              <a:defRPr sz="3200">
                <a:solidFill>
                  <a:schemeClr val="tx1"/>
                </a:solidFill>
                <a:latin typeface="Arial" panose="020B0604020202020204" pitchFamily="34" charset="0"/>
              </a:defRPr>
            </a:lvl1pPr>
            <a:lvl2pPr marL="533400">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18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	</a:t>
            </a:r>
            <a:r>
              <a:rPr lang="tr-TR" altLang="tr-TR" sz="1800">
                <a:latin typeface="Comic Sans MS" panose="030F0702030302020204" pitchFamily="66" charset="0"/>
              </a:rPr>
              <a:t>Nişasta elde edilir. Patates nişastası, gıda, şekercilik, dokuma, kağıt ve tutkal sanayinde kullanılır.</a:t>
            </a:r>
            <a:endParaRPr lang="en-US" altLang="tr-TR" sz="1800">
              <a:latin typeface="Comic Sans MS" panose="030F0702030302020204" pitchFamily="66" charset="0"/>
            </a:endParaRPr>
          </a:p>
        </p:txBody>
      </p:sp>
      <p:sp>
        <p:nvSpPr>
          <p:cNvPr id="113671" name="Rectangle 7"/>
          <p:cNvSpPr>
            <a:spLocks noChangeArrowheads="1"/>
          </p:cNvSpPr>
          <p:nvPr/>
        </p:nvSpPr>
        <p:spPr bwMode="auto">
          <a:xfrm>
            <a:off x="1703389" y="3317875"/>
            <a:ext cx="8713787"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marL="336550" indent="-336550">
              <a:spcBef>
                <a:spcPct val="20000"/>
              </a:spcBef>
              <a:buChar char="•"/>
              <a:defRPr sz="3200">
                <a:solidFill>
                  <a:schemeClr val="tx1"/>
                </a:solidFill>
                <a:latin typeface="Arial" panose="020B0604020202020204" pitchFamily="34" charset="0"/>
              </a:defRPr>
            </a:lvl1pPr>
            <a:lvl2pPr marL="533400">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18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	</a:t>
            </a:r>
            <a:r>
              <a:rPr lang="tr-TR" altLang="tr-TR" sz="1800">
                <a:latin typeface="Comic Sans MS" panose="030F0702030302020204" pitchFamily="66" charset="0"/>
              </a:rPr>
              <a:t>Alkol üretiminde kullanılır.</a:t>
            </a:r>
            <a:endParaRPr lang="en-US" altLang="tr-TR" sz="1800">
              <a:latin typeface="Comic Sans MS" panose="030F0702030302020204" pitchFamily="66" charset="0"/>
            </a:endParaRPr>
          </a:p>
        </p:txBody>
      </p:sp>
      <p:sp>
        <p:nvSpPr>
          <p:cNvPr id="113672" name="Rectangle 8"/>
          <p:cNvSpPr>
            <a:spLocks noChangeArrowheads="1"/>
          </p:cNvSpPr>
          <p:nvPr/>
        </p:nvSpPr>
        <p:spPr bwMode="auto">
          <a:xfrm>
            <a:off x="1703389" y="3808413"/>
            <a:ext cx="871378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marL="336550" indent="-336550">
              <a:spcBef>
                <a:spcPct val="20000"/>
              </a:spcBef>
              <a:buChar char="•"/>
              <a:defRPr sz="3200">
                <a:solidFill>
                  <a:schemeClr val="tx1"/>
                </a:solidFill>
                <a:latin typeface="Arial" panose="020B0604020202020204" pitchFamily="34" charset="0"/>
              </a:defRPr>
            </a:lvl1pPr>
            <a:lvl2pPr marL="533400">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18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	</a:t>
            </a:r>
            <a:r>
              <a:rPr lang="tr-TR" altLang="tr-TR" sz="1800">
                <a:latin typeface="Comic Sans MS" panose="030F0702030302020204" pitchFamily="66" charset="0"/>
              </a:rPr>
              <a:t>Yumruları doğrudan doğruya ve ayrıca fabrika artıkları hayvan yemi olarak kullanılır.</a:t>
            </a:r>
            <a:endParaRPr lang="en-US" altLang="tr-TR" sz="1800">
              <a:latin typeface="Comic Sans MS" panose="030F0702030302020204" pitchFamily="66" charset="0"/>
            </a:endParaRPr>
          </a:p>
        </p:txBody>
      </p:sp>
      <p:sp>
        <p:nvSpPr>
          <p:cNvPr id="113673" name="Rectangle 9"/>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Kullanım Yerleri</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13674" name="Line 10"/>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13675" name="Rectangle 11"/>
          <p:cNvSpPr>
            <a:spLocks noChangeArrowheads="1"/>
          </p:cNvSpPr>
          <p:nvPr/>
        </p:nvSpPr>
        <p:spPr bwMode="auto">
          <a:xfrm>
            <a:off x="1703389" y="4672014"/>
            <a:ext cx="8713787"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541338">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1800">
                <a:effectLst>
                  <a:outerShdw blurRad="38100" dist="38100" dir="2700000" algn="tl">
                    <a:srgbClr val="C0C0C0"/>
                  </a:outerShdw>
                </a:effectLst>
                <a:latin typeface="Comic Sans MS" panose="030F0702030302020204" pitchFamily="66" charset="0"/>
                <a:sym typeface="Wingdings 3" panose="05040102010807070707" pitchFamily="18" charset="2"/>
              </a:rPr>
              <a:t>Patates önemli bir karbonhidrat kaynağıdır. Karbonhidratın büyük kısmı nişasta olarak depolanmıştır. Az miktarda protein bulunmakla beraber proteininin değeri yüksektir.</a:t>
            </a:r>
            <a:endParaRPr lang="en-US" altLang="tr-TR" sz="1800">
              <a:latin typeface="Comic Sans MS" panose="030F0702030302020204" pitchFamily="66" charset="0"/>
            </a:endParaRPr>
          </a:p>
        </p:txBody>
      </p:sp>
    </p:spTree>
    <p:extLst>
      <p:ext uri="{BB962C8B-B14F-4D97-AF65-F5344CB8AC3E}">
        <p14:creationId xmlns:p14="http://schemas.microsoft.com/office/powerpoint/2010/main" val="108232920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3668"/>
                                        </p:tgtEl>
                                        <p:attrNameLst>
                                          <p:attrName>style.visibility</p:attrName>
                                        </p:attrNameLst>
                                      </p:cBhvr>
                                      <p:to>
                                        <p:strVal val="visible"/>
                                      </p:to>
                                    </p:set>
                                    <p:animEffect transition="in" filter="box(out)">
                                      <p:cBhvr>
                                        <p:cTn id="7" dur="500"/>
                                        <p:tgtEl>
                                          <p:spTgt spid="1136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3669"/>
                                        </p:tgtEl>
                                        <p:attrNameLst>
                                          <p:attrName>style.visibility</p:attrName>
                                        </p:attrNameLst>
                                      </p:cBhvr>
                                      <p:to>
                                        <p:strVal val="visible"/>
                                      </p:to>
                                    </p:set>
                                    <p:animEffect transition="in" filter="box(out)">
                                      <p:cBhvr>
                                        <p:cTn id="12" dur="500"/>
                                        <p:tgtEl>
                                          <p:spTgt spid="1136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3670"/>
                                        </p:tgtEl>
                                        <p:attrNameLst>
                                          <p:attrName>style.visibility</p:attrName>
                                        </p:attrNameLst>
                                      </p:cBhvr>
                                      <p:to>
                                        <p:strVal val="visible"/>
                                      </p:to>
                                    </p:set>
                                    <p:animEffect transition="in" filter="box(out)">
                                      <p:cBhvr>
                                        <p:cTn id="17" dur="500"/>
                                        <p:tgtEl>
                                          <p:spTgt spid="1136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3671"/>
                                        </p:tgtEl>
                                        <p:attrNameLst>
                                          <p:attrName>style.visibility</p:attrName>
                                        </p:attrNameLst>
                                      </p:cBhvr>
                                      <p:to>
                                        <p:strVal val="visible"/>
                                      </p:to>
                                    </p:set>
                                    <p:animEffect transition="in" filter="box(out)">
                                      <p:cBhvr>
                                        <p:cTn id="22" dur="500"/>
                                        <p:tgtEl>
                                          <p:spTgt spid="1136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13672"/>
                                        </p:tgtEl>
                                        <p:attrNameLst>
                                          <p:attrName>style.visibility</p:attrName>
                                        </p:attrNameLst>
                                      </p:cBhvr>
                                      <p:to>
                                        <p:strVal val="visible"/>
                                      </p:to>
                                    </p:set>
                                    <p:animEffect transition="in" filter="box(out)">
                                      <p:cBhvr>
                                        <p:cTn id="27" dur="500"/>
                                        <p:tgtEl>
                                          <p:spTgt spid="1136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3675"/>
                                        </p:tgtEl>
                                        <p:attrNameLst>
                                          <p:attrName>style.visibility</p:attrName>
                                        </p:attrNameLst>
                                      </p:cBhvr>
                                      <p:to>
                                        <p:strVal val="visible"/>
                                      </p:to>
                                    </p:set>
                                    <p:animEffect transition="in" filter="box(out)">
                                      <p:cBhvr>
                                        <p:cTn id="32" dur="500"/>
                                        <p:tgtEl>
                                          <p:spTgt spid="11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9" grpId="0"/>
      <p:bldP spid="113670" grpId="0"/>
      <p:bldP spid="113671" grpId="0"/>
      <p:bldP spid="113672" grpId="0"/>
      <p:bldP spid="1136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Orijini</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14696"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14697" name="Rectangle 9"/>
          <p:cNvSpPr>
            <a:spLocks noChangeArrowheads="1"/>
          </p:cNvSpPr>
          <p:nvPr/>
        </p:nvSpPr>
        <p:spPr bwMode="auto">
          <a:xfrm>
            <a:off x="1703389" y="1268414"/>
            <a:ext cx="8713787"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541338">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1800">
                <a:effectLst>
                  <a:outerShdw blurRad="38100" dist="38100" dir="2700000" algn="tl">
                    <a:srgbClr val="C0C0C0"/>
                  </a:outerShdw>
                </a:effectLst>
                <a:latin typeface="Comic Sans MS" panose="030F0702030302020204" pitchFamily="66" charset="0"/>
                <a:sym typeface="Wingdings 3" panose="05040102010807070707" pitchFamily="18" charset="2"/>
              </a:rPr>
              <a:t>Patates, Güney Amerika orijinli bir bitkidir. </a:t>
            </a:r>
            <a:r>
              <a:rPr lang="tr-TR" altLang="tr-TR" sz="1800" i="1">
                <a:effectLst>
                  <a:outerShdw blurRad="38100" dist="38100" dir="2700000" algn="tl">
                    <a:srgbClr val="C0C0C0"/>
                  </a:outerShdw>
                </a:effectLst>
                <a:latin typeface="Comic Sans MS" panose="030F0702030302020204" pitchFamily="66" charset="0"/>
                <a:sym typeface="Wingdings 3" panose="05040102010807070707" pitchFamily="18" charset="2"/>
              </a:rPr>
              <a:t>Solanum tuberosum</a:t>
            </a:r>
            <a:r>
              <a:rPr lang="tr-TR" altLang="tr-TR" sz="1800">
                <a:effectLst>
                  <a:outerShdw blurRad="38100" dist="38100" dir="2700000" algn="tl">
                    <a:srgbClr val="C0C0C0"/>
                  </a:outerShdw>
                </a:effectLst>
                <a:latin typeface="Comic Sans MS" panose="030F0702030302020204" pitchFamily="66" charset="0"/>
                <a:sym typeface="Wingdings 3" panose="05040102010807070707" pitchFamily="18" charset="2"/>
              </a:rPr>
              <a:t> iki alt türe ayrılır. Bunlar; </a:t>
            </a:r>
            <a:r>
              <a:rPr lang="tr-TR" altLang="tr-TR" sz="1800" i="1">
                <a:effectLst>
                  <a:outerShdw blurRad="38100" dist="38100" dir="2700000" algn="tl">
                    <a:srgbClr val="C0C0C0"/>
                  </a:outerShdw>
                </a:effectLst>
                <a:latin typeface="Comic Sans MS" panose="030F0702030302020204" pitchFamily="66" charset="0"/>
                <a:sym typeface="Wingdings 3" panose="05040102010807070707" pitchFamily="18" charset="2"/>
              </a:rPr>
              <a:t>tuberosum</a:t>
            </a:r>
            <a:r>
              <a:rPr lang="tr-TR" altLang="tr-TR" sz="1800">
                <a:effectLst>
                  <a:outerShdw blurRad="38100" dist="38100" dir="2700000" algn="tl">
                    <a:srgbClr val="C0C0C0"/>
                  </a:outerShdw>
                </a:effectLst>
                <a:latin typeface="Comic Sans MS" panose="030F0702030302020204" pitchFamily="66" charset="0"/>
                <a:sym typeface="Wingdings 3" panose="05040102010807070707" pitchFamily="18" charset="2"/>
              </a:rPr>
              <a:t> ve </a:t>
            </a:r>
            <a:r>
              <a:rPr lang="tr-TR" altLang="tr-TR" sz="1800" i="1">
                <a:effectLst>
                  <a:outerShdw blurRad="38100" dist="38100" dir="2700000" algn="tl">
                    <a:srgbClr val="C0C0C0"/>
                  </a:outerShdw>
                </a:effectLst>
                <a:latin typeface="Comic Sans MS" panose="030F0702030302020204" pitchFamily="66" charset="0"/>
                <a:sym typeface="Wingdings 3" panose="05040102010807070707" pitchFamily="18" charset="2"/>
              </a:rPr>
              <a:t>andigena </a:t>
            </a:r>
            <a:r>
              <a:rPr lang="tr-TR" altLang="tr-TR" sz="1800">
                <a:effectLst>
                  <a:outerShdw blurRad="38100" dist="38100" dir="2700000" algn="tl">
                    <a:srgbClr val="C0C0C0"/>
                  </a:outerShdw>
                </a:effectLst>
                <a:latin typeface="Comic Sans MS" panose="030F0702030302020204" pitchFamily="66" charset="0"/>
                <a:sym typeface="Wingdings 3" panose="05040102010807070707" pitchFamily="18" charset="2"/>
              </a:rPr>
              <a:t>’dır. Bugün tarımı yapılan patates çeşitleri </a:t>
            </a:r>
            <a:r>
              <a:rPr lang="tr-TR" altLang="tr-TR" sz="1800" i="1">
                <a:effectLst>
                  <a:outerShdw blurRad="38100" dist="38100" dir="2700000" algn="tl">
                    <a:srgbClr val="C0C0C0"/>
                  </a:outerShdw>
                </a:effectLst>
                <a:latin typeface="Comic Sans MS" panose="030F0702030302020204" pitchFamily="66" charset="0"/>
                <a:sym typeface="Wingdings 3" panose="05040102010807070707" pitchFamily="18" charset="2"/>
              </a:rPr>
              <a:t>tuberosum</a:t>
            </a:r>
            <a:r>
              <a:rPr lang="tr-TR" altLang="tr-TR" sz="1800">
                <a:effectLst>
                  <a:outerShdw blurRad="38100" dist="38100" dir="2700000" algn="tl">
                    <a:srgbClr val="C0C0C0"/>
                  </a:outerShdw>
                </a:effectLst>
                <a:latin typeface="Comic Sans MS" panose="030F0702030302020204" pitchFamily="66" charset="0"/>
                <a:sym typeface="Wingdings 3" panose="05040102010807070707" pitchFamily="18" charset="2"/>
              </a:rPr>
              <a:t> alt türüne aittir.</a:t>
            </a:r>
            <a:endParaRPr lang="en-US" altLang="tr-TR" sz="1800">
              <a:latin typeface="Comic Sans MS" panose="030F0702030302020204" pitchFamily="66" charset="0"/>
            </a:endParaRPr>
          </a:p>
        </p:txBody>
      </p:sp>
      <p:sp>
        <p:nvSpPr>
          <p:cNvPr id="114699" name="Rectangle 11"/>
          <p:cNvSpPr>
            <a:spLocks noChangeArrowheads="1"/>
          </p:cNvSpPr>
          <p:nvPr/>
        </p:nvSpPr>
        <p:spPr bwMode="auto">
          <a:xfrm>
            <a:off x="3719514" y="2276476"/>
            <a:ext cx="43211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2075" tIns="46038" rIns="92075" bIns="46038"/>
          <a:lstStyle>
            <a:lvl1pPr marL="336550" indent="-336550" defTabSz="209550">
              <a:spcBef>
                <a:spcPct val="20000"/>
              </a:spcBef>
              <a:buChar char="•"/>
              <a:defRPr sz="3200">
                <a:solidFill>
                  <a:schemeClr val="tx1"/>
                </a:solidFill>
                <a:latin typeface="Arial" panose="020B0604020202020204" pitchFamily="34" charset="0"/>
              </a:defRPr>
            </a:lvl1pPr>
            <a:lvl2pPr marL="533400" defTabSz="209550">
              <a:spcBef>
                <a:spcPct val="20000"/>
              </a:spcBef>
              <a:buChar char="–"/>
              <a:defRPr sz="2800">
                <a:solidFill>
                  <a:schemeClr val="tx1"/>
                </a:solidFill>
                <a:latin typeface="Arial" panose="020B0604020202020204" pitchFamily="34" charset="0"/>
              </a:defRPr>
            </a:lvl2pPr>
            <a:lvl3pPr marL="857250" defTabSz="209550">
              <a:spcBef>
                <a:spcPct val="20000"/>
              </a:spcBef>
              <a:buChar char="•"/>
              <a:defRPr sz="2400">
                <a:solidFill>
                  <a:schemeClr val="tx1"/>
                </a:solidFill>
                <a:latin typeface="Arial" panose="020B0604020202020204" pitchFamily="34" charset="0"/>
              </a:defRPr>
            </a:lvl3pPr>
            <a:lvl4pPr marL="1200150" defTabSz="209550">
              <a:spcBef>
                <a:spcPct val="20000"/>
              </a:spcBef>
              <a:buChar char="–"/>
              <a:defRPr sz="2000">
                <a:solidFill>
                  <a:schemeClr val="tx1"/>
                </a:solidFill>
                <a:latin typeface="Arial" panose="020B0604020202020204" pitchFamily="34" charset="0"/>
              </a:defRPr>
            </a:lvl4pPr>
            <a:lvl5pPr marL="1543050" defTabSz="209550">
              <a:spcBef>
                <a:spcPct val="20000"/>
              </a:spcBef>
              <a:buChar char="»"/>
              <a:defRPr sz="2000">
                <a:solidFill>
                  <a:schemeClr val="tx1"/>
                </a:solidFill>
                <a:latin typeface="Arial" panose="020B0604020202020204" pitchFamily="34" charset="0"/>
              </a:defRPr>
            </a:lvl5pPr>
            <a:lvl6pPr marL="2000250" defTabSz="209550" fontAlgn="base">
              <a:spcBef>
                <a:spcPct val="20000"/>
              </a:spcBef>
              <a:spcAft>
                <a:spcPct val="0"/>
              </a:spcAft>
              <a:buChar char="»"/>
              <a:defRPr sz="2000">
                <a:solidFill>
                  <a:schemeClr val="tx1"/>
                </a:solidFill>
                <a:latin typeface="Arial" panose="020B0604020202020204" pitchFamily="34" charset="0"/>
              </a:defRPr>
            </a:lvl6pPr>
            <a:lvl7pPr marL="2457450" defTabSz="209550" fontAlgn="base">
              <a:spcBef>
                <a:spcPct val="20000"/>
              </a:spcBef>
              <a:spcAft>
                <a:spcPct val="0"/>
              </a:spcAft>
              <a:buChar char="»"/>
              <a:defRPr sz="2000">
                <a:solidFill>
                  <a:schemeClr val="tx1"/>
                </a:solidFill>
                <a:latin typeface="Arial" panose="020B0604020202020204" pitchFamily="34" charset="0"/>
              </a:defRPr>
            </a:lvl7pPr>
            <a:lvl8pPr marL="2914650" defTabSz="209550" fontAlgn="base">
              <a:spcBef>
                <a:spcPct val="20000"/>
              </a:spcBef>
              <a:spcAft>
                <a:spcPct val="0"/>
              </a:spcAft>
              <a:buChar char="»"/>
              <a:defRPr sz="2000">
                <a:solidFill>
                  <a:schemeClr val="tx1"/>
                </a:solidFill>
                <a:latin typeface="Arial" panose="020B0604020202020204" pitchFamily="34" charset="0"/>
              </a:defRPr>
            </a:lvl8pPr>
            <a:lvl9pPr marL="3371850" defTabSz="209550" fontAlgn="base">
              <a:spcBef>
                <a:spcPct val="20000"/>
              </a:spcBef>
              <a:spcAft>
                <a:spcPct val="0"/>
              </a:spcAft>
              <a:buChar char="»"/>
              <a:defRPr sz="2000">
                <a:solidFill>
                  <a:schemeClr val="tx1"/>
                </a:solidFill>
                <a:latin typeface="Arial" panose="020B0604020202020204" pitchFamily="34" charset="0"/>
              </a:defRPr>
            </a:lvl9pPr>
          </a:lstStyle>
          <a:p>
            <a:pPr algn="just">
              <a:lnSpc>
                <a:spcPct val="90000"/>
              </a:lnSpc>
              <a:buFont typeface="Wingdings" panose="05000000000000000000" pitchFamily="2" charset="2"/>
              <a:buNone/>
            </a:pPr>
            <a:r>
              <a:rPr lang="tr-TR" altLang="tr-TR" sz="16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Takım		:	</a:t>
            </a:r>
            <a:r>
              <a:rPr lang="tr-TR" altLang="tr-TR" sz="1600" i="1">
                <a:latin typeface="Comic Sans MS" panose="030F0702030302020204" pitchFamily="66" charset="0"/>
              </a:rPr>
              <a:t>Tubiflorales</a:t>
            </a:r>
            <a:r>
              <a:rPr lang="tr-TR" altLang="tr-TR" sz="1600">
                <a:latin typeface="Comic Sans MS" panose="030F0702030302020204" pitchFamily="66" charset="0"/>
              </a:rPr>
              <a:t> (Tüp çiçekliler)</a:t>
            </a:r>
          </a:p>
          <a:p>
            <a:pPr algn="just">
              <a:lnSpc>
                <a:spcPct val="90000"/>
              </a:lnSpc>
              <a:buFont typeface="Wingdings" panose="05000000000000000000" pitchFamily="2" charset="2"/>
              <a:buNone/>
            </a:pPr>
            <a:r>
              <a:rPr lang="tr-TR" altLang="tr-TR" sz="16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Familya	: 	</a:t>
            </a:r>
            <a:r>
              <a:rPr lang="tr-TR" altLang="tr-TR" sz="1600" i="1">
                <a:latin typeface="Comic Sans MS" panose="030F0702030302020204" pitchFamily="66" charset="0"/>
              </a:rPr>
              <a:t>Solanaceae</a:t>
            </a:r>
            <a:r>
              <a:rPr lang="tr-TR" altLang="tr-TR" sz="1600">
                <a:latin typeface="Comic Sans MS" panose="030F0702030302020204" pitchFamily="66" charset="0"/>
              </a:rPr>
              <a:t> (Patlıcangiller)</a:t>
            </a:r>
          </a:p>
          <a:p>
            <a:pPr algn="just">
              <a:lnSpc>
                <a:spcPct val="90000"/>
              </a:lnSpc>
              <a:buFont typeface="Wingdings" panose="05000000000000000000" pitchFamily="2" charset="2"/>
              <a:buNone/>
            </a:pPr>
            <a:r>
              <a:rPr lang="tr-TR" altLang="tr-TR" sz="16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Cins			: 	</a:t>
            </a:r>
            <a:r>
              <a:rPr lang="tr-TR" altLang="tr-TR" sz="1600" i="1">
                <a:latin typeface="Comic Sans MS" panose="030F0702030302020204" pitchFamily="66" charset="0"/>
              </a:rPr>
              <a:t>Solanum</a:t>
            </a:r>
          </a:p>
          <a:p>
            <a:pPr algn="just">
              <a:lnSpc>
                <a:spcPct val="90000"/>
              </a:lnSpc>
              <a:buFont typeface="Wingdings" panose="05000000000000000000" pitchFamily="2" charset="2"/>
              <a:buNone/>
            </a:pPr>
            <a:r>
              <a:rPr lang="tr-TR" altLang="tr-TR" sz="1600">
                <a:solidFill>
                  <a:srgbClr val="FF3300"/>
                </a:solidFill>
                <a:effectLst>
                  <a:outerShdw blurRad="38100" dist="38100" dir="2700000" algn="tl">
                    <a:srgbClr val="C0C0C0"/>
                  </a:outerShdw>
                </a:effectLst>
                <a:latin typeface="Comic Sans MS" panose="030F0702030302020204" pitchFamily="66" charset="0"/>
                <a:sym typeface="Wingdings 3" panose="05040102010807070707" pitchFamily="18" charset="2"/>
              </a:rPr>
              <a:t>Tür			: 	</a:t>
            </a:r>
            <a:r>
              <a:rPr lang="tr-TR" altLang="tr-TR" sz="1600" i="1">
                <a:latin typeface="Comic Sans MS" panose="030F0702030302020204" pitchFamily="66" charset="0"/>
              </a:rPr>
              <a:t>Solanum tuberosum</a:t>
            </a:r>
            <a:r>
              <a:rPr lang="tr-TR" altLang="tr-TR" sz="1600">
                <a:latin typeface="Comic Sans MS" panose="030F0702030302020204" pitchFamily="66" charset="0"/>
              </a:rPr>
              <a:t> L. (n=24)</a:t>
            </a:r>
            <a:endParaRPr lang="en-US" altLang="tr-TR" sz="1600">
              <a:latin typeface="Comic Sans MS" panose="030F0702030302020204" pitchFamily="66" charset="0"/>
            </a:endParaRPr>
          </a:p>
        </p:txBody>
      </p:sp>
      <p:pic>
        <p:nvPicPr>
          <p:cNvPr id="114702" name="Picture 14" descr="Patates16-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216275" y="3524250"/>
            <a:ext cx="5449888" cy="30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97010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14697"/>
                                        </p:tgtEl>
                                        <p:attrNameLst>
                                          <p:attrName>style.visibility</p:attrName>
                                        </p:attrNameLst>
                                      </p:cBhvr>
                                      <p:to>
                                        <p:strVal val="visible"/>
                                      </p:to>
                                    </p:set>
                                    <p:animEffect transition="in" filter="box(out)">
                                      <p:cBhvr>
                                        <p:cTn id="7" dur="500"/>
                                        <p:tgtEl>
                                          <p:spTgt spid="11469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14699"/>
                                        </p:tgtEl>
                                        <p:attrNameLst>
                                          <p:attrName>style.visibility</p:attrName>
                                        </p:attrNameLst>
                                      </p:cBhvr>
                                      <p:to>
                                        <p:strVal val="visible"/>
                                      </p:to>
                                    </p:set>
                                    <p:animEffect transition="in" filter="box(out)">
                                      <p:cBhvr>
                                        <p:cTn id="10" dur="500"/>
                                        <p:tgtEl>
                                          <p:spTgt spid="114699"/>
                                        </p:tgtEl>
                                      </p:cBhvr>
                                    </p:animEffect>
                                  </p:childTnLst>
                                </p:cTn>
                              </p:par>
                              <p:par>
                                <p:cTn id="11" presetID="4" presetClass="entr" presetSubtype="32" fill="hold" nodeType="withEffect">
                                  <p:stCondLst>
                                    <p:cond delay="0"/>
                                  </p:stCondLst>
                                  <p:childTnLst>
                                    <p:set>
                                      <p:cBhvr>
                                        <p:cTn id="12" dur="1" fill="hold">
                                          <p:stCondLst>
                                            <p:cond delay="0"/>
                                          </p:stCondLst>
                                        </p:cTn>
                                        <p:tgtEl>
                                          <p:spTgt spid="114702"/>
                                        </p:tgtEl>
                                        <p:attrNameLst>
                                          <p:attrName>style.visibility</p:attrName>
                                        </p:attrNameLst>
                                      </p:cBhvr>
                                      <p:to>
                                        <p:strVal val="visible"/>
                                      </p:to>
                                    </p:set>
                                    <p:animEffect transition="in" filter="box(out)">
                                      <p:cBhvr>
                                        <p:cTn id="13" dur="500"/>
                                        <p:tgtEl>
                                          <p:spTgt spid="114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7" grpId="0"/>
      <p:bldP spid="1146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Bitki</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19811"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19816" name="Picture 8" descr="Patates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2250" y="1268413"/>
            <a:ext cx="4787900" cy="3192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9818" name="Picture 10" descr="Patates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1268414"/>
            <a:ext cx="2944812" cy="496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9819" name="Rectangle 11"/>
          <p:cNvSpPr>
            <a:spLocks noChangeArrowheads="1"/>
          </p:cNvSpPr>
          <p:nvPr/>
        </p:nvSpPr>
        <p:spPr bwMode="auto">
          <a:xfrm>
            <a:off x="5230814" y="4476751"/>
            <a:ext cx="49688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1600">
                <a:latin typeface="Comic Sans MS" panose="030F0702030302020204" pitchFamily="66" charset="0"/>
              </a:rPr>
              <a:t>Patates, tek yıllık ve yazlık bir bitkidir. Bitkinin vejetasyon süresi çeşitlere göre değişir. Patates yumrusu toprağa dikildikten sonra üzerinde bulunan gözlerdeki tomurcuklar uyanır ve çimlenerek filiz verirler. Yurmudaki gelişmeler ilerledikçe toprak altında kök, stolon (göbek bağı) ve yeni yumrular, toprak üzerinde ise sap (gövde), dallar, yaprak, çiçek, meyve ve tohumlar oluşur. </a:t>
            </a:r>
          </a:p>
        </p:txBody>
      </p:sp>
    </p:spTree>
    <p:extLst>
      <p:ext uri="{BB962C8B-B14F-4D97-AF65-F5344CB8AC3E}">
        <p14:creationId xmlns:p14="http://schemas.microsoft.com/office/powerpoint/2010/main" val="14312133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9818"/>
                                        </p:tgtEl>
                                        <p:attrNameLst>
                                          <p:attrName>style.visibility</p:attrName>
                                        </p:attrNameLst>
                                      </p:cBhvr>
                                      <p:to>
                                        <p:strVal val="visible"/>
                                      </p:to>
                                    </p:set>
                                    <p:animEffect transition="in" filter="box(out)">
                                      <p:cBhvr>
                                        <p:cTn id="7" dur="500"/>
                                        <p:tgtEl>
                                          <p:spTgt spid="119818"/>
                                        </p:tgtEl>
                                      </p:cBhvr>
                                    </p:animEffect>
                                  </p:childTnLst>
                                </p:cTn>
                              </p:par>
                              <p:par>
                                <p:cTn id="8" presetID="4" presetClass="entr" presetSubtype="32" fill="hold" nodeType="withEffect">
                                  <p:stCondLst>
                                    <p:cond delay="0"/>
                                  </p:stCondLst>
                                  <p:childTnLst>
                                    <p:set>
                                      <p:cBhvr>
                                        <p:cTn id="9" dur="1" fill="hold">
                                          <p:stCondLst>
                                            <p:cond delay="0"/>
                                          </p:stCondLst>
                                        </p:cTn>
                                        <p:tgtEl>
                                          <p:spTgt spid="119816"/>
                                        </p:tgtEl>
                                        <p:attrNameLst>
                                          <p:attrName>style.visibility</p:attrName>
                                        </p:attrNameLst>
                                      </p:cBhvr>
                                      <p:to>
                                        <p:strVal val="visible"/>
                                      </p:to>
                                    </p:set>
                                    <p:animEffect transition="in" filter="box(out)">
                                      <p:cBhvr>
                                        <p:cTn id="10" dur="500"/>
                                        <p:tgtEl>
                                          <p:spTgt spid="119816"/>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19819"/>
                                        </p:tgtEl>
                                        <p:attrNameLst>
                                          <p:attrName>style.visibility</p:attrName>
                                        </p:attrNameLst>
                                      </p:cBhvr>
                                      <p:to>
                                        <p:strVal val="visible"/>
                                      </p:to>
                                    </p:set>
                                    <p:animEffect transition="in" filter="box(out)">
                                      <p:cBhvr>
                                        <p:cTn id="13" dur="500"/>
                                        <p:tgtEl>
                                          <p:spTgt spid="119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Yumru</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15720" name="Line 8"/>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15721" name="Picture 9" descr="Patates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851" y="1412875"/>
            <a:ext cx="5040313" cy="2249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5723" name="Picture 11" descr="Patates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625" y="1412876"/>
            <a:ext cx="3111500" cy="410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5724" name="Rectangle 12"/>
          <p:cNvSpPr>
            <a:spLocks noChangeArrowheads="1"/>
          </p:cNvSpPr>
          <p:nvPr/>
        </p:nvSpPr>
        <p:spPr bwMode="auto">
          <a:xfrm>
            <a:off x="1847851" y="3860801"/>
            <a:ext cx="50403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1600">
                <a:latin typeface="Comic Sans MS" panose="030F0702030302020204" pitchFamily="66" charset="0"/>
              </a:rPr>
              <a:t>Morfolojik olarak gövdenin değişikliğe uğramış şeklidir. Depo organıdır. Bir yumrunun iki ucu vardır. Biri stolonun bağlı olduğu göbek, karşısındaki taraf ise taç kısmıdır. Gözler, yumru üzerinde yay şeklinde yerleşmiş ve taç kısmına doğru yoğunlaşmıştır.</a:t>
            </a:r>
          </a:p>
        </p:txBody>
      </p:sp>
      <p:sp>
        <p:nvSpPr>
          <p:cNvPr id="115725" name="Rectangle 13"/>
          <p:cNvSpPr>
            <a:spLocks noChangeArrowheads="1"/>
          </p:cNvSpPr>
          <p:nvPr/>
        </p:nvSpPr>
        <p:spPr bwMode="auto">
          <a:xfrm>
            <a:off x="1847850" y="5527676"/>
            <a:ext cx="8135938"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1600">
                <a:latin typeface="Comic Sans MS" panose="030F0702030302020204" pitchFamily="66" charset="0"/>
              </a:rPr>
              <a:t>Yumrudaki göz sayısı çeşide ve yumru büyüklüğüne göre 2-14 arasında değişir.  Bir gözde 3 tomurcuk bulunur. Bu tomurcuklardan ortada olanı filizlenir ve gelişir. Yumruda taç kısmına yakın gözlerdeki tomurcuklar daha önce filizlenir. Göbek kısmına doğru tomucuğun sürmesi devam eder. </a:t>
            </a:r>
          </a:p>
        </p:txBody>
      </p:sp>
    </p:spTree>
    <p:extLst>
      <p:ext uri="{BB962C8B-B14F-4D97-AF65-F5344CB8AC3E}">
        <p14:creationId xmlns:p14="http://schemas.microsoft.com/office/powerpoint/2010/main" val="9677507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5721"/>
                                        </p:tgtEl>
                                        <p:attrNameLst>
                                          <p:attrName>style.visibility</p:attrName>
                                        </p:attrNameLst>
                                      </p:cBhvr>
                                      <p:to>
                                        <p:strVal val="visible"/>
                                      </p:to>
                                    </p:set>
                                    <p:animEffect transition="in" filter="box(out)">
                                      <p:cBhvr>
                                        <p:cTn id="7" dur="500"/>
                                        <p:tgtEl>
                                          <p:spTgt spid="115721"/>
                                        </p:tgtEl>
                                      </p:cBhvr>
                                    </p:animEffect>
                                  </p:childTnLst>
                                </p:cTn>
                              </p:par>
                              <p:par>
                                <p:cTn id="8" presetID="4" presetClass="entr" presetSubtype="32" fill="hold" nodeType="withEffect">
                                  <p:stCondLst>
                                    <p:cond delay="0"/>
                                  </p:stCondLst>
                                  <p:childTnLst>
                                    <p:set>
                                      <p:cBhvr>
                                        <p:cTn id="9" dur="1" fill="hold">
                                          <p:stCondLst>
                                            <p:cond delay="0"/>
                                          </p:stCondLst>
                                        </p:cTn>
                                        <p:tgtEl>
                                          <p:spTgt spid="115723"/>
                                        </p:tgtEl>
                                        <p:attrNameLst>
                                          <p:attrName>style.visibility</p:attrName>
                                        </p:attrNameLst>
                                      </p:cBhvr>
                                      <p:to>
                                        <p:strVal val="visible"/>
                                      </p:to>
                                    </p:set>
                                    <p:animEffect transition="in" filter="box(out)">
                                      <p:cBhvr>
                                        <p:cTn id="10" dur="500"/>
                                        <p:tgtEl>
                                          <p:spTgt spid="115723"/>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15724"/>
                                        </p:tgtEl>
                                        <p:attrNameLst>
                                          <p:attrName>style.visibility</p:attrName>
                                        </p:attrNameLst>
                                      </p:cBhvr>
                                      <p:to>
                                        <p:strVal val="visible"/>
                                      </p:to>
                                    </p:set>
                                    <p:animEffect transition="in" filter="box(out)">
                                      <p:cBhvr>
                                        <p:cTn id="13" dur="500"/>
                                        <p:tgtEl>
                                          <p:spTgt spid="1157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15725"/>
                                        </p:tgtEl>
                                        <p:attrNameLst>
                                          <p:attrName>style.visibility</p:attrName>
                                        </p:attrNameLst>
                                      </p:cBhvr>
                                      <p:to>
                                        <p:strVal val="visible"/>
                                      </p:to>
                                    </p:set>
                                    <p:animEffect transition="in" filter="box(out)">
                                      <p:cBhvr>
                                        <p:cTn id="18"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4" grpId="0"/>
      <p:bldP spid="1157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Yumru</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17763"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17766" name="Picture 6" desc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214" y="1196975"/>
            <a:ext cx="3411537" cy="345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7767" name="Picture 7" descr="Patate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639" y="1196975"/>
            <a:ext cx="4319587" cy="345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7768" name="Rectangle 8"/>
          <p:cNvSpPr>
            <a:spLocks noChangeArrowheads="1"/>
          </p:cNvSpPr>
          <p:nvPr/>
        </p:nvSpPr>
        <p:spPr bwMode="auto">
          <a:xfrm>
            <a:off x="2116138" y="4772026"/>
            <a:ext cx="80645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pPr>
            <a:r>
              <a:rPr lang="tr-TR" altLang="tr-TR" sz="1600">
                <a:latin typeface="Comic Sans MS" panose="030F0702030302020204" pitchFamily="66" charset="0"/>
              </a:rPr>
              <a:t>Yumru boyuna incelendiğinde, dıştan içe deri, kabuk (korteks), damar sistemi depo parankiması ve öz kısımlarından oluştuğu görülür.</a:t>
            </a:r>
          </a:p>
          <a:p>
            <a:pPr algn="just">
              <a:spcAft>
                <a:spcPct val="50000"/>
              </a:spcAft>
            </a:pPr>
            <a:r>
              <a:rPr lang="tr-TR" altLang="tr-TR" sz="1600">
                <a:latin typeface="Comic Sans MS" panose="030F0702030302020204" pitchFamily="66" charset="0"/>
              </a:rPr>
              <a:t>Deri, yumrunun dışında koruyucu ince bir tabakadır. Rengi beyaz, krem sarı, portakal, kırmızı veya mor olabilir. Işığa maruz kaldığında rengi yeşilimsi olur. Bunun nedeni solanin birikimidir. Solanin, zehirli bir alkaloidtir. Ancak, yumru kaynayan su içerisinde tutulduğunda, suya geçerek etkisini kaybeder.</a:t>
            </a:r>
          </a:p>
        </p:txBody>
      </p:sp>
    </p:spTree>
    <p:extLst>
      <p:ext uri="{BB962C8B-B14F-4D97-AF65-F5344CB8AC3E}">
        <p14:creationId xmlns:p14="http://schemas.microsoft.com/office/powerpoint/2010/main" val="211272951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box(out)">
                                      <p:cBhvr>
                                        <p:cTn id="7" dur="500"/>
                                        <p:tgtEl>
                                          <p:spTgt spid="117766"/>
                                        </p:tgtEl>
                                      </p:cBhvr>
                                    </p:animEffect>
                                  </p:childTnLst>
                                </p:cTn>
                              </p:par>
                              <p:par>
                                <p:cTn id="8" presetID="4" presetClass="entr" presetSubtype="32" fill="hold" nodeType="withEffect">
                                  <p:stCondLst>
                                    <p:cond delay="0"/>
                                  </p:stCondLst>
                                  <p:childTnLst>
                                    <p:set>
                                      <p:cBhvr>
                                        <p:cTn id="9" dur="1" fill="hold">
                                          <p:stCondLst>
                                            <p:cond delay="0"/>
                                          </p:stCondLst>
                                        </p:cTn>
                                        <p:tgtEl>
                                          <p:spTgt spid="117767"/>
                                        </p:tgtEl>
                                        <p:attrNameLst>
                                          <p:attrName>style.visibility</p:attrName>
                                        </p:attrNameLst>
                                      </p:cBhvr>
                                      <p:to>
                                        <p:strVal val="visible"/>
                                      </p:to>
                                    </p:set>
                                    <p:animEffect transition="in" filter="box(out)">
                                      <p:cBhvr>
                                        <p:cTn id="10" dur="500"/>
                                        <p:tgtEl>
                                          <p:spTgt spid="117767"/>
                                        </p:tgtEl>
                                      </p:cBhvr>
                                    </p:animEffect>
                                  </p:childTnLst>
                                </p:cTn>
                              </p:par>
                              <p:par>
                                <p:cTn id="11" presetID="4" presetClass="entr" presetSubtype="32" fill="hold" nodeType="withEffect">
                                  <p:stCondLst>
                                    <p:cond delay="0"/>
                                  </p:stCondLst>
                                  <p:childTnLst>
                                    <p:set>
                                      <p:cBhvr>
                                        <p:cTn id="12" dur="1" fill="hold">
                                          <p:stCondLst>
                                            <p:cond delay="0"/>
                                          </p:stCondLst>
                                        </p:cTn>
                                        <p:tgtEl>
                                          <p:spTgt spid="117768">
                                            <p:txEl>
                                              <p:pRg st="0" end="0"/>
                                            </p:txEl>
                                          </p:spTgt>
                                        </p:tgtEl>
                                        <p:attrNameLst>
                                          <p:attrName>style.visibility</p:attrName>
                                        </p:attrNameLst>
                                      </p:cBhvr>
                                      <p:to>
                                        <p:strVal val="visible"/>
                                      </p:to>
                                    </p:set>
                                    <p:animEffect transition="in" filter="box(out)">
                                      <p:cBhvr>
                                        <p:cTn id="13" dur="500"/>
                                        <p:tgtEl>
                                          <p:spTgt spid="11776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17768">
                                            <p:txEl>
                                              <p:pRg st="1" end="1"/>
                                            </p:txEl>
                                          </p:spTgt>
                                        </p:tgtEl>
                                        <p:attrNameLst>
                                          <p:attrName>style.visibility</p:attrName>
                                        </p:attrNameLst>
                                      </p:cBhvr>
                                      <p:to>
                                        <p:strVal val="visible"/>
                                      </p:to>
                                    </p:set>
                                    <p:animEffect transition="in" filter="box(out)">
                                      <p:cBhvr>
                                        <p:cTn id="18" dur="500"/>
                                        <p:tgtEl>
                                          <p:spTgt spid="1177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Yumru</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6979"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6980" name="Picture 4" desc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214" y="1196975"/>
            <a:ext cx="3411537" cy="345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6981" name="Picture 5" descr="Patate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639" y="1196975"/>
            <a:ext cx="4319587" cy="3455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6982" name="Rectangle 6"/>
          <p:cNvSpPr>
            <a:spLocks noChangeArrowheads="1"/>
          </p:cNvSpPr>
          <p:nvPr/>
        </p:nvSpPr>
        <p:spPr bwMode="auto">
          <a:xfrm>
            <a:off x="2116138" y="4832351"/>
            <a:ext cx="80645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pPr>
            <a:r>
              <a:rPr lang="tr-TR" altLang="tr-TR" sz="1600">
                <a:latin typeface="Comic Sans MS" panose="030F0702030302020204" pitchFamily="66" charset="0"/>
              </a:rPr>
              <a:t>Kabuk (korteks), derinin hemen altında bulunur. Protein ve nişasta içeren bir depo dokusudur.</a:t>
            </a:r>
          </a:p>
          <a:p>
            <a:pPr algn="just">
              <a:spcAft>
                <a:spcPct val="50000"/>
              </a:spcAft>
            </a:pPr>
            <a:r>
              <a:rPr lang="tr-TR" altLang="tr-TR" sz="1600">
                <a:latin typeface="Comic Sans MS" panose="030F0702030302020204" pitchFamily="66" charset="0"/>
              </a:rPr>
              <a:t>Damar sistemi, yumru ve gözleri ile diğer bitki kısımlarını birbirine bağlar.</a:t>
            </a:r>
          </a:p>
          <a:p>
            <a:pPr algn="just">
              <a:spcAft>
                <a:spcPct val="50000"/>
              </a:spcAft>
            </a:pPr>
            <a:r>
              <a:rPr lang="tr-TR" altLang="tr-TR" sz="1600">
                <a:latin typeface="Comic Sans MS" panose="030F0702030302020204" pitchFamily="66" charset="0"/>
              </a:rPr>
              <a:t>Depo parankiması, en önemli depo dokusudur. Öz, yumrunun tam merkezinde bulunan kısımdır. </a:t>
            </a:r>
          </a:p>
        </p:txBody>
      </p:sp>
    </p:spTree>
    <p:extLst>
      <p:ext uri="{BB962C8B-B14F-4D97-AF65-F5344CB8AC3E}">
        <p14:creationId xmlns:p14="http://schemas.microsoft.com/office/powerpoint/2010/main" val="358900903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ox(out)">
                                      <p:cBhvr>
                                        <p:cTn id="7" dur="500"/>
                                        <p:tgtEl>
                                          <p:spTgt spid="126980"/>
                                        </p:tgtEl>
                                      </p:cBhvr>
                                    </p:animEffect>
                                  </p:childTnLst>
                                </p:cTn>
                              </p:par>
                              <p:par>
                                <p:cTn id="8" presetID="4" presetClass="entr" presetSubtype="32" fill="hold" nodeType="withEffect">
                                  <p:stCondLst>
                                    <p:cond delay="0"/>
                                  </p:stCondLst>
                                  <p:childTnLst>
                                    <p:set>
                                      <p:cBhvr>
                                        <p:cTn id="9" dur="1" fill="hold">
                                          <p:stCondLst>
                                            <p:cond delay="0"/>
                                          </p:stCondLst>
                                        </p:cTn>
                                        <p:tgtEl>
                                          <p:spTgt spid="126981"/>
                                        </p:tgtEl>
                                        <p:attrNameLst>
                                          <p:attrName>style.visibility</p:attrName>
                                        </p:attrNameLst>
                                      </p:cBhvr>
                                      <p:to>
                                        <p:strVal val="visible"/>
                                      </p:to>
                                    </p:set>
                                    <p:animEffect transition="in" filter="box(out)">
                                      <p:cBhvr>
                                        <p:cTn id="10" dur="500"/>
                                        <p:tgtEl>
                                          <p:spTgt spid="126981"/>
                                        </p:tgtEl>
                                      </p:cBhvr>
                                    </p:animEffect>
                                  </p:childTnLst>
                                </p:cTn>
                              </p:par>
                              <p:par>
                                <p:cTn id="11" presetID="4" presetClass="entr" presetSubtype="32" fill="hold" nodeType="withEffect">
                                  <p:stCondLst>
                                    <p:cond delay="0"/>
                                  </p:stCondLst>
                                  <p:childTnLst>
                                    <p:set>
                                      <p:cBhvr>
                                        <p:cTn id="12" dur="1" fill="hold">
                                          <p:stCondLst>
                                            <p:cond delay="0"/>
                                          </p:stCondLst>
                                        </p:cTn>
                                        <p:tgtEl>
                                          <p:spTgt spid="126982">
                                            <p:txEl>
                                              <p:pRg st="0" end="0"/>
                                            </p:txEl>
                                          </p:spTgt>
                                        </p:tgtEl>
                                        <p:attrNameLst>
                                          <p:attrName>style.visibility</p:attrName>
                                        </p:attrNameLst>
                                      </p:cBhvr>
                                      <p:to>
                                        <p:strVal val="visible"/>
                                      </p:to>
                                    </p:set>
                                    <p:animEffect transition="in" filter="box(out)">
                                      <p:cBhvr>
                                        <p:cTn id="13" dur="500"/>
                                        <p:tgtEl>
                                          <p:spTgt spid="1269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26982">
                                            <p:txEl>
                                              <p:pRg st="1" end="1"/>
                                            </p:txEl>
                                          </p:spTgt>
                                        </p:tgtEl>
                                        <p:attrNameLst>
                                          <p:attrName>style.visibility</p:attrName>
                                        </p:attrNameLst>
                                      </p:cBhvr>
                                      <p:to>
                                        <p:strVal val="visible"/>
                                      </p:to>
                                    </p:set>
                                    <p:animEffect transition="in" filter="box(out)">
                                      <p:cBhvr>
                                        <p:cTn id="18" dur="500"/>
                                        <p:tgtEl>
                                          <p:spTgt spid="1269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26982">
                                            <p:txEl>
                                              <p:pRg st="2" end="2"/>
                                            </p:txEl>
                                          </p:spTgt>
                                        </p:tgtEl>
                                        <p:attrNameLst>
                                          <p:attrName>style.visibility</p:attrName>
                                        </p:attrNameLst>
                                      </p:cBhvr>
                                      <p:to>
                                        <p:strVal val="visible"/>
                                      </p:to>
                                    </p:set>
                                    <p:animEffect transition="in" filter="box(out)">
                                      <p:cBhvr>
                                        <p:cTn id="23" dur="500"/>
                                        <p:tgtEl>
                                          <p:spTgt spid="1269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Yumru</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8003"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8005" name="Picture 5" descr="Patate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875" y="1268414"/>
            <a:ext cx="4319588" cy="3455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8007" name="Rectangle 7"/>
          <p:cNvSpPr>
            <a:spLocks noChangeArrowheads="1"/>
          </p:cNvSpPr>
          <p:nvPr/>
        </p:nvSpPr>
        <p:spPr bwMode="auto">
          <a:xfrm>
            <a:off x="6311901" y="1139825"/>
            <a:ext cx="410527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pPr>
            <a:r>
              <a:rPr lang="tr-TR" altLang="tr-TR" sz="1600">
                <a:latin typeface="Comic Sans MS" panose="030F0702030302020204" pitchFamily="66" charset="0"/>
              </a:rPr>
              <a:t>Yumru şekilleri; yuvarlak, oval, yuvarlak-oval, uzun ve uzun-oval’dir. Mutfaklarda ve fabrikalarda yuvarlak veya oval, düzgün şekilli yumrular tercih edilir. Böyle yumrular kolay soyulur ve kabuk firesi az olur. Yurmu şekline toprak yapısının etkisi büyüktür. Kumlu topraklarda yumrular yuvarlak, killi ağır topraklarda uzun olmaktadır. Taşlı, çakıllı topraklarda ise düzensiz şekilli yumrular oluşur.</a:t>
            </a:r>
          </a:p>
          <a:p>
            <a:pPr algn="just">
              <a:spcAft>
                <a:spcPct val="50000"/>
              </a:spcAft>
            </a:pPr>
            <a:r>
              <a:rPr lang="tr-TR" altLang="tr-TR" sz="1600">
                <a:latin typeface="Comic Sans MS" panose="030F0702030302020204" pitchFamily="66" charset="0"/>
              </a:rPr>
              <a:t>Yumru büyüklüğü çevre ve yetişme şartlarına göre değişir. Patates alınıp-satılırken, orta irilikte (80-120 g) yumrular tercih edilir.</a:t>
            </a:r>
          </a:p>
          <a:p>
            <a:pPr algn="just">
              <a:spcAft>
                <a:spcPct val="50000"/>
              </a:spcAft>
            </a:pPr>
            <a:r>
              <a:rPr lang="tr-TR" altLang="tr-TR" sz="1600">
                <a:latin typeface="Comic Sans MS" panose="030F0702030302020204" pitchFamily="66" charset="0"/>
              </a:rPr>
              <a:t>Yumrunun kabuk rengi, açık veya koyu kahverengi, sarı, kırmızı, mavi veya mor olabilir. </a:t>
            </a:r>
          </a:p>
        </p:txBody>
      </p:sp>
    </p:spTree>
    <p:extLst>
      <p:ext uri="{BB962C8B-B14F-4D97-AF65-F5344CB8AC3E}">
        <p14:creationId xmlns:p14="http://schemas.microsoft.com/office/powerpoint/2010/main" val="28947266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box(out)">
                                      <p:cBhvr>
                                        <p:cTn id="7" dur="500"/>
                                        <p:tgtEl>
                                          <p:spTgt spid="128005"/>
                                        </p:tgtEl>
                                      </p:cBhvr>
                                    </p:animEffect>
                                  </p:childTnLst>
                                </p:cTn>
                              </p:par>
                              <p:par>
                                <p:cTn id="8" presetID="4" presetClass="entr" presetSubtype="32" fill="hold" nodeType="withEffect">
                                  <p:stCondLst>
                                    <p:cond delay="0"/>
                                  </p:stCondLst>
                                  <p:childTnLst>
                                    <p:set>
                                      <p:cBhvr>
                                        <p:cTn id="9" dur="1" fill="hold">
                                          <p:stCondLst>
                                            <p:cond delay="0"/>
                                          </p:stCondLst>
                                        </p:cTn>
                                        <p:tgtEl>
                                          <p:spTgt spid="128007">
                                            <p:txEl>
                                              <p:pRg st="0" end="0"/>
                                            </p:txEl>
                                          </p:spTgt>
                                        </p:tgtEl>
                                        <p:attrNameLst>
                                          <p:attrName>style.visibility</p:attrName>
                                        </p:attrNameLst>
                                      </p:cBhvr>
                                      <p:to>
                                        <p:strVal val="visible"/>
                                      </p:to>
                                    </p:set>
                                    <p:animEffect transition="in" filter="box(out)">
                                      <p:cBhvr>
                                        <p:cTn id="10" dur="500"/>
                                        <p:tgtEl>
                                          <p:spTgt spid="12800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28007">
                                            <p:txEl>
                                              <p:pRg st="1" end="1"/>
                                            </p:txEl>
                                          </p:spTgt>
                                        </p:tgtEl>
                                        <p:attrNameLst>
                                          <p:attrName>style.visibility</p:attrName>
                                        </p:attrNameLst>
                                      </p:cBhvr>
                                      <p:to>
                                        <p:strVal val="visible"/>
                                      </p:to>
                                    </p:set>
                                    <p:animEffect transition="in" filter="box(out)">
                                      <p:cBhvr>
                                        <p:cTn id="15" dur="500"/>
                                        <p:tgtEl>
                                          <p:spTgt spid="12800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28007">
                                            <p:txEl>
                                              <p:pRg st="2" end="2"/>
                                            </p:txEl>
                                          </p:spTgt>
                                        </p:tgtEl>
                                        <p:attrNameLst>
                                          <p:attrName>style.visibility</p:attrName>
                                        </p:attrNameLst>
                                      </p:cBhvr>
                                      <p:to>
                                        <p:strVal val="visible"/>
                                      </p:to>
                                    </p:set>
                                    <p:animEffect transition="in" filter="box(out)">
                                      <p:cBhvr>
                                        <p:cTn id="20" dur="500"/>
                                        <p:tgtEl>
                                          <p:spTgt spid="1280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Yumru</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9027"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9028" name="Picture 4" descr="Patates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875" y="1268414"/>
            <a:ext cx="4319588" cy="3455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9030" name="Rectangle 6"/>
          <p:cNvSpPr>
            <a:spLocks noChangeArrowheads="1"/>
          </p:cNvSpPr>
          <p:nvPr/>
        </p:nvSpPr>
        <p:spPr bwMode="auto">
          <a:xfrm>
            <a:off x="6259513" y="1163639"/>
            <a:ext cx="424815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1600">
                <a:latin typeface="Comic Sans MS" panose="030F0702030302020204" pitchFamily="66" charset="0"/>
              </a:rPr>
              <a:t>Patates yumrusu ışığa maruz bırakıldığında, kabuk ve hemen altındaki tabakalarda yeşil renk oluşumu gözlenir. Bunun nedeni bu kısımlarda </a:t>
            </a:r>
            <a:r>
              <a:rPr lang="tr-TR" altLang="tr-TR" sz="1600" b="1">
                <a:latin typeface="Comic Sans MS" panose="030F0702030302020204" pitchFamily="66" charset="0"/>
              </a:rPr>
              <a:t>solanin</a:t>
            </a:r>
            <a:r>
              <a:rPr lang="tr-TR" altLang="tr-TR" sz="1600">
                <a:latin typeface="Comic Sans MS" panose="030F0702030302020204" pitchFamily="66" charset="0"/>
              </a:rPr>
              <a:t> adı verilen alkaloidin birikmesidir. Bu madde yüksek miktarlarda alındığında (%2’nin üzerinde) toksik etki yapar. Ancak yumru kabuğunun soyulması ve yumrunun suda kaynatılması ile bu madde uzaklaştırılarak zararlı etkisi önlenmiş olur.</a:t>
            </a:r>
          </a:p>
        </p:txBody>
      </p:sp>
    </p:spTree>
    <p:extLst>
      <p:ext uri="{BB962C8B-B14F-4D97-AF65-F5344CB8AC3E}">
        <p14:creationId xmlns:p14="http://schemas.microsoft.com/office/powerpoint/2010/main" val="98705618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29030"/>
                                        </p:tgtEl>
                                        <p:attrNameLst>
                                          <p:attrName>style.visibility</p:attrName>
                                        </p:attrNameLst>
                                      </p:cBhvr>
                                      <p:to>
                                        <p:strVal val="visible"/>
                                      </p:to>
                                    </p:set>
                                    <p:animEffect transition="in" filter="box(out)">
                                      <p:cBhvr>
                                        <p:cTn id="7" dur="500"/>
                                        <p:tgtEl>
                                          <p:spTgt spid="129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p:bld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501</Words>
  <Application>Microsoft Office PowerPoint</Application>
  <PresentationFormat>Geniş ekran</PresentationFormat>
  <Paragraphs>32</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Century Gothic</vt:lpstr>
      <vt:lpstr>Comic Sans MS</vt:lpstr>
      <vt:lpstr>Wingdings</vt:lpstr>
      <vt:lpstr>Wingdings 3</vt:lpstr>
      <vt:lpstr>Dilim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2</cp:revision>
  <dcterms:created xsi:type="dcterms:W3CDTF">2018-03-28T09:01:32Z</dcterms:created>
  <dcterms:modified xsi:type="dcterms:W3CDTF">2018-03-28T09:05:21Z</dcterms:modified>
</cp:coreProperties>
</file>