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60" r:id="rId5"/>
    <p:sldId id="261" r:id="rId6"/>
    <p:sldId id="262" r:id="rId7"/>
    <p:sldId id="259"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17.12.2018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17.12.2018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smtClean="0">
                <a:latin typeface="Andalus" pitchFamily="18" charset="-78"/>
                <a:cs typeface="Andalus" pitchFamily="18" charset="-78"/>
              </a:rPr>
              <a:t>13. </a:t>
            </a:r>
            <a:r>
              <a:rPr lang="tr-TR" sz="4800" dirty="0">
                <a:latin typeface="Andalus" pitchFamily="18" charset="-78"/>
                <a:cs typeface="Andalus" pitchFamily="18" charset="-78"/>
              </a:rPr>
              <a:t>konu</a:t>
            </a:r>
          </a:p>
        </p:txBody>
      </p:sp>
      <p:sp>
        <p:nvSpPr>
          <p:cNvPr id="3" name="2 Alt Başlık"/>
          <p:cNvSpPr>
            <a:spLocks noGrp="1"/>
          </p:cNvSpPr>
          <p:nvPr>
            <p:ph type="subTitle" idx="1"/>
          </p:nvPr>
        </p:nvSpPr>
        <p:spPr/>
        <p:txBody>
          <a:bodyPr>
            <a:normAutofit/>
          </a:bodyPr>
          <a:lstStyle/>
          <a:p>
            <a:r>
              <a:rPr lang="tr-TR" sz="4400" dirty="0" err="1" smtClean="0">
                <a:latin typeface="Bell MT" pitchFamily="18" charset="0"/>
                <a:cs typeface="Andalus" pitchFamily="18" charset="-78"/>
              </a:rPr>
              <a:t>Sahlins</a:t>
            </a:r>
            <a:r>
              <a:rPr lang="tr-TR" sz="4400" dirty="0" smtClean="0">
                <a:latin typeface="Bell MT" pitchFamily="18" charset="0"/>
                <a:cs typeface="Andalus" pitchFamily="18" charset="-78"/>
              </a:rPr>
              <a:t> ve </a:t>
            </a:r>
            <a:r>
              <a:rPr lang="tr-TR" sz="4400" dirty="0" err="1" smtClean="0">
                <a:latin typeface="Bell MT" pitchFamily="18" charset="0"/>
                <a:cs typeface="Andalus" pitchFamily="18" charset="-78"/>
              </a:rPr>
              <a:t>Geertz</a:t>
            </a:r>
            <a:r>
              <a:rPr lang="tr-TR" sz="4400" dirty="0" smtClean="0">
                <a:latin typeface="Bell MT" pitchFamily="18" charset="0"/>
                <a:cs typeface="Andalus" pitchFamily="18" charset="-78"/>
              </a:rPr>
              <a:t>, Yeni Yönelimler</a:t>
            </a:r>
            <a:endParaRPr lang="tr-TR" sz="4400" dirty="0">
              <a:latin typeface="Bell MT" pitchFamily="18" charset="0"/>
              <a:cs typeface="Andalus" pitchFamily="18" charset="-78"/>
            </a:endParaRP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13.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r>
              <a:rPr lang="tr-TR" sz="2400" dirty="0" smtClean="0">
                <a:latin typeface="Bell MT" pitchFamily="18" charset="0"/>
              </a:rPr>
              <a:t>Akrabalık ve Sosyal Organizasyon dersinin 13. haftası bir haftaya sıkıştırılması zor iki antropologa ayrıldı: Marshall </a:t>
            </a:r>
            <a:r>
              <a:rPr lang="tr-TR" sz="2400" dirty="0" err="1" smtClean="0">
                <a:latin typeface="Bell MT" pitchFamily="18" charset="0"/>
              </a:rPr>
              <a:t>Sahlins</a:t>
            </a:r>
            <a:r>
              <a:rPr lang="tr-TR" sz="2400" dirty="0" smtClean="0">
                <a:latin typeface="Bell MT" pitchFamily="18" charset="0"/>
              </a:rPr>
              <a:t> ve </a:t>
            </a:r>
            <a:r>
              <a:rPr lang="tr-TR" sz="2400" dirty="0" err="1" smtClean="0">
                <a:latin typeface="Bell MT" pitchFamily="18" charset="0"/>
              </a:rPr>
              <a:t>Clifford</a:t>
            </a:r>
            <a:r>
              <a:rPr lang="tr-TR" sz="2400" dirty="0" smtClean="0">
                <a:latin typeface="Bell MT" pitchFamily="18" charset="0"/>
              </a:rPr>
              <a:t> </a:t>
            </a:r>
            <a:r>
              <a:rPr lang="tr-TR" sz="2400" dirty="0" err="1" smtClean="0">
                <a:latin typeface="Bell MT" pitchFamily="18" charset="0"/>
              </a:rPr>
              <a:t>Geertz</a:t>
            </a:r>
            <a:r>
              <a:rPr lang="tr-TR" sz="2400" dirty="0" smtClean="0">
                <a:latin typeface="Bell MT" pitchFamily="18" charset="0"/>
              </a:rPr>
              <a:t>. Esasen </a:t>
            </a:r>
            <a:r>
              <a:rPr lang="tr-TR" sz="2400" dirty="0" err="1" smtClean="0">
                <a:latin typeface="Bell MT" pitchFamily="18" charset="0"/>
              </a:rPr>
              <a:t>Geertz’e</a:t>
            </a:r>
            <a:r>
              <a:rPr lang="tr-TR" sz="2400" dirty="0" smtClean="0">
                <a:latin typeface="Bell MT" pitchFamily="18" charset="0"/>
              </a:rPr>
              <a:t> daha fazla yer verilecek ama </a:t>
            </a:r>
            <a:r>
              <a:rPr lang="tr-TR" sz="2400" dirty="0" err="1" smtClean="0">
                <a:latin typeface="Bell MT" pitchFamily="18" charset="0"/>
              </a:rPr>
              <a:t>Sahlins’in</a:t>
            </a:r>
            <a:r>
              <a:rPr lang="tr-TR" sz="2400" dirty="0" smtClean="0">
                <a:latin typeface="Bell MT" pitchFamily="18" charset="0"/>
              </a:rPr>
              <a:t> tarih ve anımsamaya dönük vurguları da bu ders kapsamında bir kenara atılamayacak kadar değerli. Bir yandan da onun Tarihsel Metaforlar ve Mitsel Gerçeklikler eseri ile tanışmanızı istediğimden </a:t>
            </a:r>
            <a:r>
              <a:rPr lang="tr-TR" sz="2400" dirty="0" err="1" smtClean="0">
                <a:latin typeface="Bell MT" pitchFamily="18" charset="0"/>
              </a:rPr>
              <a:t>Sahlins</a:t>
            </a:r>
            <a:r>
              <a:rPr lang="tr-TR" sz="2400" dirty="0" smtClean="0">
                <a:latin typeface="Bell MT" pitchFamily="18" charset="0"/>
              </a:rPr>
              <a:t> de bu hafta içerisinde yer aldı.</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13.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err="1" smtClean="0">
                <a:latin typeface="Bell MT" pitchFamily="18" charset="0"/>
              </a:rPr>
              <a:t>Sahlins</a:t>
            </a:r>
            <a:r>
              <a:rPr lang="tr-TR" sz="2400" dirty="0" smtClean="0">
                <a:latin typeface="Bell MT" pitchFamily="18" charset="0"/>
              </a:rPr>
              <a:t>, Kaptan </a:t>
            </a:r>
            <a:r>
              <a:rPr lang="tr-TR" sz="2400" dirty="0" err="1" smtClean="0">
                <a:latin typeface="Bell MT" pitchFamily="18" charset="0"/>
              </a:rPr>
              <a:t>Cook</a:t>
            </a:r>
            <a:r>
              <a:rPr lang="tr-TR" sz="2400" dirty="0" smtClean="0">
                <a:latin typeface="Bell MT" pitchFamily="18" charset="0"/>
              </a:rPr>
              <a:t> isimli bir kolonyal denizci </a:t>
            </a:r>
            <a:r>
              <a:rPr lang="tr-TR" sz="2400" dirty="0" err="1" smtClean="0">
                <a:latin typeface="Bell MT" pitchFamily="18" charset="0"/>
              </a:rPr>
              <a:t>Hawai’ye</a:t>
            </a:r>
            <a:r>
              <a:rPr lang="tr-TR" sz="2400" dirty="0" smtClean="0">
                <a:latin typeface="Bell MT" pitchFamily="18" charset="0"/>
              </a:rPr>
              <a:t> filosu ile vardığında yerel topluluğun onu dinsel inanışları ve mitleri içerisine yerleştirdiğini belirtir ve bu sayede mevcut durumu anlamlandırdıklarını vurgular. Bu kısa eserinde görüleceği gibi tarih ve anımsama, bugüne ve geleceğe dair uzanan ve uzanmaya devam eden bir toplumsal form oluşturur. </a:t>
            </a:r>
            <a:r>
              <a:rPr lang="tr-TR" sz="2400" dirty="0" err="1" smtClean="0">
                <a:latin typeface="Bell MT" pitchFamily="18" charset="0"/>
              </a:rPr>
              <a:t>Sahlins</a:t>
            </a:r>
            <a:r>
              <a:rPr lang="tr-TR" sz="2400" dirty="0" smtClean="0">
                <a:latin typeface="Bell MT" pitchFamily="18" charset="0"/>
              </a:rPr>
              <a:t>, tarihin uyumadığını hep canlı bir yapılayıcı olduğu argümanını ortaya atar. Mevcut gerçeklikler, onun yörüngesinde anlamlandırılır ve yorumlandırılır, Tanrılaştırılan Kaptan </a:t>
            </a:r>
            <a:r>
              <a:rPr lang="tr-TR" sz="2400" dirty="0" err="1" smtClean="0">
                <a:latin typeface="Bell MT" pitchFamily="18" charset="0"/>
              </a:rPr>
              <a:t>Cook’un</a:t>
            </a:r>
            <a:r>
              <a:rPr lang="tr-TR" sz="2400" dirty="0" smtClean="0">
                <a:latin typeface="Bell MT" pitchFamily="18" charset="0"/>
              </a:rPr>
              <a:t> öldürülmesinde ortaya çıkan gereklilik gibi.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13.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err="1" smtClean="0">
                <a:latin typeface="Bell MT" pitchFamily="18" charset="0"/>
              </a:rPr>
              <a:t>Geertz</a:t>
            </a:r>
            <a:r>
              <a:rPr lang="tr-TR" sz="2400" dirty="0" smtClean="0">
                <a:latin typeface="Bell MT" pitchFamily="18" charset="0"/>
              </a:rPr>
              <a:t>, bir yanıyla kültürel antropolojiyi, günümüzde bilimselliğe dönük ataklara karşı durarak, bilimsel bir disiplin olarak kurgulayışı ile ama daha da önemlisi kültürün bir metin olarak yorumlanması görüşü ile değerli.</a:t>
            </a:r>
          </a:p>
          <a:p>
            <a:r>
              <a:rPr lang="tr-TR" sz="2400" dirty="0" smtClean="0">
                <a:latin typeface="Bell MT" pitchFamily="18" charset="0"/>
              </a:rPr>
              <a:t>Kültürün bir oyun, drama veya metin analojileri içerisinde farklı biçimlerde ele alınmasına dönük tanımlamaları onun bir antropolog kuramcı olarak sivrilmesini sağlıyor. Her ne kadar kendisini metinsel ve semiyotik bir damara yerleştirse de net bir şekilde bir yandan </a:t>
            </a:r>
            <a:r>
              <a:rPr lang="tr-TR" sz="2400" dirty="0" err="1" smtClean="0">
                <a:latin typeface="Bell MT" pitchFamily="18" charset="0"/>
              </a:rPr>
              <a:t>Goffman</a:t>
            </a:r>
            <a:r>
              <a:rPr lang="tr-TR" sz="2400" dirty="0" smtClean="0">
                <a:latin typeface="Bell MT" pitchFamily="18" charset="0"/>
              </a:rPr>
              <a:t> ve diğer yandan </a:t>
            </a:r>
            <a:r>
              <a:rPr lang="tr-TR" sz="2400" dirty="0" err="1" smtClean="0">
                <a:latin typeface="Bell MT" pitchFamily="18" charset="0"/>
              </a:rPr>
              <a:t>Turner</a:t>
            </a:r>
            <a:r>
              <a:rPr lang="tr-TR" sz="2400" dirty="0" smtClean="0">
                <a:latin typeface="Bell MT" pitchFamily="18" charset="0"/>
              </a:rPr>
              <a:t> üzerinden antropolojik kolların yeni uzanım alanlarını tanımlıyor. </a:t>
            </a:r>
            <a:endParaRPr lang="tr-TR" sz="2400" dirty="0">
              <a:latin typeface="Bell MT"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13.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lnSpcReduction="10000"/>
          </a:bodyPr>
          <a:lstStyle/>
          <a:p>
            <a:r>
              <a:rPr lang="tr-TR" sz="2400" dirty="0" err="1" smtClean="0">
                <a:latin typeface="Bell MT" pitchFamily="18" charset="0"/>
              </a:rPr>
              <a:t>Geertz’in</a:t>
            </a:r>
            <a:r>
              <a:rPr lang="tr-TR" sz="2400" dirty="0" smtClean="0">
                <a:latin typeface="Bell MT" pitchFamily="18" charset="0"/>
              </a:rPr>
              <a:t> </a:t>
            </a:r>
            <a:r>
              <a:rPr lang="tr-TR" sz="2400" dirty="0" err="1" smtClean="0">
                <a:latin typeface="Bell MT" pitchFamily="18" charset="0"/>
              </a:rPr>
              <a:t>etnografiyi</a:t>
            </a:r>
            <a:r>
              <a:rPr lang="tr-TR" sz="2400" dirty="0" smtClean="0">
                <a:latin typeface="Bell MT" pitchFamily="18" charset="0"/>
              </a:rPr>
              <a:t> bir tür çeviri faaliyeti olarak değerlendirmesi önemli. Yalnız buradaki çeviri kavramı, kültürel-yerel örüntülerin ve kavramların Batıdaki karşılığını bulmaktan ibaret değil, hatta böyle bir kültürel çeviri yanlışlıklarla bezeli olacaktır. Kültürel çeviri, antropolojik toplulukların nasıl anladığını bizim nasıl anladığımızı anlamaya dönük bir </a:t>
            </a:r>
            <a:r>
              <a:rPr lang="tr-TR" sz="2400" dirty="0" err="1" smtClean="0">
                <a:latin typeface="Bell MT" pitchFamily="18" charset="0"/>
              </a:rPr>
              <a:t>etnografik</a:t>
            </a:r>
            <a:r>
              <a:rPr lang="tr-TR" sz="2400" dirty="0" smtClean="0">
                <a:latin typeface="Bell MT" pitchFamily="18" charset="0"/>
              </a:rPr>
              <a:t> işleyiştir. </a:t>
            </a:r>
          </a:p>
          <a:p>
            <a:r>
              <a:rPr lang="tr-TR" sz="2400" dirty="0" err="1" smtClean="0">
                <a:latin typeface="Bell MT" pitchFamily="18" charset="0"/>
              </a:rPr>
              <a:t>Geertz</a:t>
            </a:r>
            <a:r>
              <a:rPr lang="tr-TR" sz="2400" dirty="0" smtClean="0">
                <a:latin typeface="Bell MT" pitchFamily="18" charset="0"/>
              </a:rPr>
              <a:t> bu görüşü ile araştıran veya bakanın </a:t>
            </a:r>
            <a:r>
              <a:rPr lang="tr-TR" sz="2400" dirty="0" err="1" smtClean="0">
                <a:latin typeface="Bell MT" pitchFamily="18" charset="0"/>
              </a:rPr>
              <a:t>etnografik</a:t>
            </a:r>
            <a:r>
              <a:rPr lang="tr-TR" sz="2400" dirty="0" smtClean="0">
                <a:latin typeface="Bell MT" pitchFamily="18" charset="0"/>
              </a:rPr>
              <a:t> veri üretimine dolaysız bir katkı yaptığını veya araştıranın araştırmadaki mevcudiyetinin hesaba katılmadığı bir bilgi üretiminin mümkün olmadığını ortaya koyan </a:t>
            </a:r>
            <a:r>
              <a:rPr lang="tr-TR" sz="2400" dirty="0" err="1" smtClean="0">
                <a:latin typeface="Bell MT" pitchFamily="18" charset="0"/>
              </a:rPr>
              <a:t>hermenötik</a:t>
            </a:r>
            <a:r>
              <a:rPr lang="tr-TR" sz="2400" dirty="0" smtClean="0">
                <a:latin typeface="Bell MT" pitchFamily="18" charset="0"/>
              </a:rPr>
              <a:t> bir yaklaşım sergiler.    </a:t>
            </a:r>
            <a:endParaRPr lang="tr-TR" sz="2400" dirty="0">
              <a:latin typeface="Bell MT"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13.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Kültürü bir metinsel analoji içerisinde okumasına ve anlamın yorumlanması çabasına sonradan ağır eleştiriler gelecek olsa da bu durum </a:t>
            </a:r>
            <a:r>
              <a:rPr lang="tr-TR" sz="2400" dirty="0" err="1" smtClean="0">
                <a:latin typeface="Bell MT" pitchFamily="18" charset="0"/>
              </a:rPr>
              <a:t>Geertz’in</a:t>
            </a:r>
            <a:r>
              <a:rPr lang="tr-TR" sz="2400" dirty="0" smtClean="0">
                <a:latin typeface="Bell MT" pitchFamily="18" charset="0"/>
              </a:rPr>
              <a:t> antropolojik kuramın </a:t>
            </a:r>
            <a:r>
              <a:rPr lang="tr-TR" sz="2400" dirty="0" err="1" smtClean="0">
                <a:latin typeface="Bell MT" pitchFamily="18" charset="0"/>
              </a:rPr>
              <a:t>köşetaşlarından</a:t>
            </a:r>
            <a:r>
              <a:rPr lang="tr-TR" sz="2400" dirty="0" smtClean="0">
                <a:latin typeface="Bell MT" pitchFamily="18" charset="0"/>
              </a:rPr>
              <a:t> birisine dönüşmesini engellemez. Ya da bir bakıma biraz da bu sayede </a:t>
            </a:r>
            <a:r>
              <a:rPr lang="tr-TR" sz="2400" dirty="0" err="1" smtClean="0">
                <a:latin typeface="Bell MT" pitchFamily="18" charset="0"/>
              </a:rPr>
              <a:t>Geertz</a:t>
            </a:r>
            <a:r>
              <a:rPr lang="tr-TR" sz="2400" dirty="0" smtClean="0">
                <a:latin typeface="Bell MT" pitchFamily="18" charset="0"/>
              </a:rPr>
              <a:t> bu konuma kavuşur.    </a:t>
            </a:r>
            <a:endParaRPr lang="tr-TR" sz="2400" dirty="0">
              <a:latin typeface="Bell MT"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13.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a:t>
            </a:r>
            <a:r>
              <a:rPr lang="tr-TR" sz="2400" b="1" dirty="0" smtClean="0">
                <a:latin typeface="Bell MT" pitchFamily="18" charset="0"/>
              </a:rPr>
              <a:t>okuma:</a:t>
            </a:r>
          </a:p>
          <a:p>
            <a:r>
              <a:rPr lang="tr-TR" sz="2400" dirty="0" smtClean="0">
                <a:latin typeface="Bell MT" pitchFamily="18" charset="0"/>
              </a:rPr>
              <a:t>Marshall </a:t>
            </a:r>
            <a:r>
              <a:rPr lang="tr-TR" sz="2400" dirty="0" err="1" smtClean="0">
                <a:latin typeface="Bell MT" pitchFamily="18" charset="0"/>
              </a:rPr>
              <a:t>Sahlins</a:t>
            </a:r>
            <a:r>
              <a:rPr lang="tr-TR" sz="2400" dirty="0" smtClean="0">
                <a:latin typeface="Bell MT" pitchFamily="18" charset="0"/>
              </a:rPr>
              <a:t>. </a:t>
            </a:r>
            <a:r>
              <a:rPr lang="tr-TR" sz="2400" i="1" dirty="0" smtClean="0">
                <a:latin typeface="Bell MT" pitchFamily="18" charset="0"/>
              </a:rPr>
              <a:t>Tarihsel Metaforlar ve Mitsel Gerçeklikler. </a:t>
            </a:r>
            <a:r>
              <a:rPr lang="tr-TR" sz="2400" dirty="0" smtClean="0">
                <a:latin typeface="Bell MT" pitchFamily="18" charset="0"/>
              </a:rPr>
              <a:t>İstanbul: BGST Yayınları.</a:t>
            </a:r>
          </a:p>
          <a:p>
            <a:r>
              <a:rPr lang="tr-TR" sz="2400" dirty="0" err="1" smtClean="0">
                <a:latin typeface="Bell MT" pitchFamily="18" charset="0"/>
              </a:rPr>
              <a:t>Clifford</a:t>
            </a:r>
            <a:r>
              <a:rPr lang="tr-TR" sz="2400" dirty="0" smtClean="0">
                <a:latin typeface="Bell MT" pitchFamily="18" charset="0"/>
              </a:rPr>
              <a:t> </a:t>
            </a:r>
            <a:r>
              <a:rPr lang="tr-TR" sz="2400" dirty="0" err="1" smtClean="0">
                <a:latin typeface="Bell MT" pitchFamily="18" charset="0"/>
              </a:rPr>
              <a:t>Geertz</a:t>
            </a:r>
            <a:r>
              <a:rPr lang="tr-TR" sz="2400" dirty="0" smtClean="0">
                <a:latin typeface="Bell MT" pitchFamily="18" charset="0"/>
              </a:rPr>
              <a:t>. </a:t>
            </a:r>
            <a:r>
              <a:rPr lang="tr-TR" sz="2400" i="1" dirty="0" smtClean="0">
                <a:latin typeface="Bell MT" pitchFamily="18" charset="0"/>
              </a:rPr>
              <a:t>Yerel Bilgi. </a:t>
            </a:r>
            <a:r>
              <a:rPr lang="tr-TR" sz="2400" dirty="0" smtClean="0">
                <a:latin typeface="Bell MT" pitchFamily="18" charset="0"/>
              </a:rPr>
              <a:t>Ankara: Dost </a:t>
            </a:r>
            <a:r>
              <a:rPr lang="tr-TR" sz="2400" dirty="0" err="1" smtClean="0">
                <a:latin typeface="Bell MT" pitchFamily="18" charset="0"/>
              </a:rPr>
              <a:t>Kitabevi</a:t>
            </a:r>
            <a:r>
              <a:rPr lang="tr-TR" sz="2400" dirty="0" smtClean="0">
                <a:latin typeface="Bell MT" pitchFamily="18" charset="0"/>
              </a:rPr>
              <a:t> Yayınları. </a:t>
            </a:r>
            <a:r>
              <a:rPr lang="tr-TR" sz="2400" smtClean="0">
                <a:latin typeface="Bell MT" pitchFamily="18" charset="0"/>
              </a:rPr>
              <a:t>(Giriş ve Birinci </a:t>
            </a:r>
            <a:r>
              <a:rPr lang="tr-TR" sz="2400" dirty="0" err="1" smtClean="0">
                <a:latin typeface="Bell MT" pitchFamily="18" charset="0"/>
              </a:rPr>
              <a:t>Kısımın</a:t>
            </a:r>
            <a:r>
              <a:rPr lang="tr-TR" sz="2400" dirty="0" smtClean="0">
                <a:latin typeface="Bell MT" pitchFamily="18" charset="0"/>
              </a:rPr>
              <a:t> üç bölümü)</a:t>
            </a:r>
            <a:endParaRPr lang="en-US" sz="2400" dirty="0" smtClean="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392</TotalTime>
  <Words>421</Words>
  <Application>Microsoft Office PowerPoint</Application>
  <PresentationFormat>Ekran Gösterisi (4:3)</PresentationFormat>
  <Paragraphs>19</Paragraphs>
  <Slides>7</Slides>
  <Notes>1</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13. konu</vt:lpstr>
      <vt:lpstr>13. hafta</vt:lpstr>
      <vt:lpstr>13. hafta</vt:lpstr>
      <vt:lpstr>13. hafta</vt:lpstr>
      <vt:lpstr>13. hafta</vt:lpstr>
      <vt:lpstr>13. hafta</vt:lpstr>
      <vt:lpstr>13.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61</cp:revision>
  <dcterms:created xsi:type="dcterms:W3CDTF">2018-05-08T13:48:36Z</dcterms:created>
  <dcterms:modified xsi:type="dcterms:W3CDTF">2018-12-17T17:13:42Z</dcterms:modified>
</cp:coreProperties>
</file>