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1FCE6-5276-48C4-9B77-B707E0C10424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78A23-9C0C-4208-AFB3-387268B66CB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4E33CB-5A5B-46F4-8178-6EFE1A53747D}" type="slidenum">
              <a:rPr lang="tr-TR">
                <a:latin typeface="Arial" charset="0"/>
              </a:rPr>
              <a:pPr/>
              <a:t>5</a:t>
            </a:fld>
            <a:endParaRPr lang="tr-TR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z="18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9F0D315-E2CE-4128-B81B-31BCC0C498F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E666761-8BA0-4685-9F0E-3E742CA21D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F0D315-E2CE-4128-B81B-31BCC0C498F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66761-8BA0-4685-9F0E-3E742CA21D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F0D315-E2CE-4128-B81B-31BCC0C498F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66761-8BA0-4685-9F0E-3E742CA21D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347355-88F2-4E74-A4A7-7E9EE34BBDDE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F0D315-E2CE-4128-B81B-31BCC0C498F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66761-8BA0-4685-9F0E-3E742CA21D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9F0D315-E2CE-4128-B81B-31BCC0C498F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E666761-8BA0-4685-9F0E-3E742CA21D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F0D315-E2CE-4128-B81B-31BCC0C498F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E666761-8BA0-4685-9F0E-3E742CA21D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F0D315-E2CE-4128-B81B-31BCC0C498F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E666761-8BA0-4685-9F0E-3E742CA21D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F0D315-E2CE-4128-B81B-31BCC0C498F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66761-8BA0-4685-9F0E-3E742CA21D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F0D315-E2CE-4128-B81B-31BCC0C498F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666761-8BA0-4685-9F0E-3E742CA21D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9F0D315-E2CE-4128-B81B-31BCC0C498F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E666761-8BA0-4685-9F0E-3E742CA21D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9F0D315-E2CE-4128-B81B-31BCC0C498F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E666761-8BA0-4685-9F0E-3E742CA21D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9F0D315-E2CE-4128-B81B-31BCC0C498F9}" type="datetimeFigureOut">
              <a:rPr lang="tr-TR" smtClean="0"/>
              <a:pPr/>
              <a:t>13.03.2018</a:t>
            </a:fld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E666761-8BA0-4685-9F0E-3E742CA21D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8077200" cy="4191000"/>
          </a:xfrm>
          <a:prstGeom prst="rect">
            <a:avLst/>
          </a:prstGeom>
        </p:spPr>
        <p:txBody>
          <a:bodyPr/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Periodontal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hastalıklarının ilişkili olduğu genel sağlık sorunları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1472" y="2428868"/>
            <a:ext cx="7772400" cy="2786082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Diabet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nfe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Endo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ardit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ardiovas</a:t>
            </a:r>
            <a:r>
              <a:rPr lang="tr-TR" sz="2000" b="1" dirty="0" err="1" smtClean="0">
                <a:latin typeface="Arial" pitchFamily="34" charset="0"/>
                <a:cs typeface="Arial" pitchFamily="34" charset="0"/>
              </a:rPr>
              <a:t>kü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Hastalıklar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Erken Doğum ve Düşük Doğum Ağırlığı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Solunum Yolu Hastalıkları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4" descr="teethf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4876" y="4429132"/>
            <a:ext cx="3365500" cy="183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42910" y="500042"/>
            <a:ext cx="7772400" cy="5878535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tr-TR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tr-TR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Solunum sistemi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Kronik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obstüriktif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akciğer hastalığı (KOAH)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Akut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bakteriyal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pünomoni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tr-TR" sz="2000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KOAH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primer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etyolojik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faktör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sigaraolmakla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birlikte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dental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plak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aspirasyonu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ve/veya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enflamatuar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mediatörler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ve plak mikroorganizmalarının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cepten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hematojen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yayılımıyla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enflamatuar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durumun modifikasyonu KOAH için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etyolojik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faktör olarak düşünülmektedir.</a:t>
            </a:r>
          </a:p>
          <a:p>
            <a:pPr marL="292100" indent="-292100">
              <a:buClr>
                <a:schemeClr val="accent1"/>
              </a:buClr>
              <a:buSzPct val="70000"/>
              <a:buFont typeface="Wingdings 2"/>
              <a:buChar char="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292100" indent="-292100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Pek çok bakteri yutularak alt sollunum yoluna ulaşabilir ve bakteriyel </a:t>
            </a:r>
            <a:r>
              <a:rPr lang="tr-TR" sz="2000" dirty="0" err="1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pünomoni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ile güçlü bir ilişki söz konusudur.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Periodontitiste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tükürük enzim aktivitesi artar ve bu da patolojik bakterilerin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orofarenkste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tutunması ve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kolonizasyonunun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artmasını sağlar.</a:t>
            </a:r>
          </a:p>
          <a:p>
            <a:pPr marL="292100" indent="-292100">
              <a:buClr>
                <a:schemeClr val="accent1"/>
              </a:buClr>
              <a:buSzPct val="70000"/>
              <a:buFont typeface="Wingdings 2"/>
              <a:buChar char="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500034" y="428604"/>
            <a:ext cx="821537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Engellilik ve Oral Hijyen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DSÖ “engelli birey” i yürüme, görme, duyma, konuşma, nefes alma öğrenme, çalışma gibi başlıca yaşam faaliyetlerinin bir ya da daha fazlasını önemli ölçüde kısıtlayan fiziksel ya da zihinsel sorunlu kimse olarak tanımlamaktadır.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Engelli bireylerde ağız sağlığının ihmal edilmemesi, dişler çıkar çıkmaz düzenli diş hekimi kontrollerinin ve koruyucu uygulamaların yapılması problemlerin oluşmasını önleyecektir. 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Diş hekimleri engelli bireylerin (özellikle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mental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geriliği olanların)  bakımını üstlenen kişilere , bu kişilere ağız diş bakımı için yapılması gerekenler hakkında  bilgi vermelidir. Bu kişilerin bilinçlendirilmesi önemlidir.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571472" y="357166"/>
            <a:ext cx="821537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Engellilik ve Oral Hijyen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Engelli bireylerde ağız diş bakımı için yapılması gerekenler: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Her yemekten sonra özellikle yatmadan önce dişlerin fırçalanması (Engellilik durumuna göre otomatik fırça kullanımı)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Florlu diş macunlarının jellerin kullanılması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Mümkünse diş ipi kullanımı rutin hale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getirilmesiKullanılan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ilaçlara bağlı ağız kuruluğu söz konusu ise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ksilitolü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sakız veya diğer preparatlarla ağzın nemli kalmasının sağlanması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Beslenmede düzenlemeler yapılarak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dental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problemlerin önlenmesi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§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Düzenli diş hekimi kontrollerinin yapılması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571472" y="357166"/>
            <a:ext cx="821537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Engellilik ve Oral Hijyen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Engelli bireylerde diş hekimi uygulamaları: 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Courier New" pitchFamily="49" charset="0"/>
              <a:buChar char="o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Topikal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flor uygulamaları</a:t>
            </a:r>
          </a:p>
          <a:p>
            <a:pPr algn="just">
              <a:buClr>
                <a:srgbClr val="FFFF00"/>
              </a:buClr>
              <a:buFont typeface="Courier New" pitchFamily="49" charset="0"/>
              <a:buChar char="o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Courier New" pitchFamily="49" charset="0"/>
              <a:buChar char="o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Oral hijyenin yetersiz olduğu bireylerde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sealant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uygulamaları</a:t>
            </a:r>
          </a:p>
          <a:p>
            <a:pPr algn="just">
              <a:buClr>
                <a:srgbClr val="FFFF00"/>
              </a:buClr>
              <a:buFont typeface="Courier New" pitchFamily="49" charset="0"/>
              <a:buChar char="o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Courier New" pitchFamily="49" charset="0"/>
              <a:buChar char="o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Periodontal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hastalığı olan bireylerde başta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klorheksidinli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gargaralar olmak üzere ağız gargaralarının kullanılması</a:t>
            </a:r>
          </a:p>
          <a:p>
            <a:pPr algn="just">
              <a:buClr>
                <a:srgbClr val="FFFF00"/>
              </a:buClr>
              <a:buFont typeface="Courier New" pitchFamily="49" charset="0"/>
              <a:buChar char="o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Courier New" pitchFamily="49" charset="0"/>
              <a:buChar char="o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Düzenli  diş hekimi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kontroleri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Courier New" pitchFamily="49" charset="0"/>
              <a:buChar char="o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Courier New" pitchFamily="49" charset="0"/>
              <a:buChar char="o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Gerekli durumlarda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sedasyon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veya genel anestezi ile tedavilerin yapılması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571472" y="285728"/>
            <a:ext cx="821537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Engellilik ve Oral Hijyen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tr-TR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Engelli bireylerde diş tedavileri yapılırken;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Hastanın rahat bir ortamda tedavi edilebilmesi için güven ortamının yaratılması, hastanın hekimiyle iyi bir ilişki kurması önemlidir.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Hastaya muayene sırasında ve sonrasında hiçbir ağrı uyaranının verilmemesi ve ağrının kontrol edilmesi gerekir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Hastaya (veya yakınına) yapılacak tedavi anlatılmalıdır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Hastayla olumlu iletişim kurmak için sakin ses tonu ve tane tane konuşarak emredici olmayan yaklaşmak büyük yarar sağlamaktadır.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dirty="0" smtClean="0">
                <a:latin typeface="Arial" pitchFamily="34" charset="0"/>
                <a:cs typeface="Arial" pitchFamily="34" charset="0"/>
              </a:rPr>
              <a:t>Tedavi yapılacak kliniğin fiziksel şartları yeterli olmalıdır (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ünitler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, tuvaletler vs)</a:t>
            </a: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0"/>
          <a:ext cx="9144000" cy="6859588"/>
        </p:xfrm>
        <a:graphic>
          <a:graphicData uri="http://schemas.openxmlformats.org/presentationml/2006/ole">
            <p:oleObj spid="_x0000_s1026" name="Bit Eşlem Resmi" r:id="rId3" imgW="7733333" imgH="5800000" progId="PBrush">
              <p:embed/>
            </p:oleObj>
          </a:graphicData>
        </a:graphic>
      </p:graphicFrame>
      <p:sp>
        <p:nvSpPr>
          <p:cNvPr id="1027" name="2 Başlık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785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Aktif </a:t>
            </a:r>
            <a:r>
              <a:rPr lang="tr-TR" sz="3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periodontitisi</a:t>
            </a:r>
            <a:r>
              <a:rPr lang="tr-T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olan hastaların </a:t>
            </a:r>
            <a:r>
              <a:rPr lang="tr-TR" sz="3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enfekte</a:t>
            </a:r>
            <a:r>
              <a:rPr lang="tr-TR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olan tüm cep yüzeyleri toplamı avuç içi kadar bir yara bölgesi demektir </a:t>
            </a:r>
            <a:r>
              <a:rPr lang="tr-TR" sz="2800" dirty="0" smtClean="0"/>
              <a:t>(</a:t>
            </a:r>
            <a:r>
              <a:rPr lang="tr-TR" sz="2800" dirty="0" err="1" smtClean="0"/>
              <a:t>Page</a:t>
            </a:r>
            <a:r>
              <a:rPr lang="tr-TR" sz="2800" dirty="0" smtClean="0"/>
              <a:t> RC., 1998)</a:t>
            </a:r>
            <a:r>
              <a:rPr lang="tr-TR" sz="3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3630596" cy="239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footul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0" y="3714752"/>
            <a:ext cx="3767137" cy="282575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95800" y="1428750"/>
            <a:ext cx="4495800" cy="1143000"/>
          </a:xfrm>
          <a:prstGeom prst="rect">
            <a:avLst/>
          </a:prstGeom>
        </p:spPr>
        <p:txBody>
          <a:bodyPr/>
          <a:lstStyle/>
          <a:p>
            <a:pPr marL="54864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İleri derecede kronik anaerobik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periodontal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enfeksiyon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2900" y="4572000"/>
            <a:ext cx="40862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2 cm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’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lik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ayak tabanı ülseri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enfekte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cep içindeki ülsere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epitelden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daha küçük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Alt Başlık"/>
          <p:cNvSpPr txBox="1">
            <a:spLocks/>
          </p:cNvSpPr>
          <p:nvPr/>
        </p:nvSpPr>
        <p:spPr>
          <a:xfrm>
            <a:off x="857250" y="1143000"/>
            <a:ext cx="7372350" cy="4495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92100" marR="0" lvl="0" indent="-2921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En basit bir enfeksiyonun bile hayati risk oluşturabileceği sistemik sorunlu hastaların enfeksiyon kapmaması için gayret gösterilirken genellikle ağız içersindeki patojenlerin farkına varılmaz ve bu yüzden hastalar kaybedilirler.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r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2594" t="26950" r="30359" b="19112"/>
          <a:stretch>
            <a:fillRect/>
          </a:stretch>
        </p:blipFill>
        <p:spPr>
          <a:xfrm>
            <a:off x="2997200" y="1412875"/>
            <a:ext cx="3149600" cy="4752975"/>
          </a:xfrm>
          <a:noFill/>
          <a:ln w="25400">
            <a:solidFill>
              <a:srgbClr val="FF6600"/>
            </a:solidFill>
          </a:ln>
        </p:spPr>
      </p:pic>
      <p:sp>
        <p:nvSpPr>
          <p:cNvPr id="12291" name="AutoShape 6"/>
          <p:cNvSpPr>
            <a:spLocks noChangeArrowheads="1"/>
          </p:cNvSpPr>
          <p:nvPr/>
        </p:nvSpPr>
        <p:spPr bwMode="auto">
          <a:xfrm>
            <a:off x="395288" y="620713"/>
            <a:ext cx="2376487" cy="1512887"/>
          </a:xfrm>
          <a:prstGeom prst="flowChartMagneticTape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tr-TR"/>
          </a:p>
        </p:txBody>
      </p:sp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500034" y="1285860"/>
            <a:ext cx="2237792" cy="840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Solunum Yolu 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Hastalıkları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Hayes ve ark., 1998</a:t>
            </a:r>
          </a:p>
        </p:txBody>
      </p:sp>
      <p:sp>
        <p:nvSpPr>
          <p:cNvPr id="12293" name="Text Box 20"/>
          <p:cNvSpPr txBox="1">
            <a:spLocks noChangeArrowheads="1"/>
          </p:cNvSpPr>
          <p:nvPr/>
        </p:nvSpPr>
        <p:spPr bwMode="auto">
          <a:xfrm>
            <a:off x="6215074" y="4286256"/>
            <a:ext cx="2135200" cy="8685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Diabetes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Mellitus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Kıran ve ark., 2005</a:t>
            </a:r>
          </a:p>
        </p:txBody>
      </p:sp>
      <p:sp>
        <p:nvSpPr>
          <p:cNvPr id="12294" name="Text Box 21"/>
          <p:cNvSpPr txBox="1">
            <a:spLocks noChangeArrowheads="1"/>
          </p:cNvSpPr>
          <p:nvPr/>
        </p:nvSpPr>
        <p:spPr bwMode="auto">
          <a:xfrm>
            <a:off x="6161088" y="2817813"/>
            <a:ext cx="2263440" cy="1094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Kardiyovasküler</a:t>
            </a:r>
            <a:r>
              <a:rPr lang="tr-T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Hastalıklar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sz="1800" dirty="0" err="1">
                <a:latin typeface="Arial" pitchFamily="34" charset="0"/>
                <a:cs typeface="Arial" pitchFamily="34" charset="0"/>
              </a:rPr>
              <a:t>Mattila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ve ark., 1989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sz="1800" dirty="0" err="1">
                <a:latin typeface="Arial" pitchFamily="34" charset="0"/>
                <a:cs typeface="Arial" pitchFamily="34" charset="0"/>
              </a:rPr>
              <a:t>Beck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ve ark., 1996</a:t>
            </a:r>
          </a:p>
        </p:txBody>
      </p:sp>
      <p:sp>
        <p:nvSpPr>
          <p:cNvPr id="12295" name="Text Box 22"/>
          <p:cNvSpPr txBox="1">
            <a:spLocks noChangeArrowheads="1"/>
          </p:cNvSpPr>
          <p:nvPr/>
        </p:nvSpPr>
        <p:spPr bwMode="auto">
          <a:xfrm>
            <a:off x="6162675" y="1287463"/>
            <a:ext cx="2058256" cy="896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Serebrovasküler</a:t>
            </a:r>
            <a:r>
              <a:rPr lang="tr-T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Hastalıklar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sz="1800" dirty="0" err="1">
                <a:latin typeface="Arial" pitchFamily="34" charset="0"/>
                <a:cs typeface="Arial" pitchFamily="34" charset="0"/>
              </a:rPr>
              <a:t>Wu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ve ark., 2000</a:t>
            </a:r>
          </a:p>
        </p:txBody>
      </p:sp>
      <p:sp>
        <p:nvSpPr>
          <p:cNvPr id="12296" name="Text Box 23"/>
          <p:cNvSpPr txBox="1">
            <a:spLocks noChangeArrowheads="1"/>
          </p:cNvSpPr>
          <p:nvPr/>
        </p:nvSpPr>
        <p:spPr bwMode="auto">
          <a:xfrm>
            <a:off x="214282" y="2857496"/>
            <a:ext cx="2789289" cy="646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Osteopöröz</a:t>
            </a:r>
            <a:endParaRPr lang="tr-T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sz="1800" dirty="0" err="1">
                <a:latin typeface="Arial" pitchFamily="34" charset="0"/>
                <a:cs typeface="Arial" pitchFamily="34" charset="0"/>
              </a:rPr>
              <a:t>Wactawski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-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Wende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, 2001 </a:t>
            </a:r>
          </a:p>
        </p:txBody>
      </p:sp>
      <p:sp>
        <p:nvSpPr>
          <p:cNvPr id="12297" name="Text Box 24"/>
          <p:cNvSpPr txBox="1">
            <a:spLocks noChangeArrowheads="1"/>
          </p:cNvSpPr>
          <p:nvPr/>
        </p:nvSpPr>
        <p:spPr bwMode="auto">
          <a:xfrm>
            <a:off x="214282" y="4143380"/>
            <a:ext cx="2849178" cy="1588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Erken Doğum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ve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DDA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sz="1800" dirty="0" err="1">
                <a:latin typeface="Arial" pitchFamily="34" charset="0"/>
                <a:cs typeface="Arial" pitchFamily="34" charset="0"/>
              </a:rPr>
              <a:t>Offenbacher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ve ark., 1996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Kürklü, 2002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lang="tr-TR" sz="1800" b="1" dirty="0">
              <a:solidFill>
                <a:srgbClr val="FFFF00"/>
              </a:solidFill>
            </a:endParaRPr>
          </a:p>
        </p:txBody>
      </p:sp>
      <p:sp>
        <p:nvSpPr>
          <p:cNvPr id="12298" name="Text Box 28"/>
          <p:cNvSpPr txBox="1">
            <a:spLocks noChangeArrowheads="1"/>
          </p:cNvSpPr>
          <p:nvPr/>
        </p:nvSpPr>
        <p:spPr bwMode="auto">
          <a:xfrm>
            <a:off x="2481263" y="309563"/>
            <a:ext cx="4251325" cy="480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sz="2800" b="1" dirty="0" err="1">
                <a:solidFill>
                  <a:srgbClr val="FE2A14"/>
                </a:solidFill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2800" b="1" dirty="0">
                <a:solidFill>
                  <a:srgbClr val="FE2A14"/>
                </a:solidFill>
                <a:latin typeface="Arial" pitchFamily="34" charset="0"/>
                <a:cs typeface="Arial" pitchFamily="34" charset="0"/>
              </a:rPr>
              <a:t> Hastalıklar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86116" y="285728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Diabet</a:t>
            </a: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57158" y="2786058"/>
            <a:ext cx="3643338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75000"/>
              </a:lnSpc>
              <a:spcBef>
                <a:spcPct val="75000"/>
              </a:spcBef>
              <a:buClr>
                <a:srgbClr val="00FF00"/>
              </a:buClr>
              <a:buSzPct val="80000"/>
              <a:buFont typeface="Wingdings" pitchFamily="2" charset="2"/>
              <a:buChar char="Ø"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Periodontitis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diabetin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en yaygın komplikasyonudur.</a:t>
            </a:r>
          </a:p>
          <a:p>
            <a:pPr marL="342900" indent="-342900" algn="just">
              <a:lnSpc>
                <a:spcPct val="75000"/>
              </a:lnSpc>
              <a:spcBef>
                <a:spcPct val="75000"/>
              </a:spcBef>
              <a:buClr>
                <a:srgbClr val="00FF00"/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75000"/>
              </a:lnSpc>
              <a:spcBef>
                <a:spcPct val="75000"/>
              </a:spcBef>
              <a:buClr>
                <a:srgbClr val="00FF00"/>
              </a:buClr>
              <a:buSzPct val="80000"/>
              <a:buFont typeface="Wingdings" pitchFamily="2" charset="2"/>
              <a:buChar char="Ø"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Diabet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gelişimi ile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periodontal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hastalık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insidansı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 şiddeti artar.</a:t>
            </a:r>
          </a:p>
          <a:p>
            <a:pPr marL="342900" indent="-342900" algn="just">
              <a:lnSpc>
                <a:spcPct val="75000"/>
              </a:lnSpc>
              <a:spcBef>
                <a:spcPct val="75000"/>
              </a:spcBef>
              <a:buClr>
                <a:srgbClr val="00FF00"/>
              </a:buClr>
              <a:buSzPct val="80000"/>
              <a:buFont typeface="Wingdings" pitchFamily="2" charset="2"/>
              <a:buChar char="Ø"/>
            </a:pP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75000"/>
              </a:lnSpc>
              <a:spcBef>
                <a:spcPct val="75000"/>
              </a:spcBef>
              <a:buClr>
                <a:srgbClr val="00FF00"/>
              </a:buClr>
              <a:buSzPct val="80000"/>
              <a:buFont typeface="Wingdings" pitchFamily="2" charset="2"/>
              <a:buChar char="Ø"/>
            </a:pP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75000"/>
              </a:lnSpc>
              <a:spcBef>
                <a:spcPct val="75000"/>
              </a:spcBef>
              <a:buClr>
                <a:schemeClr val="tx2"/>
              </a:buClr>
              <a:buSzPct val="80000"/>
              <a:buFont typeface="Wingdings" pitchFamily="2" charset="2"/>
              <a:buChar char="v"/>
            </a:pP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tr-TR" b="1" dirty="0" smtClean="0">
                <a:latin typeface="Arial" charset="0"/>
              </a:rPr>
              <a:t>		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286248" y="2786058"/>
            <a:ext cx="4572000" cy="16989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ü"/>
            </a:pPr>
            <a:r>
              <a:rPr lang="tr-TR" dirty="0" err="1" smtClean="0">
                <a:latin typeface="Arial" charset="0"/>
              </a:rPr>
              <a:t>Periodontal</a:t>
            </a:r>
            <a:r>
              <a:rPr lang="tr-TR" dirty="0" smtClean="0">
                <a:latin typeface="Arial" charset="0"/>
              </a:rPr>
              <a:t> hastalık gibi enfeksiyonlar </a:t>
            </a:r>
            <a:r>
              <a:rPr lang="tr-TR" dirty="0" err="1" smtClean="0">
                <a:latin typeface="Arial" charset="0"/>
              </a:rPr>
              <a:t>insülin</a:t>
            </a:r>
            <a:r>
              <a:rPr lang="tr-TR" dirty="0" smtClean="0">
                <a:latin typeface="Arial" charset="0"/>
              </a:rPr>
              <a:t> direncini artırırı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ü"/>
            </a:pPr>
            <a:endParaRPr lang="en-US" dirty="0" smtClean="0">
              <a:latin typeface="Arial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0B0F0"/>
              </a:buClr>
              <a:buFont typeface="Wingdings" pitchFamily="2" charset="2"/>
              <a:buChar char="ü"/>
            </a:pPr>
            <a:r>
              <a:rPr lang="en-US" dirty="0" smtClean="0">
                <a:latin typeface="Arial" charset="0"/>
              </a:rPr>
              <a:t>Periodontitis </a:t>
            </a:r>
            <a:r>
              <a:rPr lang="tr-TR" dirty="0" err="1" smtClean="0">
                <a:latin typeface="Arial" charset="0"/>
              </a:rPr>
              <a:t>diabette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glisemik</a:t>
            </a:r>
            <a:r>
              <a:rPr lang="tr-TR" dirty="0" smtClean="0">
                <a:latin typeface="Arial" charset="0"/>
              </a:rPr>
              <a:t> kontrolü bozar, kan şekeri düzeyi, </a:t>
            </a:r>
            <a:r>
              <a:rPr lang="tr-TR" dirty="0" err="1" smtClean="0">
                <a:latin typeface="Arial" charset="0"/>
              </a:rPr>
              <a:t>insülin</a:t>
            </a:r>
            <a:r>
              <a:rPr lang="tr-TR" dirty="0" smtClean="0">
                <a:latin typeface="Arial" charset="0"/>
              </a:rPr>
              <a:t> ihtiyacı artar</a:t>
            </a:r>
          </a:p>
        </p:txBody>
      </p:sp>
      <p:sp>
        <p:nvSpPr>
          <p:cNvPr id="5" name="4 Dikdörtgen"/>
          <p:cNvSpPr/>
          <p:nvPr/>
        </p:nvSpPr>
        <p:spPr>
          <a:xfrm>
            <a:off x="1428728" y="1571612"/>
            <a:ext cx="7433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Diabet</a:t>
            </a:r>
            <a:r>
              <a:rPr lang="tr-T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tr-TR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Hastalık</a:t>
            </a: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Sol Sağ Ok"/>
          <p:cNvSpPr/>
          <p:nvPr/>
        </p:nvSpPr>
        <p:spPr>
          <a:xfrm>
            <a:off x="3571868" y="1500174"/>
            <a:ext cx="1214446" cy="642942"/>
          </a:xfrm>
          <a:prstGeom prst="left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42910" y="1628775"/>
            <a:ext cx="8101040" cy="4114800"/>
          </a:xfrm>
          <a:prstGeom prst="rect">
            <a:avLst/>
          </a:prstGeom>
        </p:spPr>
        <p:txBody>
          <a:bodyPr/>
          <a:lstStyle/>
          <a:p>
            <a:pPr marL="292100" indent="-292100" algn="just">
              <a:buClr>
                <a:schemeClr val="accent1"/>
              </a:buClr>
              <a:buSzPct val="70000"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endParaRPr kumimoji="0" lang="tr-T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92100" indent="-292100" algn="just">
              <a:buClr>
                <a:schemeClr val="accent1"/>
              </a:buClr>
              <a:buSzPct val="70000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292100" indent="-292100" algn="just">
              <a:buClr>
                <a:schemeClr val="accent1"/>
              </a:buClr>
              <a:buSzPct val="70000"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		</a:t>
            </a:r>
          </a:p>
          <a:p>
            <a:pPr algn="just"/>
            <a:r>
              <a:rPr lang="tr-TR" sz="2800" dirty="0" smtClean="0"/>
              <a:t>				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857224" y="642918"/>
            <a:ext cx="4052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ardiovas</a:t>
            </a:r>
            <a:r>
              <a:rPr lang="tr-TR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kü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tr-T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tr-T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Hastalıklar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034" y="1785926"/>
            <a:ext cx="8334404" cy="3962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70000"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Ağız hijyeni düzeyi kalp hastalıklarıyla ilişkili bulunmuştur.Kötü ağız hijyenli kişiler iyi hijyeni olanların iki katı </a:t>
            </a:r>
            <a:r>
              <a:rPr kumimoji="0" lang="tr-T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kardiyovasküler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hastalık riski altındadırlar.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70000"/>
              <a:buFont typeface="Wingdings" pitchFamily="2" charset="2"/>
              <a:buChar char="Ø"/>
              <a:tabLst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tr-T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Periodontitisli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hastalarda </a:t>
            </a:r>
            <a:r>
              <a:rPr kumimoji="0" lang="tr-T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kardiyovasküler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hastalık riski </a:t>
            </a:r>
            <a:r>
              <a:rPr kumimoji="0" lang="tr-T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periodontitis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olmayanlara göre %25 artmaktadır.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28596" y="571480"/>
            <a:ext cx="5674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tr-T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Erken Doğum - Düşük Doğum Ağırlığı</a:t>
            </a:r>
            <a:endParaRPr lang="en-US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4348" y="1142984"/>
            <a:ext cx="78676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tr-TR" sz="20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Erken doğum</a:t>
            </a:r>
            <a:r>
              <a:rPr lang="en-US" sz="2000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&lt;37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haftalık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tr-TR" sz="20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Düşük doğum ağırlığı</a:t>
            </a:r>
            <a:r>
              <a:rPr lang="en-US" sz="2000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&lt;2500g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tr-T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500034" y="2071678"/>
            <a:ext cx="80010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0" indent="-292100" algn="just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İleri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yıkım erken doğum mekanizmasını tetikler.</a:t>
            </a:r>
          </a:p>
          <a:p>
            <a:pPr marL="292100" lvl="0" indent="-292100" algn="just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292100" indent="-292100" algn="just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Ağız enfeksiyonları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uterus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kasının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kontraksiyonuna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servikal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stimülasyonuna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uterus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kasının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hiper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irritabilitesine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neden olarak erken doğumu tetiklemektedir.</a:t>
            </a:r>
          </a:p>
          <a:p>
            <a:pPr marL="292100" lvl="0" indent="-292100" algn="just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292100" lvl="0" indent="-292100" algn="just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Erken doğuma bağlı düşük doğum ağırlığı ile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hamileik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dönemindeki fırçalama alışkanlığı ve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gestasyonel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hipertansyon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arasında ilişki bulunmuştur.</a:t>
            </a:r>
          </a:p>
          <a:p>
            <a:pPr marL="292100" lvl="0" indent="-292100" algn="just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292100" indent="-292100" algn="just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Hamilelik döneminde aktif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periodontal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hastalık varsa ve bu dönemde ortalama 0,5mm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ataçman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kaybı olursa bebeğin doğum ağırlığında 635 gr azalma olmaktadır.</a:t>
            </a:r>
          </a:p>
          <a:p>
            <a:pPr marL="292100" indent="-292100" algn="just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292100" indent="-292100" algn="just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292100" lvl="0" indent="-292100" algn="just"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gPerio"/>
          <p:cNvPicPr>
            <a:picLocks noChangeAspect="1" noChangeArrowheads="1"/>
          </p:cNvPicPr>
          <p:nvPr/>
        </p:nvPicPr>
        <p:blipFill>
          <a:blip r:embed="rId2"/>
          <a:srcRect r="2581"/>
          <a:stretch>
            <a:fillRect/>
          </a:stretch>
        </p:blipFill>
        <p:spPr bwMode="auto">
          <a:xfrm>
            <a:off x="571472" y="642918"/>
            <a:ext cx="3643338" cy="218283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6" descr="pg tum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2066" y="3429000"/>
            <a:ext cx="3500462" cy="240576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Dikdörtgen"/>
          <p:cNvSpPr/>
          <p:nvPr/>
        </p:nvSpPr>
        <p:spPr>
          <a:xfrm>
            <a:off x="428596" y="31432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FFFF00"/>
                </a:solidFill>
                <a:latin typeface="Tahoma" pitchFamily="34" charset="0"/>
              </a:rPr>
              <a:t>Hamile kadınlarda anlamlı oranda artan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</a:rPr>
              <a:t>:</a:t>
            </a:r>
            <a:endParaRPr lang="tr-TR" dirty="0" smtClean="0">
              <a:solidFill>
                <a:srgbClr val="FFFF00"/>
              </a:solidFill>
              <a:latin typeface="Tahoma" pitchFamily="34" charset="0"/>
            </a:endParaRPr>
          </a:p>
          <a:p>
            <a:endParaRPr lang="en-US" dirty="0" smtClean="0">
              <a:solidFill>
                <a:srgbClr val="FFFF00"/>
              </a:solidFill>
              <a:latin typeface="Tahoma" pitchFamily="34" charset="0"/>
            </a:endParaRPr>
          </a:p>
          <a:p>
            <a:r>
              <a:rPr lang="tr-TR" dirty="0" smtClean="0">
                <a:latin typeface="Tahoma" pitchFamily="34" charset="0"/>
              </a:rPr>
              <a:t>Hamilelikte- doğum sonrası </a:t>
            </a:r>
            <a:r>
              <a:rPr lang="en-US" dirty="0" smtClean="0">
                <a:latin typeface="Tahoma" pitchFamily="34" charset="0"/>
              </a:rPr>
              <a:t>gingivitis </a:t>
            </a:r>
            <a:endParaRPr lang="tr-TR" dirty="0" smtClean="0">
              <a:latin typeface="Tahoma" pitchFamily="34" charset="0"/>
            </a:endParaRPr>
          </a:p>
          <a:p>
            <a:endParaRPr lang="tr-TR" dirty="0" smtClean="0">
              <a:latin typeface="Tahoma" pitchFamily="34" charset="0"/>
            </a:endParaRPr>
          </a:p>
          <a:p>
            <a:r>
              <a:rPr lang="tr-TR" dirty="0" smtClean="0">
                <a:latin typeface="Tahoma" pitchFamily="34" charset="0"/>
              </a:rPr>
              <a:t>Mevcut dişeti problemlerinde artış</a:t>
            </a:r>
            <a:r>
              <a:rPr lang="en-US" dirty="0" smtClean="0">
                <a:latin typeface="Tahoma" pitchFamily="34" charset="0"/>
              </a:rPr>
              <a:t>.</a:t>
            </a:r>
            <a:endParaRPr lang="tr-TR" dirty="0" smtClean="0">
              <a:latin typeface="Tahoma" pitchFamily="34" charset="0"/>
            </a:endParaRPr>
          </a:p>
          <a:p>
            <a:endParaRPr lang="en-US" dirty="0" smtClean="0">
              <a:latin typeface="Tahoma" pitchFamily="34" charset="0"/>
            </a:endParaRPr>
          </a:p>
          <a:p>
            <a:r>
              <a:rPr lang="tr-TR" dirty="0" smtClean="0">
                <a:latin typeface="Tahoma" pitchFamily="34" charset="0"/>
              </a:rPr>
              <a:t>Orta derinlikteki cep </a:t>
            </a:r>
            <a:r>
              <a:rPr lang="en-US" dirty="0" smtClean="0">
                <a:latin typeface="Tahoma" pitchFamily="34" charset="0"/>
              </a:rPr>
              <a:t>% </a:t>
            </a:r>
            <a:r>
              <a:rPr lang="tr-TR" dirty="0" smtClean="0">
                <a:latin typeface="Tahoma" pitchFamily="34" charset="0"/>
              </a:rPr>
              <a:t>si</a:t>
            </a:r>
            <a:r>
              <a:rPr lang="en-US" dirty="0" smtClean="0">
                <a:latin typeface="Tahoma" pitchFamily="34" charset="0"/>
              </a:rPr>
              <a:t> </a:t>
            </a:r>
            <a:endParaRPr lang="tr-TR" dirty="0" smtClean="0">
              <a:latin typeface="Tahoma" pitchFamily="34" charset="0"/>
            </a:endParaRPr>
          </a:p>
          <a:p>
            <a:endParaRPr lang="tr-TR" dirty="0" smtClean="0">
              <a:latin typeface="Tahoma" pitchFamily="34" charset="0"/>
            </a:endParaRPr>
          </a:p>
          <a:p>
            <a:r>
              <a:rPr lang="tr-TR" dirty="0" smtClean="0">
                <a:latin typeface="Tahoma" pitchFamily="34" charset="0"/>
              </a:rPr>
              <a:t>Hamilelik ayı </a:t>
            </a:r>
            <a:r>
              <a:rPr lang="tr-TR" dirty="0" err="1" smtClean="0">
                <a:latin typeface="Tahoma" pitchFamily="34" charset="0"/>
              </a:rPr>
              <a:t>ilerledikce</a:t>
            </a:r>
            <a:r>
              <a:rPr lang="tr-TR" dirty="0" smtClean="0">
                <a:latin typeface="Tahoma" pitchFamily="34" charset="0"/>
              </a:rPr>
              <a:t> daha fazla </a:t>
            </a:r>
            <a:r>
              <a:rPr lang="en-US" dirty="0" smtClean="0">
                <a:latin typeface="Tahoma" pitchFamily="34" charset="0"/>
              </a:rPr>
              <a:t>% 	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690</Words>
  <Application>Microsoft Office PowerPoint</Application>
  <PresentationFormat>Ekran Gösterisi (4:3)</PresentationFormat>
  <Paragraphs>151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6" baseType="lpstr">
      <vt:lpstr>Döküm</vt:lpstr>
      <vt:lpstr>Bit Eşlem Resmi</vt:lpstr>
      <vt:lpstr>Slayt 1</vt:lpstr>
      <vt:lpstr>Aktif periodontitisi olan hastaların enfekte olan tüm cep yüzeyleri toplamı avuç içi kadar bir yara bölgesi demektir (Page RC., 1998).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Asus</cp:lastModifiedBy>
  <cp:revision>2</cp:revision>
  <dcterms:created xsi:type="dcterms:W3CDTF">2018-03-13T11:20:04Z</dcterms:created>
  <dcterms:modified xsi:type="dcterms:W3CDTF">2018-03-13T14:21:16Z</dcterms:modified>
</cp:coreProperties>
</file>