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 id="276" r:id="rId9"/>
    <p:sldId id="264" r:id="rId10"/>
    <p:sldId id="265" r:id="rId11"/>
    <p:sldId id="266" r:id="rId12"/>
    <p:sldId id="267" r:id="rId13"/>
    <p:sldId id="268" r:id="rId14"/>
    <p:sldId id="275" r:id="rId15"/>
    <p:sldId id="269" r:id="rId16"/>
    <p:sldId id="270" r:id="rId17"/>
    <p:sldId id="271" r:id="rId18"/>
    <p:sldId id="272" r:id="rId19"/>
    <p:sldId id="274" r:id="rId20"/>
    <p:sldId id="273"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8" autoAdjust="0"/>
    <p:restoredTop sz="94624"/>
  </p:normalViewPr>
  <p:slideViewPr>
    <p:cSldViewPr snapToGrid="0">
      <p:cViewPr varScale="1">
        <p:scale>
          <a:sx n="106" d="100"/>
          <a:sy n="106" d="100"/>
        </p:scale>
        <p:origin x="9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776C7-97B2-4A94-8319-7855AF00647B}" type="doc">
      <dgm:prSet loTypeId="urn:microsoft.com/office/officeart/2005/8/layout/hierarchy1" loCatId="hierarchy" qsTypeId="urn:microsoft.com/office/officeart/2005/8/quickstyle/3d7" qsCatId="3D" csTypeId="urn:microsoft.com/office/officeart/2005/8/colors/accent1_2" csCatId="accent1" phldr="1"/>
      <dgm:spPr/>
      <dgm:t>
        <a:bodyPr/>
        <a:lstStyle/>
        <a:p>
          <a:endParaRPr lang="tr-TR"/>
        </a:p>
      </dgm:t>
    </dgm:pt>
    <dgm:pt modelId="{08D84AF2-F99A-4DA3-9A32-BB1322478C02}">
      <dgm:prSet phldrT="[Metin]"/>
      <dgm:spPr/>
      <dgm:t>
        <a:bodyPr/>
        <a:lstStyle/>
        <a:p>
          <a:r>
            <a:rPr lang="tr-TR" dirty="0"/>
            <a:t>Türkçe Dil Etkinliği</a:t>
          </a:r>
        </a:p>
      </dgm:t>
    </dgm:pt>
    <dgm:pt modelId="{AFFE00D4-336F-428C-86D4-CE0CCB02B956}" type="parTrans" cxnId="{6D2FDFC9-6912-4D9E-A70A-2CAE4BDC6E2D}">
      <dgm:prSet/>
      <dgm:spPr/>
      <dgm:t>
        <a:bodyPr/>
        <a:lstStyle/>
        <a:p>
          <a:endParaRPr lang="tr-TR"/>
        </a:p>
      </dgm:t>
    </dgm:pt>
    <dgm:pt modelId="{A737A845-99D1-421F-A200-CD1569E1D320}" type="sibTrans" cxnId="{6D2FDFC9-6912-4D9E-A70A-2CAE4BDC6E2D}">
      <dgm:prSet/>
      <dgm:spPr/>
      <dgm:t>
        <a:bodyPr/>
        <a:lstStyle/>
        <a:p>
          <a:endParaRPr lang="tr-TR"/>
        </a:p>
      </dgm:t>
    </dgm:pt>
    <dgm:pt modelId="{BADAD76C-41CC-4F89-A1F1-B72DD5C15820}">
      <dgm:prSet phldrT="[Metin]"/>
      <dgm:spPr/>
      <dgm:t>
        <a:bodyPr/>
        <a:lstStyle/>
        <a:p>
          <a:r>
            <a:rPr lang="tr-TR" dirty="0"/>
            <a:t>Sanat etkinliği</a:t>
          </a:r>
        </a:p>
      </dgm:t>
    </dgm:pt>
    <dgm:pt modelId="{C6CFAC8F-D595-44C4-A013-D50FB8F3BFB1}" type="parTrans" cxnId="{F7418255-436C-497B-BD11-F3BCB33DC562}">
      <dgm:prSet/>
      <dgm:spPr/>
      <dgm:t>
        <a:bodyPr/>
        <a:lstStyle/>
        <a:p>
          <a:endParaRPr lang="tr-TR"/>
        </a:p>
      </dgm:t>
    </dgm:pt>
    <dgm:pt modelId="{C736A40E-F1D1-4604-B2F4-9ED0C7DADA01}" type="sibTrans" cxnId="{F7418255-436C-497B-BD11-F3BCB33DC562}">
      <dgm:prSet/>
      <dgm:spPr/>
      <dgm:t>
        <a:bodyPr/>
        <a:lstStyle/>
        <a:p>
          <a:endParaRPr lang="tr-TR"/>
        </a:p>
      </dgm:t>
    </dgm:pt>
    <dgm:pt modelId="{69083186-3306-49A3-A9C9-9B94ACEC202C}">
      <dgm:prSet phldrT="[Metin]"/>
      <dgm:spPr/>
      <dgm:t>
        <a:bodyPr/>
        <a:lstStyle/>
        <a:p>
          <a:r>
            <a:rPr lang="tr-TR" dirty="0"/>
            <a:t>Müzik etkinliği</a:t>
          </a:r>
        </a:p>
      </dgm:t>
    </dgm:pt>
    <dgm:pt modelId="{AD170939-9E2E-4CBE-8FEC-BBBDFDBFA374}" type="parTrans" cxnId="{C83F0CDC-A19C-4AAA-B4C0-1AADF746FFE0}">
      <dgm:prSet/>
      <dgm:spPr/>
      <dgm:t>
        <a:bodyPr/>
        <a:lstStyle/>
        <a:p>
          <a:endParaRPr lang="tr-TR"/>
        </a:p>
      </dgm:t>
    </dgm:pt>
    <dgm:pt modelId="{415FA5C6-DAD3-4AF8-8FB3-1265F2F3F0CD}" type="sibTrans" cxnId="{C83F0CDC-A19C-4AAA-B4C0-1AADF746FFE0}">
      <dgm:prSet/>
      <dgm:spPr/>
      <dgm:t>
        <a:bodyPr/>
        <a:lstStyle/>
        <a:p>
          <a:endParaRPr lang="tr-TR"/>
        </a:p>
      </dgm:t>
    </dgm:pt>
    <dgm:pt modelId="{43F47FD4-535B-4B27-BAA0-83D4C1E3BC27}">
      <dgm:prSet phldrT="[Metin]"/>
      <dgm:spPr/>
      <dgm:t>
        <a:bodyPr/>
        <a:lstStyle/>
        <a:p>
          <a:r>
            <a:rPr lang="tr-TR" dirty="0"/>
            <a:t>Drama etkinliği</a:t>
          </a:r>
        </a:p>
      </dgm:t>
    </dgm:pt>
    <dgm:pt modelId="{614D3A68-B14D-4AF6-9B2E-93830F9B9D88}" type="parTrans" cxnId="{44694E1D-F8D1-427C-BA6E-6DCAFE44308D}">
      <dgm:prSet/>
      <dgm:spPr/>
      <dgm:t>
        <a:bodyPr/>
        <a:lstStyle/>
        <a:p>
          <a:endParaRPr lang="tr-TR"/>
        </a:p>
      </dgm:t>
    </dgm:pt>
    <dgm:pt modelId="{F56AD03F-357C-4C5A-96CC-268569098424}" type="sibTrans" cxnId="{44694E1D-F8D1-427C-BA6E-6DCAFE44308D}">
      <dgm:prSet/>
      <dgm:spPr/>
      <dgm:t>
        <a:bodyPr/>
        <a:lstStyle/>
        <a:p>
          <a:endParaRPr lang="tr-TR"/>
        </a:p>
      </dgm:t>
    </dgm:pt>
    <dgm:pt modelId="{B9EF3D10-B8BE-46A2-B3AD-5AC1DC937598}">
      <dgm:prSet phldrT="[Metin]"/>
      <dgm:spPr/>
      <dgm:t>
        <a:bodyPr/>
        <a:lstStyle/>
        <a:p>
          <a:r>
            <a:rPr lang="tr-TR" dirty="0"/>
            <a:t>Oyun etkinliği</a:t>
          </a:r>
        </a:p>
      </dgm:t>
    </dgm:pt>
    <dgm:pt modelId="{B3AB0016-2BF1-4F42-A4A4-99A687849AB1}" type="parTrans" cxnId="{3C20953B-2B3C-4767-AD9F-62CBD5B056BE}">
      <dgm:prSet/>
      <dgm:spPr/>
      <dgm:t>
        <a:bodyPr/>
        <a:lstStyle/>
        <a:p>
          <a:endParaRPr lang="tr-TR"/>
        </a:p>
      </dgm:t>
    </dgm:pt>
    <dgm:pt modelId="{AB8B3AE9-92E6-41AF-9370-4CD6A0D62D35}" type="sibTrans" cxnId="{3C20953B-2B3C-4767-AD9F-62CBD5B056BE}">
      <dgm:prSet/>
      <dgm:spPr/>
      <dgm:t>
        <a:bodyPr/>
        <a:lstStyle/>
        <a:p>
          <a:endParaRPr lang="tr-TR"/>
        </a:p>
      </dgm:t>
    </dgm:pt>
    <dgm:pt modelId="{E45EBE1A-DE01-4F4C-B54C-CE39F57918E9}" type="pres">
      <dgm:prSet presAssocID="{37C776C7-97B2-4A94-8319-7855AF00647B}" presName="hierChild1" presStyleCnt="0">
        <dgm:presLayoutVars>
          <dgm:chPref val="1"/>
          <dgm:dir/>
          <dgm:animOne val="branch"/>
          <dgm:animLvl val="lvl"/>
          <dgm:resizeHandles/>
        </dgm:presLayoutVars>
      </dgm:prSet>
      <dgm:spPr/>
    </dgm:pt>
    <dgm:pt modelId="{B19ADE6D-E96D-4093-B26E-FB53EA2C9697}" type="pres">
      <dgm:prSet presAssocID="{08D84AF2-F99A-4DA3-9A32-BB1322478C02}" presName="hierRoot1" presStyleCnt="0"/>
      <dgm:spPr/>
    </dgm:pt>
    <dgm:pt modelId="{D2073F5D-B815-4BD8-BE1D-874035DA4148}" type="pres">
      <dgm:prSet presAssocID="{08D84AF2-F99A-4DA3-9A32-BB1322478C02}" presName="composite" presStyleCnt="0"/>
      <dgm:spPr/>
    </dgm:pt>
    <dgm:pt modelId="{6B292354-820D-451A-8A96-3231428190B1}" type="pres">
      <dgm:prSet presAssocID="{08D84AF2-F99A-4DA3-9A32-BB1322478C02}" presName="background" presStyleLbl="node0" presStyleIdx="0" presStyleCnt="1"/>
      <dgm:spPr/>
    </dgm:pt>
    <dgm:pt modelId="{02911D12-7CE2-4292-9016-2A37603AE981}" type="pres">
      <dgm:prSet presAssocID="{08D84AF2-F99A-4DA3-9A32-BB1322478C02}" presName="text" presStyleLbl="fgAcc0" presStyleIdx="0" presStyleCnt="1" custScaleX="182760">
        <dgm:presLayoutVars>
          <dgm:chPref val="3"/>
        </dgm:presLayoutVars>
      </dgm:prSet>
      <dgm:spPr/>
    </dgm:pt>
    <dgm:pt modelId="{41E8A76B-460A-44F2-9769-6E157EC188D6}" type="pres">
      <dgm:prSet presAssocID="{08D84AF2-F99A-4DA3-9A32-BB1322478C02}" presName="hierChild2" presStyleCnt="0"/>
      <dgm:spPr/>
    </dgm:pt>
    <dgm:pt modelId="{F8DB33D1-5AFC-4802-BF7B-B8A6377D6BD8}" type="pres">
      <dgm:prSet presAssocID="{C6CFAC8F-D595-44C4-A013-D50FB8F3BFB1}" presName="Name10" presStyleLbl="parChTrans1D2" presStyleIdx="0" presStyleCnt="2"/>
      <dgm:spPr/>
    </dgm:pt>
    <dgm:pt modelId="{ED961FF3-210D-482F-9856-97F3042944F1}" type="pres">
      <dgm:prSet presAssocID="{BADAD76C-41CC-4F89-A1F1-B72DD5C15820}" presName="hierRoot2" presStyleCnt="0"/>
      <dgm:spPr/>
    </dgm:pt>
    <dgm:pt modelId="{C9AB0D6A-F82A-42E4-8E0B-07376767C1AC}" type="pres">
      <dgm:prSet presAssocID="{BADAD76C-41CC-4F89-A1F1-B72DD5C15820}" presName="composite2" presStyleCnt="0"/>
      <dgm:spPr/>
    </dgm:pt>
    <dgm:pt modelId="{E52E3FA0-6B3E-4728-980B-2A50CD7E7BDC}" type="pres">
      <dgm:prSet presAssocID="{BADAD76C-41CC-4F89-A1F1-B72DD5C15820}" presName="background2" presStyleLbl="node2" presStyleIdx="0" presStyleCnt="2"/>
      <dgm:spPr/>
    </dgm:pt>
    <dgm:pt modelId="{6340988C-872D-40B7-8670-D2A9256C7E35}" type="pres">
      <dgm:prSet presAssocID="{BADAD76C-41CC-4F89-A1F1-B72DD5C15820}" presName="text2" presStyleLbl="fgAcc2" presStyleIdx="0" presStyleCnt="2" custScaleX="161629">
        <dgm:presLayoutVars>
          <dgm:chPref val="3"/>
        </dgm:presLayoutVars>
      </dgm:prSet>
      <dgm:spPr/>
    </dgm:pt>
    <dgm:pt modelId="{8C6F0880-F460-48AC-8252-BE4ABE869872}" type="pres">
      <dgm:prSet presAssocID="{BADAD76C-41CC-4F89-A1F1-B72DD5C15820}" presName="hierChild3" presStyleCnt="0"/>
      <dgm:spPr/>
    </dgm:pt>
    <dgm:pt modelId="{C0E77907-9716-404F-91B2-C682D736620C}" type="pres">
      <dgm:prSet presAssocID="{AD170939-9E2E-4CBE-8FEC-BBBDFDBFA374}" presName="Name17" presStyleLbl="parChTrans1D3" presStyleIdx="0" presStyleCnt="2"/>
      <dgm:spPr/>
    </dgm:pt>
    <dgm:pt modelId="{EEE3C387-0F80-4790-BC64-2E708EFCA6C0}" type="pres">
      <dgm:prSet presAssocID="{69083186-3306-49A3-A9C9-9B94ACEC202C}" presName="hierRoot3" presStyleCnt="0"/>
      <dgm:spPr/>
    </dgm:pt>
    <dgm:pt modelId="{6BD900D7-B8C1-49AE-8AD9-E00F5C6D29CA}" type="pres">
      <dgm:prSet presAssocID="{69083186-3306-49A3-A9C9-9B94ACEC202C}" presName="composite3" presStyleCnt="0"/>
      <dgm:spPr/>
    </dgm:pt>
    <dgm:pt modelId="{2405BBC7-07E3-4D55-8A16-A3CC50718AB9}" type="pres">
      <dgm:prSet presAssocID="{69083186-3306-49A3-A9C9-9B94ACEC202C}" presName="background3" presStyleLbl="node3" presStyleIdx="0" presStyleCnt="2"/>
      <dgm:spPr/>
    </dgm:pt>
    <dgm:pt modelId="{5B7D8F91-9F95-4A8B-BD5D-8E8A2DE0BDAF}" type="pres">
      <dgm:prSet presAssocID="{69083186-3306-49A3-A9C9-9B94ACEC202C}" presName="text3" presStyleLbl="fgAcc3" presStyleIdx="0" presStyleCnt="2" custScaleX="151046">
        <dgm:presLayoutVars>
          <dgm:chPref val="3"/>
        </dgm:presLayoutVars>
      </dgm:prSet>
      <dgm:spPr/>
    </dgm:pt>
    <dgm:pt modelId="{74796A18-6F04-4617-ADC7-2429C3583431}" type="pres">
      <dgm:prSet presAssocID="{69083186-3306-49A3-A9C9-9B94ACEC202C}" presName="hierChild4" presStyleCnt="0"/>
      <dgm:spPr/>
    </dgm:pt>
    <dgm:pt modelId="{45DC5FB0-28A1-446B-9275-7FE094A1A216}" type="pres">
      <dgm:prSet presAssocID="{614D3A68-B14D-4AF6-9B2E-93830F9B9D88}" presName="Name17" presStyleLbl="parChTrans1D3" presStyleIdx="1" presStyleCnt="2"/>
      <dgm:spPr/>
    </dgm:pt>
    <dgm:pt modelId="{62993C09-F646-4529-AD10-F176B43C5B19}" type="pres">
      <dgm:prSet presAssocID="{43F47FD4-535B-4B27-BAA0-83D4C1E3BC27}" presName="hierRoot3" presStyleCnt="0"/>
      <dgm:spPr/>
    </dgm:pt>
    <dgm:pt modelId="{72D3C5B0-83E7-4416-8E30-A402AAB418C8}" type="pres">
      <dgm:prSet presAssocID="{43F47FD4-535B-4B27-BAA0-83D4C1E3BC27}" presName="composite3" presStyleCnt="0"/>
      <dgm:spPr/>
    </dgm:pt>
    <dgm:pt modelId="{253A4CA3-1393-4A75-B599-11429D7EF35C}" type="pres">
      <dgm:prSet presAssocID="{43F47FD4-535B-4B27-BAA0-83D4C1E3BC27}" presName="background3" presStyleLbl="node3" presStyleIdx="1" presStyleCnt="2"/>
      <dgm:spPr/>
    </dgm:pt>
    <dgm:pt modelId="{F6B9DB4A-475D-4E09-A71E-C497BEDCBC8C}" type="pres">
      <dgm:prSet presAssocID="{43F47FD4-535B-4B27-BAA0-83D4C1E3BC27}" presName="text3" presStyleLbl="fgAcc3" presStyleIdx="1" presStyleCnt="2" custScaleX="160630">
        <dgm:presLayoutVars>
          <dgm:chPref val="3"/>
        </dgm:presLayoutVars>
      </dgm:prSet>
      <dgm:spPr/>
    </dgm:pt>
    <dgm:pt modelId="{09AA1387-A591-417D-B66A-59F83A3211B6}" type="pres">
      <dgm:prSet presAssocID="{43F47FD4-535B-4B27-BAA0-83D4C1E3BC27}" presName="hierChild4" presStyleCnt="0"/>
      <dgm:spPr/>
    </dgm:pt>
    <dgm:pt modelId="{C2571AD8-6739-4C4D-B3FA-9D544E4B3A5D}" type="pres">
      <dgm:prSet presAssocID="{B3AB0016-2BF1-4F42-A4A4-99A687849AB1}" presName="Name10" presStyleLbl="parChTrans1D2" presStyleIdx="1" presStyleCnt="2"/>
      <dgm:spPr/>
    </dgm:pt>
    <dgm:pt modelId="{C1CD1A72-7427-4DF0-98E1-2AAB1C5CABF9}" type="pres">
      <dgm:prSet presAssocID="{B9EF3D10-B8BE-46A2-B3AD-5AC1DC937598}" presName="hierRoot2" presStyleCnt="0"/>
      <dgm:spPr/>
    </dgm:pt>
    <dgm:pt modelId="{956CD216-55D6-48E8-BB86-68850AAE3D13}" type="pres">
      <dgm:prSet presAssocID="{B9EF3D10-B8BE-46A2-B3AD-5AC1DC937598}" presName="composite2" presStyleCnt="0"/>
      <dgm:spPr/>
    </dgm:pt>
    <dgm:pt modelId="{0735DF45-C91C-4038-ACCD-DD6D6343B883}" type="pres">
      <dgm:prSet presAssocID="{B9EF3D10-B8BE-46A2-B3AD-5AC1DC937598}" presName="background2" presStyleLbl="node2" presStyleIdx="1" presStyleCnt="2"/>
      <dgm:spPr/>
    </dgm:pt>
    <dgm:pt modelId="{58AD681D-73D9-4483-A82B-62FBD58EE7DC}" type="pres">
      <dgm:prSet presAssocID="{B9EF3D10-B8BE-46A2-B3AD-5AC1DC937598}" presName="text2" presStyleLbl="fgAcc2" presStyleIdx="1" presStyleCnt="2" custScaleX="163588">
        <dgm:presLayoutVars>
          <dgm:chPref val="3"/>
        </dgm:presLayoutVars>
      </dgm:prSet>
      <dgm:spPr/>
    </dgm:pt>
    <dgm:pt modelId="{AEF0AA84-3C34-4F45-9F79-AE10AE25AEB3}" type="pres">
      <dgm:prSet presAssocID="{B9EF3D10-B8BE-46A2-B3AD-5AC1DC937598}" presName="hierChild3" presStyleCnt="0"/>
      <dgm:spPr/>
    </dgm:pt>
  </dgm:ptLst>
  <dgm:cxnLst>
    <dgm:cxn modelId="{041E8C00-EDA1-4B87-9351-1C35CCDEBCC7}" type="presOf" srcId="{37C776C7-97B2-4A94-8319-7855AF00647B}" destId="{E45EBE1A-DE01-4F4C-B54C-CE39F57918E9}" srcOrd="0" destOrd="0" presId="urn:microsoft.com/office/officeart/2005/8/layout/hierarchy1"/>
    <dgm:cxn modelId="{D40AC609-80D8-4D38-B9B9-1E87726AC109}" type="presOf" srcId="{B3AB0016-2BF1-4F42-A4A4-99A687849AB1}" destId="{C2571AD8-6739-4C4D-B3FA-9D544E4B3A5D}" srcOrd="0" destOrd="0" presId="urn:microsoft.com/office/officeart/2005/8/layout/hierarchy1"/>
    <dgm:cxn modelId="{44694E1D-F8D1-427C-BA6E-6DCAFE44308D}" srcId="{BADAD76C-41CC-4F89-A1F1-B72DD5C15820}" destId="{43F47FD4-535B-4B27-BAA0-83D4C1E3BC27}" srcOrd="1" destOrd="0" parTransId="{614D3A68-B14D-4AF6-9B2E-93830F9B9D88}" sibTransId="{F56AD03F-357C-4C5A-96CC-268569098424}"/>
    <dgm:cxn modelId="{AC6EDA24-1A89-4098-A14E-189ECAA72012}" type="presOf" srcId="{BADAD76C-41CC-4F89-A1F1-B72DD5C15820}" destId="{6340988C-872D-40B7-8670-D2A9256C7E35}" srcOrd="0" destOrd="0" presId="urn:microsoft.com/office/officeart/2005/8/layout/hierarchy1"/>
    <dgm:cxn modelId="{014A7936-1794-48A5-A712-8DF5833FE2A8}" type="presOf" srcId="{43F47FD4-535B-4B27-BAA0-83D4C1E3BC27}" destId="{F6B9DB4A-475D-4E09-A71E-C497BEDCBC8C}" srcOrd="0" destOrd="0" presId="urn:microsoft.com/office/officeart/2005/8/layout/hierarchy1"/>
    <dgm:cxn modelId="{3C20953B-2B3C-4767-AD9F-62CBD5B056BE}" srcId="{08D84AF2-F99A-4DA3-9A32-BB1322478C02}" destId="{B9EF3D10-B8BE-46A2-B3AD-5AC1DC937598}" srcOrd="1" destOrd="0" parTransId="{B3AB0016-2BF1-4F42-A4A4-99A687849AB1}" sibTransId="{AB8B3AE9-92E6-41AF-9370-4CD6A0D62D35}"/>
    <dgm:cxn modelId="{C9743841-ED72-40AB-B81E-8EED4D6B8B00}" type="presOf" srcId="{69083186-3306-49A3-A9C9-9B94ACEC202C}" destId="{5B7D8F91-9F95-4A8B-BD5D-8E8A2DE0BDAF}" srcOrd="0" destOrd="0" presId="urn:microsoft.com/office/officeart/2005/8/layout/hierarchy1"/>
    <dgm:cxn modelId="{F7418255-436C-497B-BD11-F3BCB33DC562}" srcId="{08D84AF2-F99A-4DA3-9A32-BB1322478C02}" destId="{BADAD76C-41CC-4F89-A1F1-B72DD5C15820}" srcOrd="0" destOrd="0" parTransId="{C6CFAC8F-D595-44C4-A013-D50FB8F3BFB1}" sibTransId="{C736A40E-F1D1-4604-B2F4-9ED0C7DADA01}"/>
    <dgm:cxn modelId="{EFD70C6C-9942-456D-B189-0B6FDAC5A420}" type="presOf" srcId="{614D3A68-B14D-4AF6-9B2E-93830F9B9D88}" destId="{45DC5FB0-28A1-446B-9275-7FE094A1A216}" srcOrd="0" destOrd="0" presId="urn:microsoft.com/office/officeart/2005/8/layout/hierarchy1"/>
    <dgm:cxn modelId="{6D8F7E84-2D4F-4535-A5BF-AB7817388DF1}" type="presOf" srcId="{C6CFAC8F-D595-44C4-A013-D50FB8F3BFB1}" destId="{F8DB33D1-5AFC-4802-BF7B-B8A6377D6BD8}" srcOrd="0" destOrd="0" presId="urn:microsoft.com/office/officeart/2005/8/layout/hierarchy1"/>
    <dgm:cxn modelId="{D7121EAE-F0F3-4763-9B9D-783FF13B0732}" type="presOf" srcId="{AD170939-9E2E-4CBE-8FEC-BBBDFDBFA374}" destId="{C0E77907-9716-404F-91B2-C682D736620C}" srcOrd="0" destOrd="0" presId="urn:microsoft.com/office/officeart/2005/8/layout/hierarchy1"/>
    <dgm:cxn modelId="{81B61EC9-F8BC-40AB-8F73-FC852265F889}" type="presOf" srcId="{08D84AF2-F99A-4DA3-9A32-BB1322478C02}" destId="{02911D12-7CE2-4292-9016-2A37603AE981}" srcOrd="0" destOrd="0" presId="urn:microsoft.com/office/officeart/2005/8/layout/hierarchy1"/>
    <dgm:cxn modelId="{6D2FDFC9-6912-4D9E-A70A-2CAE4BDC6E2D}" srcId="{37C776C7-97B2-4A94-8319-7855AF00647B}" destId="{08D84AF2-F99A-4DA3-9A32-BB1322478C02}" srcOrd="0" destOrd="0" parTransId="{AFFE00D4-336F-428C-86D4-CE0CCB02B956}" sibTransId="{A737A845-99D1-421F-A200-CD1569E1D320}"/>
    <dgm:cxn modelId="{92FBF2D5-7C72-4DCD-BC92-11FAB0A60D18}" type="presOf" srcId="{B9EF3D10-B8BE-46A2-B3AD-5AC1DC937598}" destId="{58AD681D-73D9-4483-A82B-62FBD58EE7DC}" srcOrd="0" destOrd="0" presId="urn:microsoft.com/office/officeart/2005/8/layout/hierarchy1"/>
    <dgm:cxn modelId="{C83F0CDC-A19C-4AAA-B4C0-1AADF746FFE0}" srcId="{BADAD76C-41CC-4F89-A1F1-B72DD5C15820}" destId="{69083186-3306-49A3-A9C9-9B94ACEC202C}" srcOrd="0" destOrd="0" parTransId="{AD170939-9E2E-4CBE-8FEC-BBBDFDBFA374}" sibTransId="{415FA5C6-DAD3-4AF8-8FB3-1265F2F3F0CD}"/>
    <dgm:cxn modelId="{B8D8420E-DDA3-48C6-B3AA-64CFB46CFA1C}" type="presParOf" srcId="{E45EBE1A-DE01-4F4C-B54C-CE39F57918E9}" destId="{B19ADE6D-E96D-4093-B26E-FB53EA2C9697}" srcOrd="0" destOrd="0" presId="urn:microsoft.com/office/officeart/2005/8/layout/hierarchy1"/>
    <dgm:cxn modelId="{3D729456-07B9-41EB-8DB4-127096114825}" type="presParOf" srcId="{B19ADE6D-E96D-4093-B26E-FB53EA2C9697}" destId="{D2073F5D-B815-4BD8-BE1D-874035DA4148}" srcOrd="0" destOrd="0" presId="urn:microsoft.com/office/officeart/2005/8/layout/hierarchy1"/>
    <dgm:cxn modelId="{94D2F4EE-17D8-4509-852E-0309A962012D}" type="presParOf" srcId="{D2073F5D-B815-4BD8-BE1D-874035DA4148}" destId="{6B292354-820D-451A-8A96-3231428190B1}" srcOrd="0" destOrd="0" presId="urn:microsoft.com/office/officeart/2005/8/layout/hierarchy1"/>
    <dgm:cxn modelId="{E68D7210-3BBB-40FC-A9D1-3B406CEE0179}" type="presParOf" srcId="{D2073F5D-B815-4BD8-BE1D-874035DA4148}" destId="{02911D12-7CE2-4292-9016-2A37603AE981}" srcOrd="1" destOrd="0" presId="urn:microsoft.com/office/officeart/2005/8/layout/hierarchy1"/>
    <dgm:cxn modelId="{7C0982D9-AFFB-4BBF-A044-8AFF2AA8150D}" type="presParOf" srcId="{B19ADE6D-E96D-4093-B26E-FB53EA2C9697}" destId="{41E8A76B-460A-44F2-9769-6E157EC188D6}" srcOrd="1" destOrd="0" presId="urn:microsoft.com/office/officeart/2005/8/layout/hierarchy1"/>
    <dgm:cxn modelId="{571325A4-98A8-48EC-91AC-D11A3C53A696}" type="presParOf" srcId="{41E8A76B-460A-44F2-9769-6E157EC188D6}" destId="{F8DB33D1-5AFC-4802-BF7B-B8A6377D6BD8}" srcOrd="0" destOrd="0" presId="urn:microsoft.com/office/officeart/2005/8/layout/hierarchy1"/>
    <dgm:cxn modelId="{3AE2893D-45DC-4A63-BFBC-F295B0823C62}" type="presParOf" srcId="{41E8A76B-460A-44F2-9769-6E157EC188D6}" destId="{ED961FF3-210D-482F-9856-97F3042944F1}" srcOrd="1" destOrd="0" presId="urn:microsoft.com/office/officeart/2005/8/layout/hierarchy1"/>
    <dgm:cxn modelId="{FE388A0C-E8A9-4835-8525-EFFE515D0C82}" type="presParOf" srcId="{ED961FF3-210D-482F-9856-97F3042944F1}" destId="{C9AB0D6A-F82A-42E4-8E0B-07376767C1AC}" srcOrd="0" destOrd="0" presId="urn:microsoft.com/office/officeart/2005/8/layout/hierarchy1"/>
    <dgm:cxn modelId="{05A4C3C1-15CA-4761-BA2F-A84DC58FC637}" type="presParOf" srcId="{C9AB0D6A-F82A-42E4-8E0B-07376767C1AC}" destId="{E52E3FA0-6B3E-4728-980B-2A50CD7E7BDC}" srcOrd="0" destOrd="0" presId="urn:microsoft.com/office/officeart/2005/8/layout/hierarchy1"/>
    <dgm:cxn modelId="{849D126B-B74A-4210-BDDD-B8647ADD1C9B}" type="presParOf" srcId="{C9AB0D6A-F82A-42E4-8E0B-07376767C1AC}" destId="{6340988C-872D-40B7-8670-D2A9256C7E35}" srcOrd="1" destOrd="0" presId="urn:microsoft.com/office/officeart/2005/8/layout/hierarchy1"/>
    <dgm:cxn modelId="{23528942-9272-4E57-97D4-E1D8038D1DC1}" type="presParOf" srcId="{ED961FF3-210D-482F-9856-97F3042944F1}" destId="{8C6F0880-F460-48AC-8252-BE4ABE869872}" srcOrd="1" destOrd="0" presId="urn:microsoft.com/office/officeart/2005/8/layout/hierarchy1"/>
    <dgm:cxn modelId="{6517B5BB-AA06-4E6B-B731-82C38B67E680}" type="presParOf" srcId="{8C6F0880-F460-48AC-8252-BE4ABE869872}" destId="{C0E77907-9716-404F-91B2-C682D736620C}" srcOrd="0" destOrd="0" presId="urn:microsoft.com/office/officeart/2005/8/layout/hierarchy1"/>
    <dgm:cxn modelId="{44604394-AE25-467D-B9A9-DFAADAF5C798}" type="presParOf" srcId="{8C6F0880-F460-48AC-8252-BE4ABE869872}" destId="{EEE3C387-0F80-4790-BC64-2E708EFCA6C0}" srcOrd="1" destOrd="0" presId="urn:microsoft.com/office/officeart/2005/8/layout/hierarchy1"/>
    <dgm:cxn modelId="{50651AF3-C6E0-4097-A7EB-65CF47925BE3}" type="presParOf" srcId="{EEE3C387-0F80-4790-BC64-2E708EFCA6C0}" destId="{6BD900D7-B8C1-49AE-8AD9-E00F5C6D29CA}" srcOrd="0" destOrd="0" presId="urn:microsoft.com/office/officeart/2005/8/layout/hierarchy1"/>
    <dgm:cxn modelId="{9DA9147E-A433-4348-A24C-7592C2EDF8A7}" type="presParOf" srcId="{6BD900D7-B8C1-49AE-8AD9-E00F5C6D29CA}" destId="{2405BBC7-07E3-4D55-8A16-A3CC50718AB9}" srcOrd="0" destOrd="0" presId="urn:microsoft.com/office/officeart/2005/8/layout/hierarchy1"/>
    <dgm:cxn modelId="{C6575976-2A6A-4B23-B605-49D3F03587AD}" type="presParOf" srcId="{6BD900D7-B8C1-49AE-8AD9-E00F5C6D29CA}" destId="{5B7D8F91-9F95-4A8B-BD5D-8E8A2DE0BDAF}" srcOrd="1" destOrd="0" presId="urn:microsoft.com/office/officeart/2005/8/layout/hierarchy1"/>
    <dgm:cxn modelId="{3928F8EF-005C-4F63-96AB-CD68739A74BA}" type="presParOf" srcId="{EEE3C387-0F80-4790-BC64-2E708EFCA6C0}" destId="{74796A18-6F04-4617-ADC7-2429C3583431}" srcOrd="1" destOrd="0" presId="urn:microsoft.com/office/officeart/2005/8/layout/hierarchy1"/>
    <dgm:cxn modelId="{4F529E86-6D95-417E-8F09-C6DF6E44D463}" type="presParOf" srcId="{8C6F0880-F460-48AC-8252-BE4ABE869872}" destId="{45DC5FB0-28A1-446B-9275-7FE094A1A216}" srcOrd="2" destOrd="0" presId="urn:microsoft.com/office/officeart/2005/8/layout/hierarchy1"/>
    <dgm:cxn modelId="{F8F53AE4-E154-4996-BFF2-701937FB23A9}" type="presParOf" srcId="{8C6F0880-F460-48AC-8252-BE4ABE869872}" destId="{62993C09-F646-4529-AD10-F176B43C5B19}" srcOrd="3" destOrd="0" presId="urn:microsoft.com/office/officeart/2005/8/layout/hierarchy1"/>
    <dgm:cxn modelId="{0199721F-CCE9-4079-8020-1C2E01F9F9C5}" type="presParOf" srcId="{62993C09-F646-4529-AD10-F176B43C5B19}" destId="{72D3C5B0-83E7-4416-8E30-A402AAB418C8}" srcOrd="0" destOrd="0" presId="urn:microsoft.com/office/officeart/2005/8/layout/hierarchy1"/>
    <dgm:cxn modelId="{D504256C-5C30-4FD8-AA15-6D080C11D588}" type="presParOf" srcId="{72D3C5B0-83E7-4416-8E30-A402AAB418C8}" destId="{253A4CA3-1393-4A75-B599-11429D7EF35C}" srcOrd="0" destOrd="0" presId="urn:microsoft.com/office/officeart/2005/8/layout/hierarchy1"/>
    <dgm:cxn modelId="{1393544C-C83A-4DB8-8B87-A3ED2CBA681C}" type="presParOf" srcId="{72D3C5B0-83E7-4416-8E30-A402AAB418C8}" destId="{F6B9DB4A-475D-4E09-A71E-C497BEDCBC8C}" srcOrd="1" destOrd="0" presId="urn:microsoft.com/office/officeart/2005/8/layout/hierarchy1"/>
    <dgm:cxn modelId="{B6EFB0BD-04CD-4B31-A875-E8BFA9F3EE9A}" type="presParOf" srcId="{62993C09-F646-4529-AD10-F176B43C5B19}" destId="{09AA1387-A591-417D-B66A-59F83A3211B6}" srcOrd="1" destOrd="0" presId="urn:microsoft.com/office/officeart/2005/8/layout/hierarchy1"/>
    <dgm:cxn modelId="{07E37C98-1353-4803-B3AE-0056E3CD2E3D}" type="presParOf" srcId="{41E8A76B-460A-44F2-9769-6E157EC188D6}" destId="{C2571AD8-6739-4C4D-B3FA-9D544E4B3A5D}" srcOrd="2" destOrd="0" presId="urn:microsoft.com/office/officeart/2005/8/layout/hierarchy1"/>
    <dgm:cxn modelId="{081E9024-8B90-4A26-AAB1-4D8BF1BA1611}" type="presParOf" srcId="{41E8A76B-460A-44F2-9769-6E157EC188D6}" destId="{C1CD1A72-7427-4DF0-98E1-2AAB1C5CABF9}" srcOrd="3" destOrd="0" presId="urn:microsoft.com/office/officeart/2005/8/layout/hierarchy1"/>
    <dgm:cxn modelId="{A014068B-3BC6-4B5C-8BBC-3065AEABCBE9}" type="presParOf" srcId="{C1CD1A72-7427-4DF0-98E1-2AAB1C5CABF9}" destId="{956CD216-55D6-48E8-BB86-68850AAE3D13}" srcOrd="0" destOrd="0" presId="urn:microsoft.com/office/officeart/2005/8/layout/hierarchy1"/>
    <dgm:cxn modelId="{41E5AF32-AF93-4DCE-A9E0-C22771D83135}" type="presParOf" srcId="{956CD216-55D6-48E8-BB86-68850AAE3D13}" destId="{0735DF45-C91C-4038-ACCD-DD6D6343B883}" srcOrd="0" destOrd="0" presId="urn:microsoft.com/office/officeart/2005/8/layout/hierarchy1"/>
    <dgm:cxn modelId="{3555E6EC-89FD-4469-821C-94D10146F237}" type="presParOf" srcId="{956CD216-55D6-48E8-BB86-68850AAE3D13}" destId="{58AD681D-73D9-4483-A82B-62FBD58EE7DC}" srcOrd="1" destOrd="0" presId="urn:microsoft.com/office/officeart/2005/8/layout/hierarchy1"/>
    <dgm:cxn modelId="{E8A9D1CF-C53F-43EC-8012-5C4A54F440FB}" type="presParOf" srcId="{C1CD1A72-7427-4DF0-98E1-2AAB1C5CABF9}" destId="{AEF0AA84-3C34-4F45-9F79-AE10AE25AE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71AD8-6739-4C4D-B3FA-9D544E4B3A5D}">
      <dsp:nvSpPr>
        <dsp:cNvPr id="0" name=""/>
        <dsp:cNvSpPr/>
      </dsp:nvSpPr>
      <dsp:spPr>
        <a:xfrm>
          <a:off x="6320204" y="1235647"/>
          <a:ext cx="1784600" cy="564610"/>
        </a:xfrm>
        <a:custGeom>
          <a:avLst/>
          <a:gdLst/>
          <a:ahLst/>
          <a:cxnLst/>
          <a:rect l="0" t="0" r="0" b="0"/>
          <a:pathLst>
            <a:path>
              <a:moveTo>
                <a:pt x="0" y="0"/>
              </a:moveTo>
              <a:lnTo>
                <a:pt x="0" y="384765"/>
              </a:lnTo>
              <a:lnTo>
                <a:pt x="1784600" y="384765"/>
              </a:lnTo>
              <a:lnTo>
                <a:pt x="1784600" y="564610"/>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5DC5FB0-28A1-446B-9275-7FE094A1A216}">
      <dsp:nvSpPr>
        <dsp:cNvPr id="0" name=""/>
        <dsp:cNvSpPr/>
      </dsp:nvSpPr>
      <dsp:spPr>
        <a:xfrm>
          <a:off x="4516588" y="3033016"/>
          <a:ext cx="1681873" cy="564610"/>
        </a:xfrm>
        <a:custGeom>
          <a:avLst/>
          <a:gdLst/>
          <a:ahLst/>
          <a:cxnLst/>
          <a:rect l="0" t="0" r="0" b="0"/>
          <a:pathLst>
            <a:path>
              <a:moveTo>
                <a:pt x="0" y="0"/>
              </a:moveTo>
              <a:lnTo>
                <a:pt x="0" y="384765"/>
              </a:lnTo>
              <a:lnTo>
                <a:pt x="1681873" y="384765"/>
              </a:lnTo>
              <a:lnTo>
                <a:pt x="1681873" y="56461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C0E77907-9716-404F-91B2-C682D736620C}">
      <dsp:nvSpPr>
        <dsp:cNvPr id="0" name=""/>
        <dsp:cNvSpPr/>
      </dsp:nvSpPr>
      <dsp:spPr>
        <a:xfrm>
          <a:off x="2741685" y="3033016"/>
          <a:ext cx="1774903" cy="564610"/>
        </a:xfrm>
        <a:custGeom>
          <a:avLst/>
          <a:gdLst/>
          <a:ahLst/>
          <a:cxnLst/>
          <a:rect l="0" t="0" r="0" b="0"/>
          <a:pathLst>
            <a:path>
              <a:moveTo>
                <a:pt x="1774903" y="0"/>
              </a:moveTo>
              <a:lnTo>
                <a:pt x="1774903" y="384765"/>
              </a:lnTo>
              <a:lnTo>
                <a:pt x="0" y="384765"/>
              </a:lnTo>
              <a:lnTo>
                <a:pt x="0" y="564610"/>
              </a:lnTo>
            </a:path>
          </a:pathLst>
        </a:custGeom>
        <a:noFill/>
        <a:ln w="12700" cap="flat" cmpd="sng" algn="ctr">
          <a:solidFill>
            <a:schemeClr val="accent1">
              <a:shade val="8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F8DB33D1-5AFC-4802-BF7B-B8A6377D6BD8}">
      <dsp:nvSpPr>
        <dsp:cNvPr id="0" name=""/>
        <dsp:cNvSpPr/>
      </dsp:nvSpPr>
      <dsp:spPr>
        <a:xfrm>
          <a:off x="4516588" y="1235647"/>
          <a:ext cx="1803615" cy="564610"/>
        </a:xfrm>
        <a:custGeom>
          <a:avLst/>
          <a:gdLst/>
          <a:ahLst/>
          <a:cxnLst/>
          <a:rect l="0" t="0" r="0" b="0"/>
          <a:pathLst>
            <a:path>
              <a:moveTo>
                <a:pt x="1803615" y="0"/>
              </a:moveTo>
              <a:lnTo>
                <a:pt x="1803615" y="384765"/>
              </a:lnTo>
              <a:lnTo>
                <a:pt x="0" y="384765"/>
              </a:lnTo>
              <a:lnTo>
                <a:pt x="0" y="564610"/>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6B292354-820D-451A-8A96-3231428190B1}">
      <dsp:nvSpPr>
        <dsp:cNvPr id="0" name=""/>
        <dsp:cNvSpPr/>
      </dsp:nvSpPr>
      <dsp:spPr>
        <a:xfrm>
          <a:off x="4546196" y="2888"/>
          <a:ext cx="3548016" cy="1232758"/>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2911D12-7CE2-4292-9016-2A37603AE981}">
      <dsp:nvSpPr>
        <dsp:cNvPr id="0" name=""/>
        <dsp:cNvSpPr/>
      </dsp:nvSpPr>
      <dsp:spPr>
        <a:xfrm>
          <a:off x="4761902" y="207809"/>
          <a:ext cx="3548016" cy="12327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Türkçe Dil Etkinliği</a:t>
          </a:r>
        </a:p>
      </dsp:txBody>
      <dsp:txXfrm>
        <a:off x="4798008" y="243915"/>
        <a:ext cx="3475804" cy="1160546"/>
      </dsp:txXfrm>
    </dsp:sp>
    <dsp:sp modelId="{E52E3FA0-6B3E-4728-980B-2A50CD7E7BDC}">
      <dsp:nvSpPr>
        <dsp:cNvPr id="0" name=""/>
        <dsp:cNvSpPr/>
      </dsp:nvSpPr>
      <dsp:spPr>
        <a:xfrm>
          <a:off x="2947694" y="1800257"/>
          <a:ext cx="3137788" cy="1232758"/>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340988C-872D-40B7-8670-D2A9256C7E35}">
      <dsp:nvSpPr>
        <dsp:cNvPr id="0" name=""/>
        <dsp:cNvSpPr/>
      </dsp:nvSpPr>
      <dsp:spPr>
        <a:xfrm>
          <a:off x="3163400" y="2005178"/>
          <a:ext cx="3137788" cy="12327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Sanat etkinliği</a:t>
          </a:r>
        </a:p>
      </dsp:txBody>
      <dsp:txXfrm>
        <a:off x="3199506" y="2041284"/>
        <a:ext cx="3065576" cy="1160546"/>
      </dsp:txXfrm>
    </dsp:sp>
    <dsp:sp modelId="{2405BBC7-07E3-4D55-8A16-A3CC50718AB9}">
      <dsp:nvSpPr>
        <dsp:cNvPr id="0" name=""/>
        <dsp:cNvSpPr/>
      </dsp:nvSpPr>
      <dsp:spPr>
        <a:xfrm>
          <a:off x="1275517" y="3597626"/>
          <a:ext cx="2932335" cy="1232758"/>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B7D8F91-9F95-4A8B-BD5D-8E8A2DE0BDAF}">
      <dsp:nvSpPr>
        <dsp:cNvPr id="0" name=""/>
        <dsp:cNvSpPr/>
      </dsp:nvSpPr>
      <dsp:spPr>
        <a:xfrm>
          <a:off x="1491223" y="3802547"/>
          <a:ext cx="2932335" cy="12327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Müzik etkinliği</a:t>
          </a:r>
        </a:p>
      </dsp:txBody>
      <dsp:txXfrm>
        <a:off x="1527329" y="3838653"/>
        <a:ext cx="2860123" cy="1160546"/>
      </dsp:txXfrm>
    </dsp:sp>
    <dsp:sp modelId="{253A4CA3-1393-4A75-B599-11429D7EF35C}">
      <dsp:nvSpPr>
        <dsp:cNvPr id="0" name=""/>
        <dsp:cNvSpPr/>
      </dsp:nvSpPr>
      <dsp:spPr>
        <a:xfrm>
          <a:off x="4639265" y="3597626"/>
          <a:ext cx="3118394" cy="1232758"/>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6B9DB4A-475D-4E09-A71E-C497BEDCBC8C}">
      <dsp:nvSpPr>
        <dsp:cNvPr id="0" name=""/>
        <dsp:cNvSpPr/>
      </dsp:nvSpPr>
      <dsp:spPr>
        <a:xfrm>
          <a:off x="4854971" y="3802547"/>
          <a:ext cx="3118394" cy="12327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Drama etkinliği</a:t>
          </a:r>
        </a:p>
      </dsp:txBody>
      <dsp:txXfrm>
        <a:off x="4891077" y="3838653"/>
        <a:ext cx="3046182" cy="1160546"/>
      </dsp:txXfrm>
    </dsp:sp>
    <dsp:sp modelId="{0735DF45-C91C-4038-ACCD-DD6D6343B883}">
      <dsp:nvSpPr>
        <dsp:cNvPr id="0" name=""/>
        <dsp:cNvSpPr/>
      </dsp:nvSpPr>
      <dsp:spPr>
        <a:xfrm>
          <a:off x="6516895" y="1800257"/>
          <a:ext cx="3175820" cy="1232758"/>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8AD681D-73D9-4483-A82B-62FBD58EE7DC}">
      <dsp:nvSpPr>
        <dsp:cNvPr id="0" name=""/>
        <dsp:cNvSpPr/>
      </dsp:nvSpPr>
      <dsp:spPr>
        <a:xfrm>
          <a:off x="6732601" y="2005178"/>
          <a:ext cx="3175820" cy="12327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Oyun etkinliği</a:t>
          </a:r>
        </a:p>
      </dsp:txBody>
      <dsp:txXfrm>
        <a:off x="6768707" y="2041284"/>
        <a:ext cx="3103608" cy="11605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9504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1411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94543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7088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53E3EFF-273B-479C-B535-039B289B34A5}"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36626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40296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53E3EFF-273B-479C-B535-039B289B34A5}"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34180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3E3EFF-273B-479C-B535-039B289B34A5}"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126850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3E3EFF-273B-479C-B535-039B289B34A5}"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201954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765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3E3EFF-273B-479C-B535-039B289B34A5}"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5A56FD-4809-4B02-86CB-ED0EF99E2773}" type="slidenum">
              <a:rPr lang="tr-TR" smtClean="0"/>
              <a:t>‹#›</a:t>
            </a:fld>
            <a:endParaRPr lang="tr-TR"/>
          </a:p>
        </p:txBody>
      </p:sp>
    </p:spTree>
    <p:extLst>
      <p:ext uri="{BB962C8B-B14F-4D97-AF65-F5344CB8AC3E}">
        <p14:creationId xmlns:p14="http://schemas.microsoft.com/office/powerpoint/2010/main" val="323280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E3EFF-273B-479C-B535-039B289B34A5}"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A56FD-4809-4B02-86CB-ED0EF99E2773}" type="slidenum">
              <a:rPr lang="tr-TR" smtClean="0"/>
              <a:t>‹#›</a:t>
            </a:fld>
            <a:endParaRPr lang="tr-TR"/>
          </a:p>
        </p:txBody>
      </p:sp>
    </p:spTree>
    <p:extLst>
      <p:ext uri="{BB962C8B-B14F-4D97-AF65-F5344CB8AC3E}">
        <p14:creationId xmlns:p14="http://schemas.microsoft.com/office/powerpoint/2010/main" val="36470896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85787" y="114300"/>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800720" y="0"/>
            <a:ext cx="2391280" cy="2232000"/>
          </a:xfrm>
          <a:prstGeom prst="rect">
            <a:avLst/>
          </a:prstGeom>
        </p:spPr>
      </p:pic>
      <p:sp>
        <p:nvSpPr>
          <p:cNvPr id="6" name="Dikdörtgen 5"/>
          <p:cNvSpPr/>
          <p:nvPr/>
        </p:nvSpPr>
        <p:spPr>
          <a:xfrm>
            <a:off x="2122667" y="524174"/>
            <a:ext cx="8121471" cy="2585323"/>
          </a:xfrm>
          <a:prstGeom prst="rect">
            <a:avLst/>
          </a:prstGeom>
          <a:noFill/>
        </p:spPr>
        <p:txBody>
          <a:bodyPr wrap="square" lIns="91440" tIns="45720" rIns="91440" bIns="45720">
            <a:spAutoFit/>
          </a:bodyPr>
          <a:lstStyle/>
          <a:p>
            <a:pPr algn="ctr"/>
            <a:r>
              <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Erken Çocukluk Döneminde </a:t>
            </a:r>
          </a:p>
          <a:p>
            <a:pPr algn="ctr"/>
            <a:r>
              <a:rPr lang="tr-TR"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rPr>
              <a:t>Fen Ve Matematik</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Jokerman" panose="04090605060D06020702" pitchFamily="82" charset="0"/>
            </a:endParaRPr>
          </a:p>
        </p:txBody>
      </p:sp>
      <p:sp>
        <p:nvSpPr>
          <p:cNvPr id="7" name="Dikdörtgen 6"/>
          <p:cNvSpPr/>
          <p:nvPr/>
        </p:nvSpPr>
        <p:spPr>
          <a:xfrm>
            <a:off x="2498726" y="3850838"/>
            <a:ext cx="7537448" cy="1569660"/>
          </a:xfrm>
          <a:prstGeom prst="rect">
            <a:avLst/>
          </a:prstGeom>
          <a:noFill/>
        </p:spPr>
        <p:txBody>
          <a:bodyPr wrap="none" lIns="91440" tIns="45720" rIns="91440" bIns="45720">
            <a:spAutoFit/>
          </a:bodyPr>
          <a:lstStyle/>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Sağlık Bilimleri Fakültesi </a:t>
            </a:r>
          </a:p>
          <a:p>
            <a:pPr algn="ctr"/>
            <a:r>
              <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Çocuk Gelişimi Bölümü</a:t>
            </a:r>
            <a:endParaRPr lang="tr-TR"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81075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7187" y="562511"/>
            <a:ext cx="11544301" cy="5447645"/>
          </a:xfrm>
          <a:prstGeom prst="rect">
            <a:avLst/>
          </a:prstGeom>
        </p:spPr>
        <p:txBody>
          <a:bodyPr wrap="square">
            <a:spAutoFit/>
          </a:bodyPr>
          <a:lstStyle/>
          <a:p>
            <a:endParaRPr lang="tr-TR" sz="12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Fen ve doğa merkezinde bulunabilecek albümler: </a:t>
            </a: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Bitki albümü </a:t>
            </a:r>
          </a:p>
          <a:p>
            <a:r>
              <a:rPr lang="tr-TR" sz="2400" dirty="0">
                <a:solidFill>
                  <a:srgbClr val="000000"/>
                </a:solidFill>
                <a:latin typeface="Times New Roman" panose="02020603050405020304" pitchFamily="18" charset="0"/>
              </a:rPr>
              <a:t> Çiçekler albümü </a:t>
            </a:r>
          </a:p>
          <a:p>
            <a:r>
              <a:rPr lang="tr-TR" sz="2400" dirty="0">
                <a:solidFill>
                  <a:srgbClr val="000000"/>
                </a:solidFill>
                <a:latin typeface="Times New Roman" panose="02020603050405020304" pitchFamily="18" charset="0"/>
              </a:rPr>
              <a:t> Evcil hayvanlar albümü </a:t>
            </a:r>
          </a:p>
          <a:p>
            <a:r>
              <a:rPr lang="tr-TR" sz="2400" dirty="0">
                <a:solidFill>
                  <a:srgbClr val="000000"/>
                </a:solidFill>
                <a:latin typeface="Times New Roman" panose="02020603050405020304" pitchFamily="18" charset="0"/>
              </a:rPr>
              <a:t> Vahşi hayvanlar albümü </a:t>
            </a:r>
          </a:p>
          <a:p>
            <a:r>
              <a:rPr lang="tr-TR" sz="2400" dirty="0">
                <a:solidFill>
                  <a:srgbClr val="000000"/>
                </a:solidFill>
                <a:latin typeface="Times New Roman" panose="02020603050405020304" pitchFamily="18" charset="0"/>
              </a:rPr>
              <a:t> Deniz ürünleri albümü </a:t>
            </a:r>
          </a:p>
          <a:p>
            <a:r>
              <a:rPr lang="tr-TR" sz="2400" dirty="0">
                <a:solidFill>
                  <a:srgbClr val="000000"/>
                </a:solidFill>
                <a:latin typeface="Times New Roman" panose="02020603050405020304" pitchFamily="18" charset="0"/>
              </a:rPr>
              <a:t> Taşıtlar albümü </a:t>
            </a:r>
          </a:p>
          <a:p>
            <a:r>
              <a:rPr lang="tr-TR" sz="2400" dirty="0">
                <a:solidFill>
                  <a:srgbClr val="000000"/>
                </a:solidFill>
                <a:latin typeface="Times New Roman" panose="02020603050405020304" pitchFamily="18" charset="0"/>
              </a:rPr>
              <a:t> Tohumlar albümü </a:t>
            </a:r>
          </a:p>
          <a:p>
            <a:r>
              <a:rPr lang="tr-TR" sz="2400" dirty="0">
                <a:solidFill>
                  <a:srgbClr val="000000"/>
                </a:solidFill>
                <a:latin typeface="Times New Roman" panose="02020603050405020304" pitchFamily="18" charset="0"/>
              </a:rPr>
              <a:t> Tahıllar albümü </a:t>
            </a:r>
          </a:p>
          <a:p>
            <a:r>
              <a:rPr lang="tr-TR" sz="2400" dirty="0">
                <a:solidFill>
                  <a:srgbClr val="000000"/>
                </a:solidFill>
                <a:latin typeface="Times New Roman" panose="02020603050405020304" pitchFamily="18" charset="0"/>
              </a:rPr>
              <a:t> Meyve ve sebzeler albümü </a:t>
            </a:r>
          </a:p>
          <a:p>
            <a:r>
              <a:rPr lang="tr-TR" sz="2400" dirty="0">
                <a:solidFill>
                  <a:srgbClr val="000000"/>
                </a:solidFill>
                <a:latin typeface="Times New Roman" panose="02020603050405020304" pitchFamily="18" charset="0"/>
              </a:rPr>
              <a:t> Meslekler albümü </a:t>
            </a:r>
          </a:p>
          <a:p>
            <a:r>
              <a:rPr lang="tr-TR" sz="2400" dirty="0">
                <a:solidFill>
                  <a:srgbClr val="000000"/>
                </a:solidFill>
                <a:latin typeface="Times New Roman" panose="02020603050405020304" pitchFamily="18" charset="0"/>
              </a:rPr>
              <a:t> Giysiler albümü </a:t>
            </a:r>
          </a:p>
          <a:p>
            <a:r>
              <a:rPr lang="tr-TR" sz="2400" dirty="0">
                <a:solidFill>
                  <a:srgbClr val="000000"/>
                </a:solidFill>
                <a:latin typeface="Times New Roman" panose="02020603050405020304" pitchFamily="18" charset="0"/>
              </a:rPr>
              <a:t> Aile albümü </a:t>
            </a:r>
          </a:p>
        </p:txBody>
      </p:sp>
    </p:spTree>
    <p:extLst>
      <p:ext uri="{BB962C8B-B14F-4D97-AF65-F5344CB8AC3E}">
        <p14:creationId xmlns:p14="http://schemas.microsoft.com/office/powerpoint/2010/main" val="257219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799" y="654918"/>
            <a:ext cx="8239125" cy="3600986"/>
          </a:xfrm>
          <a:prstGeom prst="rect">
            <a:avLst/>
          </a:prstGeom>
        </p:spPr>
        <p:txBody>
          <a:bodyPr wrap="square">
            <a:spAutoFit/>
          </a:bodyPr>
          <a:lstStyle/>
          <a:p>
            <a:endParaRPr lang="tr-TR" sz="3200" dirty="0">
              <a:solidFill>
                <a:srgbClr val="000000"/>
              </a:solidFill>
              <a:latin typeface="Times New Roman" panose="02020603050405020304" pitchFamily="18" charset="0"/>
            </a:endParaRPr>
          </a:p>
          <a:p>
            <a:r>
              <a:rPr lang="tr-TR" sz="2800" dirty="0">
                <a:solidFill>
                  <a:srgbClr val="000000"/>
                </a:solidFill>
                <a:latin typeface="Times New Roman" panose="02020603050405020304" pitchFamily="18" charset="0"/>
              </a:rPr>
              <a:t>Koleksiyonlar: </a:t>
            </a:r>
          </a:p>
          <a:p>
            <a:endParaRPr lang="tr-TR" sz="2800" dirty="0">
              <a:solidFill>
                <a:srgbClr val="000000"/>
              </a:solidFill>
              <a:latin typeface="Times New Roman" panose="02020603050405020304" pitchFamily="18" charset="0"/>
            </a:endParaRPr>
          </a:p>
          <a:p>
            <a:r>
              <a:rPr lang="tr-TR" sz="2800" dirty="0">
                <a:solidFill>
                  <a:srgbClr val="000000"/>
                </a:solidFill>
                <a:latin typeface="Times New Roman" panose="02020603050405020304" pitchFamily="18" charset="0"/>
              </a:rPr>
              <a:t> Para koleksiyonu </a:t>
            </a:r>
          </a:p>
          <a:p>
            <a:r>
              <a:rPr lang="tr-TR" sz="2800" dirty="0">
                <a:solidFill>
                  <a:srgbClr val="000000"/>
                </a:solidFill>
                <a:latin typeface="Times New Roman" panose="02020603050405020304" pitchFamily="18" charset="0"/>
              </a:rPr>
              <a:t> Kelebek koleksiyonu </a:t>
            </a:r>
          </a:p>
          <a:p>
            <a:r>
              <a:rPr lang="tr-TR" sz="2800" dirty="0">
                <a:solidFill>
                  <a:srgbClr val="000000"/>
                </a:solidFill>
                <a:latin typeface="Times New Roman" panose="02020603050405020304" pitchFamily="18" charset="0"/>
              </a:rPr>
              <a:t> Yaprak koleksiyonu </a:t>
            </a:r>
          </a:p>
          <a:p>
            <a:r>
              <a:rPr lang="tr-TR" sz="2800" dirty="0">
                <a:solidFill>
                  <a:srgbClr val="000000"/>
                </a:solidFill>
                <a:latin typeface="Times New Roman" panose="02020603050405020304" pitchFamily="18" charset="0"/>
              </a:rPr>
              <a:t> Taş koleksiyonu </a:t>
            </a:r>
          </a:p>
          <a:p>
            <a:r>
              <a:rPr lang="tr-TR" sz="2800" dirty="0">
                <a:solidFill>
                  <a:srgbClr val="000000"/>
                </a:solidFill>
                <a:latin typeface="Times New Roman" panose="02020603050405020304" pitchFamily="18" charset="0"/>
              </a:rPr>
              <a:t> Pul koleksiyonu </a:t>
            </a:r>
          </a:p>
        </p:txBody>
      </p:sp>
    </p:spTree>
    <p:extLst>
      <p:ext uri="{BB962C8B-B14F-4D97-AF65-F5344CB8AC3E}">
        <p14:creationId xmlns:p14="http://schemas.microsoft.com/office/powerpoint/2010/main" val="196589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6250" y="448210"/>
            <a:ext cx="6096000" cy="6063198"/>
          </a:xfrm>
          <a:prstGeom prst="rect">
            <a:avLst/>
          </a:prstGeom>
        </p:spPr>
        <p:txBody>
          <a:bodyPr>
            <a:spAutoFit/>
          </a:bodyPr>
          <a:lstStyle/>
          <a:p>
            <a:endParaRPr lang="tr-TR" sz="28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Fen ve doğa merkezinde bulunabilecek albümler: </a:t>
            </a: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Bitki albümü </a:t>
            </a:r>
          </a:p>
          <a:p>
            <a:r>
              <a:rPr lang="tr-TR" sz="2400" dirty="0">
                <a:solidFill>
                  <a:srgbClr val="000000"/>
                </a:solidFill>
                <a:latin typeface="Times New Roman" panose="02020603050405020304" pitchFamily="18" charset="0"/>
              </a:rPr>
              <a:t> Çiçekler albümü </a:t>
            </a:r>
          </a:p>
          <a:p>
            <a:r>
              <a:rPr lang="tr-TR" sz="2400" dirty="0">
                <a:solidFill>
                  <a:srgbClr val="000000"/>
                </a:solidFill>
                <a:latin typeface="Times New Roman" panose="02020603050405020304" pitchFamily="18" charset="0"/>
              </a:rPr>
              <a:t> Evcil hayvanlar albümü </a:t>
            </a:r>
          </a:p>
          <a:p>
            <a:r>
              <a:rPr lang="tr-TR" sz="2400" dirty="0">
                <a:solidFill>
                  <a:srgbClr val="000000"/>
                </a:solidFill>
                <a:latin typeface="Times New Roman" panose="02020603050405020304" pitchFamily="18" charset="0"/>
              </a:rPr>
              <a:t> Vahşi hayvanlar albümü </a:t>
            </a:r>
          </a:p>
          <a:p>
            <a:r>
              <a:rPr lang="tr-TR" sz="2400" dirty="0">
                <a:solidFill>
                  <a:srgbClr val="000000"/>
                </a:solidFill>
                <a:latin typeface="Times New Roman" panose="02020603050405020304" pitchFamily="18" charset="0"/>
              </a:rPr>
              <a:t> Deniz ürünleri albümü </a:t>
            </a:r>
          </a:p>
          <a:p>
            <a:r>
              <a:rPr lang="tr-TR" sz="2400" dirty="0">
                <a:solidFill>
                  <a:srgbClr val="000000"/>
                </a:solidFill>
                <a:latin typeface="Times New Roman" panose="02020603050405020304" pitchFamily="18" charset="0"/>
              </a:rPr>
              <a:t> Taşıtlar albümü </a:t>
            </a:r>
          </a:p>
          <a:p>
            <a:r>
              <a:rPr lang="tr-TR" sz="2400" dirty="0">
                <a:solidFill>
                  <a:srgbClr val="000000"/>
                </a:solidFill>
                <a:latin typeface="Times New Roman" panose="02020603050405020304" pitchFamily="18" charset="0"/>
              </a:rPr>
              <a:t> Tohumlar albümü </a:t>
            </a:r>
          </a:p>
          <a:p>
            <a:r>
              <a:rPr lang="tr-TR" sz="2400" dirty="0">
                <a:solidFill>
                  <a:srgbClr val="000000"/>
                </a:solidFill>
                <a:latin typeface="Times New Roman" panose="02020603050405020304" pitchFamily="18" charset="0"/>
              </a:rPr>
              <a:t> Tahıllar albümü </a:t>
            </a:r>
          </a:p>
          <a:p>
            <a:r>
              <a:rPr lang="tr-TR" sz="2400" dirty="0">
                <a:solidFill>
                  <a:srgbClr val="000000"/>
                </a:solidFill>
                <a:latin typeface="Times New Roman" panose="02020603050405020304" pitchFamily="18" charset="0"/>
              </a:rPr>
              <a:t> Meyve ve sebzeler albümü </a:t>
            </a:r>
          </a:p>
          <a:p>
            <a:r>
              <a:rPr lang="tr-TR" sz="2400" dirty="0">
                <a:solidFill>
                  <a:srgbClr val="000000"/>
                </a:solidFill>
                <a:latin typeface="Times New Roman" panose="02020603050405020304" pitchFamily="18" charset="0"/>
              </a:rPr>
              <a:t> Meslekler albümü </a:t>
            </a:r>
          </a:p>
          <a:p>
            <a:r>
              <a:rPr lang="tr-TR" sz="2400" dirty="0">
                <a:solidFill>
                  <a:srgbClr val="000000"/>
                </a:solidFill>
                <a:latin typeface="Times New Roman" panose="02020603050405020304" pitchFamily="18" charset="0"/>
              </a:rPr>
              <a:t> Giysiler albümü </a:t>
            </a:r>
          </a:p>
          <a:p>
            <a:r>
              <a:rPr lang="tr-TR" sz="2400" dirty="0">
                <a:solidFill>
                  <a:srgbClr val="000000"/>
                </a:solidFill>
                <a:latin typeface="Times New Roman" panose="02020603050405020304" pitchFamily="18" charset="0"/>
              </a:rPr>
              <a:t> Aile albümü </a:t>
            </a:r>
          </a:p>
        </p:txBody>
      </p:sp>
    </p:spTree>
    <p:extLst>
      <p:ext uri="{BB962C8B-B14F-4D97-AF65-F5344CB8AC3E}">
        <p14:creationId xmlns:p14="http://schemas.microsoft.com/office/powerpoint/2010/main" val="112831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0524" y="489987"/>
            <a:ext cx="6096000" cy="5324535"/>
          </a:xfrm>
          <a:prstGeom prst="rect">
            <a:avLst/>
          </a:prstGeom>
        </p:spPr>
        <p:txBody>
          <a:bodyPr>
            <a:spAutoFit/>
          </a:bodyPr>
          <a:lstStyle/>
          <a:p>
            <a:endParaRPr lang="tr-TR" sz="28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Grafikler: </a:t>
            </a:r>
          </a:p>
          <a:p>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 Hava grafiği </a:t>
            </a:r>
          </a:p>
          <a:p>
            <a:r>
              <a:rPr lang="tr-TR" sz="2400" dirty="0">
                <a:solidFill>
                  <a:srgbClr val="000000"/>
                </a:solidFill>
                <a:latin typeface="Times New Roman" panose="02020603050405020304" pitchFamily="18" charset="0"/>
              </a:rPr>
              <a:t> Mevsimler grafiği </a:t>
            </a:r>
          </a:p>
          <a:p>
            <a:r>
              <a:rPr lang="tr-TR" sz="2400" dirty="0">
                <a:solidFill>
                  <a:srgbClr val="000000"/>
                </a:solidFill>
                <a:latin typeface="Times New Roman" panose="02020603050405020304" pitchFamily="18" charset="0"/>
              </a:rPr>
              <a:t> Boy grafiği </a:t>
            </a:r>
          </a:p>
          <a:p>
            <a:r>
              <a:rPr lang="tr-TR" sz="2400" dirty="0">
                <a:solidFill>
                  <a:srgbClr val="000000"/>
                </a:solidFill>
                <a:latin typeface="Times New Roman" panose="02020603050405020304" pitchFamily="18" charset="0"/>
              </a:rPr>
              <a:t> Yaş grafiği </a:t>
            </a:r>
          </a:p>
          <a:p>
            <a:r>
              <a:rPr lang="tr-TR" sz="2400" dirty="0">
                <a:solidFill>
                  <a:srgbClr val="000000"/>
                </a:solidFill>
                <a:latin typeface="Times New Roman" panose="02020603050405020304" pitchFamily="18" charset="0"/>
              </a:rPr>
              <a:t> Meslekler grafiği </a:t>
            </a:r>
          </a:p>
          <a:p>
            <a:r>
              <a:rPr lang="tr-TR" sz="2400" dirty="0">
                <a:solidFill>
                  <a:srgbClr val="000000"/>
                </a:solidFill>
                <a:latin typeface="Times New Roman" panose="02020603050405020304" pitchFamily="18" charset="0"/>
              </a:rPr>
              <a:t> Tablolar: </a:t>
            </a:r>
          </a:p>
          <a:p>
            <a:r>
              <a:rPr lang="tr-TR" sz="2400" dirty="0">
                <a:solidFill>
                  <a:srgbClr val="000000"/>
                </a:solidFill>
                <a:latin typeface="Times New Roman" panose="02020603050405020304" pitchFamily="18" charset="0"/>
              </a:rPr>
              <a:t> Sayı tablosu </a:t>
            </a:r>
          </a:p>
          <a:p>
            <a:r>
              <a:rPr lang="tr-TR" sz="2400" dirty="0">
                <a:solidFill>
                  <a:srgbClr val="000000"/>
                </a:solidFill>
                <a:latin typeface="Times New Roman" panose="02020603050405020304" pitchFamily="18" charset="0"/>
              </a:rPr>
              <a:t> Renk tablosu </a:t>
            </a:r>
          </a:p>
          <a:p>
            <a:r>
              <a:rPr lang="tr-TR" sz="2400" dirty="0">
                <a:solidFill>
                  <a:srgbClr val="000000"/>
                </a:solidFill>
                <a:latin typeface="Times New Roman" panose="02020603050405020304" pitchFamily="18" charset="0"/>
              </a:rPr>
              <a:t> Şekil tablosu </a:t>
            </a:r>
          </a:p>
          <a:p>
            <a:r>
              <a:rPr lang="tr-TR" sz="2400" dirty="0">
                <a:solidFill>
                  <a:srgbClr val="000000"/>
                </a:solidFill>
                <a:latin typeface="Times New Roman" panose="02020603050405020304" pitchFamily="18" charset="0"/>
              </a:rPr>
              <a:t> Mevsimler tablosu </a:t>
            </a:r>
          </a:p>
          <a:p>
            <a:r>
              <a:rPr lang="tr-TR" sz="2400" dirty="0">
                <a:solidFill>
                  <a:srgbClr val="000000"/>
                </a:solidFill>
                <a:latin typeface="Times New Roman" panose="02020603050405020304" pitchFamily="18" charset="0"/>
              </a:rPr>
              <a:t> Ailemiz tablosu </a:t>
            </a:r>
          </a:p>
        </p:txBody>
      </p:sp>
    </p:spTree>
    <p:extLst>
      <p:ext uri="{BB962C8B-B14F-4D97-AF65-F5344CB8AC3E}">
        <p14:creationId xmlns:p14="http://schemas.microsoft.com/office/powerpoint/2010/main" val="234302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1476" y="571500"/>
            <a:ext cx="11472862" cy="5786438"/>
          </a:xfrm>
          <a:prstGeom prst="rect">
            <a:avLst/>
          </a:prstGeom>
        </p:spPr>
      </p:pic>
    </p:spTree>
    <p:extLst>
      <p:ext uri="{BB962C8B-B14F-4D97-AF65-F5344CB8AC3E}">
        <p14:creationId xmlns:p14="http://schemas.microsoft.com/office/powerpoint/2010/main" val="424759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85750" y="414338"/>
            <a:ext cx="11544300" cy="16859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solidFill>
                  <a:schemeClr val="tx1"/>
                </a:solidFill>
              </a:rPr>
              <a:t>Türkçe Etkinlikleri</a:t>
            </a:r>
          </a:p>
        </p:txBody>
      </p:sp>
      <p:sp>
        <p:nvSpPr>
          <p:cNvPr id="3" name="Metin kutusu 2"/>
          <p:cNvSpPr txBox="1"/>
          <p:nvPr/>
        </p:nvSpPr>
        <p:spPr>
          <a:xfrm>
            <a:off x="314325" y="2271711"/>
            <a:ext cx="11501438" cy="3816429"/>
          </a:xfrm>
          <a:prstGeom prst="rect">
            <a:avLst/>
          </a:prstGeom>
          <a:noFill/>
        </p:spPr>
        <p:txBody>
          <a:bodyPr wrap="square" rtlCol="0">
            <a:spAutoFit/>
          </a:bodyPr>
          <a:lstStyle/>
          <a:p>
            <a:pPr marL="285750" indent="-285750">
              <a:buFont typeface="Arial" panose="020B0604020202020204" pitchFamily="34" charset="0"/>
              <a:buChar char="•"/>
            </a:pPr>
            <a:r>
              <a:rPr lang="tr-TR" sz="2800" dirty="0"/>
              <a:t>Türkçe etkinliklerinde fen kavramları ile ilgili bilmece, tekerleme ve hikayelere yer verilebilir.</a:t>
            </a:r>
          </a:p>
          <a:p>
            <a:pPr marL="285750" indent="-285750">
              <a:buFont typeface="Arial" panose="020B0604020202020204" pitchFamily="34" charset="0"/>
              <a:buChar char="•"/>
            </a:pPr>
            <a:r>
              <a:rPr lang="tr-TR" sz="2800" dirty="0"/>
              <a:t>Çocuklarla ile birlikte bilim ile ilgili kitaplar, ansiklopedi ve dergiler incelenebilir.</a:t>
            </a:r>
          </a:p>
          <a:p>
            <a:pPr marL="285750" indent="-285750">
              <a:buFont typeface="Arial" panose="020B0604020202020204" pitchFamily="34" charset="0"/>
              <a:buChar char="•"/>
            </a:pPr>
            <a:r>
              <a:rPr lang="tr-TR" sz="2800" dirty="0"/>
              <a:t> çocuklara bilimsel kavramları içeren bir hikaye anlatılabilir.</a:t>
            </a:r>
          </a:p>
          <a:p>
            <a:pPr marL="285750" indent="-285750">
              <a:buFont typeface="Arial" panose="020B0604020202020204" pitchFamily="34" charset="0"/>
              <a:buChar char="•"/>
            </a:pPr>
            <a:r>
              <a:rPr lang="tr-TR" sz="2800" dirty="0"/>
              <a:t>Bilim kitaplarından ve bilim sözlüğünden bilimsel bir kelime seçerek, kelimenin anlamı üzerinde sohbet edilebilir ve çocuklardan kelimenin ifade ettiği şeyleri resimlemeleri istenebilir.</a:t>
            </a:r>
          </a:p>
          <a:p>
            <a:endParaRPr lang="tr-TR" dirty="0"/>
          </a:p>
        </p:txBody>
      </p:sp>
    </p:spTree>
    <p:extLst>
      <p:ext uri="{BB962C8B-B14F-4D97-AF65-F5344CB8AC3E}">
        <p14:creationId xmlns:p14="http://schemas.microsoft.com/office/powerpoint/2010/main" val="158397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28613" y="271463"/>
            <a:ext cx="11515725" cy="191452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Sanat Etkinlikleri</a:t>
            </a:r>
          </a:p>
        </p:txBody>
      </p:sp>
      <p:sp>
        <p:nvSpPr>
          <p:cNvPr id="3" name="Metin kutusu 2"/>
          <p:cNvSpPr txBox="1"/>
          <p:nvPr/>
        </p:nvSpPr>
        <p:spPr>
          <a:xfrm>
            <a:off x="371475" y="2586038"/>
            <a:ext cx="11515725" cy="3539430"/>
          </a:xfrm>
          <a:prstGeom prst="rect">
            <a:avLst/>
          </a:prstGeom>
          <a:noFill/>
        </p:spPr>
        <p:txBody>
          <a:bodyPr wrap="square" rtlCol="0">
            <a:spAutoFit/>
          </a:bodyPr>
          <a:lstStyle/>
          <a:p>
            <a:pPr marL="285750" indent="-285750" algn="just">
              <a:buFont typeface="Arial" panose="020B0604020202020204" pitchFamily="34" charset="0"/>
              <a:buChar char="•"/>
            </a:pPr>
            <a:r>
              <a:rPr lang="tr-TR" sz="3200" dirty="0"/>
              <a:t>Bir sanat projesinde bir gezi sonrasında çevreden toplanılan tohumlarda, yapraklar, çiçekler kullanılabilir.</a:t>
            </a:r>
          </a:p>
          <a:p>
            <a:pPr marL="285750" indent="-285750" algn="just">
              <a:buFont typeface="Arial" panose="020B0604020202020204" pitchFamily="34" charset="0"/>
              <a:buChar char="•"/>
            </a:pPr>
            <a:r>
              <a:rPr lang="tr-TR" sz="3200" dirty="0"/>
              <a:t>Tohum ve bitkiler boyanarak sanat çalışmasında kullanılabilir.</a:t>
            </a:r>
          </a:p>
          <a:p>
            <a:pPr marL="285750" indent="-285750" algn="just">
              <a:buFont typeface="Arial" panose="020B0604020202020204" pitchFamily="34" charset="0"/>
              <a:buChar char="•"/>
            </a:pPr>
            <a:r>
              <a:rPr lang="tr-TR" sz="3200" dirty="0"/>
              <a:t>Sanat etkinliklerinde oyun hamuru, sünger, artık kumaşlar yardımı ile insan maketi hazırlanabilir.</a:t>
            </a:r>
          </a:p>
          <a:p>
            <a:pPr marL="285750" indent="-285750" algn="just">
              <a:buFont typeface="Arial" panose="020B0604020202020204" pitchFamily="34" charset="0"/>
              <a:buChar char="•"/>
            </a:pPr>
            <a:r>
              <a:rPr lang="tr-TR" sz="3200" dirty="0"/>
              <a:t>Sanat etkinliğinde çocuklarla gökyüzü ve güneş sistemine ait mobiller yapılabilir. </a:t>
            </a:r>
          </a:p>
        </p:txBody>
      </p:sp>
    </p:spTree>
    <p:extLst>
      <p:ext uri="{BB962C8B-B14F-4D97-AF65-F5344CB8AC3E}">
        <p14:creationId xmlns:p14="http://schemas.microsoft.com/office/powerpoint/2010/main" val="71978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57175" y="357188"/>
            <a:ext cx="11715750" cy="18145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Oyun Etkinlikleri</a:t>
            </a:r>
          </a:p>
        </p:txBody>
      </p:sp>
      <p:sp>
        <p:nvSpPr>
          <p:cNvPr id="3" name="Metin kutusu 2"/>
          <p:cNvSpPr txBox="1"/>
          <p:nvPr/>
        </p:nvSpPr>
        <p:spPr>
          <a:xfrm>
            <a:off x="371475" y="2671762"/>
            <a:ext cx="11544300" cy="3539430"/>
          </a:xfrm>
          <a:prstGeom prst="rect">
            <a:avLst/>
          </a:prstGeom>
          <a:noFill/>
        </p:spPr>
        <p:txBody>
          <a:bodyPr wrap="square" rtlCol="0">
            <a:spAutoFit/>
          </a:bodyPr>
          <a:lstStyle/>
          <a:p>
            <a:pPr marL="285750" indent="-285750">
              <a:buFont typeface="Arial" panose="020B0604020202020204" pitchFamily="34" charset="0"/>
              <a:buChar char="•"/>
            </a:pPr>
            <a:r>
              <a:rPr lang="tr-TR" sz="3200" dirty="0"/>
              <a:t>Bahçede serbest oyun sırasında kum ve su havuzlarında çocukların öğrendikleri fen ile ilgili kavramları denemelerine olanak sağlanabilir.</a:t>
            </a:r>
          </a:p>
          <a:p>
            <a:pPr marL="285750" indent="-285750">
              <a:buFont typeface="Arial" panose="020B0604020202020204" pitchFamily="34" charset="0"/>
              <a:buChar char="•"/>
            </a:pPr>
            <a:r>
              <a:rPr lang="tr-TR" sz="3200" dirty="0"/>
              <a:t>Hayvanlar, bitkiler, gökyüzü ile ilgili hazırlanacak yap-bozlar, dominolar gibi çeşitli kart oyunları çocukların bu kavramları öğrenmelerinde kullanılabilir.</a:t>
            </a:r>
          </a:p>
          <a:p>
            <a:pPr marL="285750" indent="-285750">
              <a:buFont typeface="Arial" panose="020B0604020202020204" pitchFamily="34" charset="0"/>
              <a:buChar char="•"/>
            </a:pPr>
            <a:r>
              <a:rPr lang="tr-TR" sz="3200" dirty="0"/>
              <a:t>Fen kavramları ile ilgili parmak oyunları üretilebilir.</a:t>
            </a:r>
          </a:p>
        </p:txBody>
      </p:sp>
    </p:spTree>
    <p:extLst>
      <p:ext uri="{BB962C8B-B14F-4D97-AF65-F5344CB8AC3E}">
        <p14:creationId xmlns:p14="http://schemas.microsoft.com/office/powerpoint/2010/main" val="415623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57175" y="285751"/>
            <a:ext cx="11601450" cy="18145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rPr>
              <a:t>Müzik Etkinliği</a:t>
            </a:r>
          </a:p>
        </p:txBody>
      </p:sp>
      <p:sp>
        <p:nvSpPr>
          <p:cNvPr id="3" name="Metin kutusu 2"/>
          <p:cNvSpPr txBox="1"/>
          <p:nvPr/>
        </p:nvSpPr>
        <p:spPr>
          <a:xfrm>
            <a:off x="342900" y="2671761"/>
            <a:ext cx="11487150" cy="3108543"/>
          </a:xfrm>
          <a:prstGeom prst="rect">
            <a:avLst/>
          </a:prstGeom>
          <a:noFill/>
        </p:spPr>
        <p:txBody>
          <a:bodyPr wrap="square" rtlCol="0">
            <a:spAutoFit/>
          </a:bodyPr>
          <a:lstStyle/>
          <a:p>
            <a:pPr marL="285750" indent="-285750">
              <a:buFont typeface="Arial" panose="020B0604020202020204" pitchFamily="34" charset="0"/>
              <a:buChar char="•"/>
            </a:pPr>
            <a:r>
              <a:rPr lang="tr-TR" sz="2800" dirty="0"/>
              <a:t>Doğal nesnelerle müzik aletleri yapılabilir. Örneğin bal kabağından, baklagillerden </a:t>
            </a:r>
            <a:r>
              <a:rPr lang="tr-TR" sz="2800" dirty="0" err="1"/>
              <a:t>marakas</a:t>
            </a:r>
            <a:r>
              <a:rPr lang="tr-TR" sz="2800" dirty="0"/>
              <a:t>, kamıştan düdük gibi aletler yapılabilir.</a:t>
            </a:r>
          </a:p>
          <a:p>
            <a:pPr marL="285750" indent="-285750">
              <a:buFont typeface="Arial" panose="020B0604020202020204" pitchFamily="34" charset="0"/>
              <a:buChar char="•"/>
            </a:pPr>
            <a:endParaRPr lang="tr-TR" sz="2800" dirty="0"/>
          </a:p>
          <a:p>
            <a:pPr marL="285750" indent="-285750">
              <a:buFont typeface="Arial" panose="020B0604020202020204" pitchFamily="34" charset="0"/>
              <a:buChar char="•"/>
            </a:pPr>
            <a:r>
              <a:rPr lang="tr-TR" sz="2800" dirty="0"/>
              <a:t>Müzik etkinliklerinde çeşitli fen kavramları ile ilgili şarkılar öğretilebilir.</a:t>
            </a:r>
          </a:p>
          <a:p>
            <a:endParaRPr lang="tr-TR" sz="2800" dirty="0"/>
          </a:p>
          <a:p>
            <a:pPr marL="285750" indent="-285750">
              <a:buFont typeface="Arial" panose="020B0604020202020204" pitchFamily="34" charset="0"/>
              <a:buChar char="•"/>
            </a:pPr>
            <a:r>
              <a:rPr lang="tr-TR" sz="2800" dirty="0"/>
              <a:t>Doğa seslerine ilişkin müzikler dinletilebilir.</a:t>
            </a:r>
          </a:p>
          <a:p>
            <a:pPr marL="285750" indent="-285750">
              <a:buFont typeface="Arial" panose="020B0604020202020204" pitchFamily="34" charset="0"/>
              <a:buChar char="•"/>
            </a:pPr>
            <a:endParaRPr lang="tr-TR" sz="2800" dirty="0"/>
          </a:p>
        </p:txBody>
      </p:sp>
    </p:spTree>
    <p:extLst>
      <p:ext uri="{BB962C8B-B14F-4D97-AF65-F5344CB8AC3E}">
        <p14:creationId xmlns:p14="http://schemas.microsoft.com/office/powerpoint/2010/main" val="211707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357188" y="371475"/>
            <a:ext cx="11572875" cy="18145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Drama etkinliği</a:t>
            </a:r>
          </a:p>
        </p:txBody>
      </p:sp>
      <p:sp>
        <p:nvSpPr>
          <p:cNvPr id="3" name="Metin kutusu 2"/>
          <p:cNvSpPr txBox="1"/>
          <p:nvPr/>
        </p:nvSpPr>
        <p:spPr>
          <a:xfrm>
            <a:off x="285751" y="2743199"/>
            <a:ext cx="11501438" cy="1569660"/>
          </a:xfrm>
          <a:prstGeom prst="rect">
            <a:avLst/>
          </a:prstGeom>
          <a:noFill/>
        </p:spPr>
        <p:txBody>
          <a:bodyPr wrap="square" rtlCol="0">
            <a:spAutoFit/>
          </a:bodyPr>
          <a:lstStyle/>
          <a:p>
            <a:pPr algn="just"/>
            <a:r>
              <a:rPr lang="tr-TR" sz="3200" dirty="0"/>
              <a:t>Drama etkinliklerinde doğamız, hayvanlar, sağlığımız, gökyüzü ve dünyamız, duyu organlarımız gibi fen ile ilgili pek çok konu ve kavrama yer verilebilir.</a:t>
            </a:r>
          </a:p>
        </p:txBody>
      </p:sp>
    </p:spTree>
    <p:extLst>
      <p:ext uri="{BB962C8B-B14F-4D97-AF65-F5344CB8AC3E}">
        <p14:creationId xmlns:p14="http://schemas.microsoft.com/office/powerpoint/2010/main" val="14126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71488" y="214312"/>
            <a:ext cx="11344275" cy="5486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ln w="0"/>
                <a:solidFill>
                  <a:schemeClr val="tx1"/>
                </a:solidFill>
                <a:effectLst>
                  <a:outerShdw blurRad="38100" dist="19050" dir="2700000" algn="tl" rotWithShape="0">
                    <a:schemeClr val="dk1">
                      <a:alpha val="40000"/>
                    </a:schemeClr>
                  </a:outerShdw>
                </a:effectLst>
                <a:latin typeface="Arial TUR" panose="020B0604020202020204" pitchFamily="34" charset="0"/>
              </a:rPr>
              <a:t>Erken Çocukluk Döneminde Fen Etkinlikleri</a:t>
            </a:r>
            <a:endParaRPr lang="tr-TR" sz="4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171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7187" y="869109"/>
            <a:ext cx="11458575" cy="5119781"/>
          </a:xfrm>
          <a:prstGeom prst="rect">
            <a:avLst/>
          </a:prstGeom>
        </p:spPr>
      </p:pic>
    </p:spTree>
    <p:extLst>
      <p:ext uri="{BB962C8B-B14F-4D97-AF65-F5344CB8AC3E}">
        <p14:creationId xmlns:p14="http://schemas.microsoft.com/office/powerpoint/2010/main" val="268861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Belirtme Çizgisi 2"/>
          <p:cNvSpPr/>
          <p:nvPr/>
        </p:nvSpPr>
        <p:spPr>
          <a:xfrm>
            <a:off x="242888" y="228600"/>
            <a:ext cx="11630025" cy="54149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Unvan 1"/>
          <p:cNvSpPr txBox="1">
            <a:spLocks/>
          </p:cNvSpPr>
          <p:nvPr/>
        </p:nvSpPr>
        <p:spPr>
          <a:xfrm>
            <a:off x="1524000" y="1122363"/>
            <a:ext cx="9144000" cy="23876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Erken </a:t>
            </a: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Ç</a:t>
            </a:r>
            <a:r>
              <a:rPr kumimoji="0" lang="en-US"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ocukluk Döneminde Fen Eğitimi</a:t>
            </a:r>
            <a:endParaRPr lang="tr-TR" b="1" dirty="0">
              <a:solidFill>
                <a:sysClr val="windowText" lastClr="000000"/>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6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Bilimsel Süreçler)</a:t>
            </a:r>
          </a:p>
        </p:txBody>
      </p:sp>
    </p:spTree>
    <p:extLst>
      <p:ext uri="{BB962C8B-B14F-4D97-AF65-F5344CB8AC3E}">
        <p14:creationId xmlns:p14="http://schemas.microsoft.com/office/powerpoint/2010/main" val="657578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350042" y="2628900"/>
            <a:ext cx="5356338" cy="1650137"/>
            <a:chOff x="3234153" y="2714625"/>
            <a:chExt cx="5356338" cy="1650137"/>
          </a:xfrm>
        </p:grpSpPr>
        <p:sp>
          <p:nvSpPr>
            <p:cNvPr id="3" name="Yuvarlatılmış Dikdörtgen 2"/>
            <p:cNvSpPr/>
            <p:nvPr/>
          </p:nvSpPr>
          <p:spPr>
            <a:xfrm>
              <a:off x="3234153" y="2714625"/>
              <a:ext cx="5356338" cy="1650137"/>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 name="Yuvarlatılmış Dikdörtgen 4"/>
            <p:cNvSpPr/>
            <p:nvPr/>
          </p:nvSpPr>
          <p:spPr>
            <a:xfrm>
              <a:off x="3314706" y="2795178"/>
              <a:ext cx="5195232" cy="1489031"/>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ctr" defTabSz="1600200" eaLnBrk="1" fontAlgn="auto" latinLnBrk="0" hangingPunct="1">
                <a:lnSpc>
                  <a:spcPct val="100000"/>
                </a:lnSpc>
                <a:spcBef>
                  <a:spcPct val="0"/>
                </a:spcBef>
                <a:spcAft>
                  <a:spcPct val="35000"/>
                </a:spcAft>
                <a:buClrTx/>
                <a:buSzTx/>
                <a:buFontTx/>
                <a:buNone/>
                <a:tabLst/>
                <a:defRPr/>
              </a:pPr>
              <a:endParaRPr kumimoji="0" lang="tr-TR" sz="3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grpSp>
      <p:grpSp>
        <p:nvGrpSpPr>
          <p:cNvPr id="5" name="Grup 4"/>
          <p:cNvGrpSpPr/>
          <p:nvPr/>
        </p:nvGrpSpPr>
        <p:grpSpPr>
          <a:xfrm>
            <a:off x="3313885" y="185738"/>
            <a:ext cx="5228629" cy="2116622"/>
            <a:chOff x="3298008" y="-57176"/>
            <a:chExt cx="5228629" cy="2116622"/>
          </a:xfrm>
        </p:grpSpPr>
        <p:sp>
          <p:nvSpPr>
            <p:cNvPr id="6" name="Yuvarlatılmış Dikdörtgen 5"/>
            <p:cNvSpPr/>
            <p:nvPr/>
          </p:nvSpPr>
          <p:spPr>
            <a:xfrm>
              <a:off x="3298008" y="-57176"/>
              <a:ext cx="5228629" cy="2116622"/>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7" name="Yuvarlatılmış Dikdörtgen 6"/>
            <p:cNvSpPr/>
            <p:nvPr/>
          </p:nvSpPr>
          <p:spPr>
            <a:xfrm>
              <a:off x="3401333" y="46149"/>
              <a:ext cx="5021979" cy="1909972"/>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just" defTabSz="889000" eaLnBrk="1" fontAlgn="auto" latinLnBrk="0" hangingPunct="1">
                <a:lnSpc>
                  <a:spcPct val="90000"/>
                </a:lnSpc>
                <a:spcBef>
                  <a:spcPct val="0"/>
                </a:spcBef>
                <a:spcAft>
                  <a:spcPct val="35000"/>
                </a:spcAft>
                <a:buClrTx/>
                <a:buSzTx/>
                <a:buFontTx/>
                <a:buNone/>
                <a:tabLst/>
                <a:defRPr/>
              </a:pPr>
              <a:r>
                <a:rPr kumimoji="0" lang="tr-TR"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mn-ea"/>
                  <a:cs typeface="Calibri" panose="020F0502020204030204" pitchFamily="34" charset="0"/>
                </a:rPr>
                <a:t>* </a:t>
              </a:r>
              <a:r>
                <a:rPr kumimoji="0" lang="tr-TR" sz="20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rPr>
                <a:t>Bir eyleme yol açan düşünme yollarının var olmasıdır. ( problemler çözmek, hedefler oluşturmak, planlar yapmak gibi).</a:t>
              </a:r>
              <a:endParaRPr kumimoji="0" lang="tr-TR" sz="20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a:ea typeface="+mn-ea"/>
              </a:endParaRPr>
            </a:p>
          </p:txBody>
        </p:sp>
      </p:grpSp>
      <p:grpSp>
        <p:nvGrpSpPr>
          <p:cNvPr id="8" name="Grup 7"/>
          <p:cNvGrpSpPr/>
          <p:nvPr/>
        </p:nvGrpSpPr>
        <p:grpSpPr>
          <a:xfrm>
            <a:off x="7200900" y="4513243"/>
            <a:ext cx="4991100" cy="2187595"/>
            <a:chOff x="7136497" y="4513243"/>
            <a:chExt cx="4953902" cy="2344757"/>
          </a:xfrm>
        </p:grpSpPr>
        <p:sp>
          <p:nvSpPr>
            <p:cNvPr id="9" name="Yuvarlatılmış Dikdörtgen 8"/>
            <p:cNvSpPr/>
            <p:nvPr/>
          </p:nvSpPr>
          <p:spPr>
            <a:xfrm>
              <a:off x="7136497" y="4513243"/>
              <a:ext cx="4953902" cy="2344757"/>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0" name="Yuvarlatılmış Dikdörtgen 8"/>
            <p:cNvSpPr/>
            <p:nvPr/>
          </p:nvSpPr>
          <p:spPr>
            <a:xfrm>
              <a:off x="7149358" y="4684881"/>
              <a:ext cx="4724978" cy="2115833"/>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20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pitchFamily="34" charset="0"/>
                  <a:ea typeface="+mn-ea"/>
                  <a:cs typeface="Calibri" panose="020F0502020204030204" pitchFamily="34" charset="0"/>
                </a:rPr>
                <a:t>* </a:t>
              </a:r>
              <a:r>
                <a:rPr kumimoji="0" lang="tr-TR" sz="20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rPr>
                <a:t>Düşünce ve duyguların başkalarına aktarılması.</a:t>
              </a:r>
            </a:p>
          </p:txBody>
        </p:sp>
      </p:grpSp>
      <p:grpSp>
        <p:nvGrpSpPr>
          <p:cNvPr id="11" name="Grup 10"/>
          <p:cNvGrpSpPr/>
          <p:nvPr/>
        </p:nvGrpSpPr>
        <p:grpSpPr>
          <a:xfrm>
            <a:off x="101601" y="4582970"/>
            <a:ext cx="4625595" cy="2075005"/>
            <a:chOff x="0" y="4582970"/>
            <a:chExt cx="4625595" cy="2319655"/>
          </a:xfrm>
        </p:grpSpPr>
        <p:sp>
          <p:nvSpPr>
            <p:cNvPr id="12" name="Yuvarlatılmış Dikdörtgen 11"/>
            <p:cNvSpPr/>
            <p:nvPr/>
          </p:nvSpPr>
          <p:spPr>
            <a:xfrm>
              <a:off x="0" y="4582970"/>
              <a:ext cx="4625595" cy="2319655"/>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3" name="Yuvarlatılmış Dikdörtgen 10"/>
            <p:cNvSpPr/>
            <p:nvPr/>
          </p:nvSpPr>
          <p:spPr>
            <a:xfrm>
              <a:off x="113236" y="4696206"/>
              <a:ext cx="4399123" cy="2093183"/>
            </a:xfrm>
            <a:prstGeom prst="rect">
              <a:avLst/>
            </a:prstGeom>
            <a:noFill/>
            <a:ln>
              <a:noFill/>
            </a:ln>
            <a:effectLst/>
          </p:spPr>
          <p:txBody>
            <a:bodyPr spcFirstLastPara="0" vert="horz" wrap="square" lIns="45720" tIns="45720" rIns="45720" bIns="4572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mn-ea"/>
                  <a:cs typeface="Calibri" panose="020F0502020204030204" pitchFamily="34" charset="0"/>
                </a:rPr>
                <a:t>* </a:t>
              </a:r>
              <a:r>
                <a:rPr kumimoji="0" lang="tr-TR" sz="18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rPr>
                <a:t>Duyguların yönetilmesi. </a:t>
              </a:r>
            </a:p>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rPr>
                <a:t>( can sıkıntısının üstesinden gelmek gibi).</a:t>
              </a:r>
            </a:p>
          </p:txBody>
        </p:sp>
      </p:grpSp>
      <p:sp>
        <p:nvSpPr>
          <p:cNvPr id="14" name="Dikdörtgen 13"/>
          <p:cNvSpPr/>
          <p:nvPr/>
        </p:nvSpPr>
        <p:spPr>
          <a:xfrm>
            <a:off x="2919412" y="2885986"/>
            <a:ext cx="6096000" cy="1200329"/>
          </a:xfrm>
          <a:prstGeom prst="rect">
            <a:avLst/>
          </a:prstGeom>
        </p:spPr>
        <p:txBody>
          <a:bodyPr>
            <a:spAutoFit/>
          </a:bodyPr>
          <a:lstStyle/>
          <a:p>
            <a:pPr lvl="0" algn="ctr"/>
            <a:r>
              <a:rPr lang="tr-TR"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a:rPr>
              <a:t>Bilimsel süreç becerilerinin </a:t>
            </a:r>
          </a:p>
          <a:p>
            <a:pPr lvl="0" algn="ctr"/>
            <a:r>
              <a:rPr lang="tr-TR"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a:rPr>
              <a:t>üç temel</a:t>
            </a:r>
          </a:p>
          <a:p>
            <a:pPr lvl="0" algn="ctr"/>
            <a:r>
              <a:rPr lang="tr-TR"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a:rPr>
              <a:t> fonksiyonu vardır. Bunlar;</a:t>
            </a:r>
          </a:p>
        </p:txBody>
      </p:sp>
    </p:spTree>
    <p:extLst>
      <p:ext uri="{BB962C8B-B14F-4D97-AF65-F5344CB8AC3E}">
        <p14:creationId xmlns:p14="http://schemas.microsoft.com/office/powerpoint/2010/main" val="120816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722" y="310625"/>
            <a:ext cx="12217443" cy="6236749"/>
          </a:xfrm>
          <a:prstGeom prst="rect">
            <a:avLst/>
          </a:prstGeom>
        </p:spPr>
      </p:pic>
    </p:spTree>
    <p:extLst>
      <p:ext uri="{BB962C8B-B14F-4D97-AF65-F5344CB8AC3E}">
        <p14:creationId xmlns:p14="http://schemas.microsoft.com/office/powerpoint/2010/main" val="12729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0"/>
            <a:ext cx="12327180" cy="6450127"/>
          </a:xfrm>
          <a:prstGeom prst="rect">
            <a:avLst/>
          </a:prstGeom>
        </p:spPr>
      </p:pic>
    </p:spTree>
    <p:extLst>
      <p:ext uri="{BB962C8B-B14F-4D97-AF65-F5344CB8AC3E}">
        <p14:creationId xmlns:p14="http://schemas.microsoft.com/office/powerpoint/2010/main" val="50903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075" y="1313219"/>
            <a:ext cx="11653838" cy="4081117"/>
          </a:xfrm>
          <a:prstGeom prst="rect">
            <a:avLst/>
          </a:prstGeom>
        </p:spPr>
        <p:txBody>
          <a:bodyPr wrap="square">
            <a:spAutoFit/>
          </a:bodyPr>
          <a:lstStyle/>
          <a:p>
            <a:pPr marR="0" lvl="0" algn="just" defTabSz="914400" eaLnBrk="1" fontAlgn="auto" latinLnBrk="0" hangingPunct="1">
              <a:lnSpc>
                <a:spcPct val="90000"/>
              </a:lnSpc>
              <a:spcBef>
                <a:spcPts val="1000"/>
              </a:spcBef>
              <a:spcAft>
                <a:spcPts val="0"/>
              </a:spcAft>
              <a:buClrTx/>
              <a:buSzTx/>
              <a:tabLst/>
              <a:defRPr/>
            </a:pPr>
            <a:r>
              <a:rPr kumimoji="0" lang="tr-TR" sz="3600" b="0" i="0" u="none" strike="noStrike" kern="0" cap="none" spc="0" normalizeH="0" baseline="0" noProof="0" dirty="0">
                <a:ln>
                  <a:noFill/>
                </a:ln>
                <a:solidFill>
                  <a:prstClr val="black"/>
                </a:solidFill>
                <a:effectLst/>
                <a:uLnTx/>
                <a:uFillTx/>
              </a:rPr>
              <a:t>Çocuklar, günlük yaşamlarında içinde bulundukları dünyaya yönelik bilgi ve kavramları araştırırken gözlem, ölçme, kaydetme ve karşılaştırma gibi bilimsel yöntemlere başvurmaktadırlar. Bilimsel yöntemleri kullanmayı içeren bilimsel süreçler; gözlem yapma, karşılaştırma, sınıflandırma, ölçme ve kaydetme, iletişim, sonuç çıkarma, tahmin etme, hipotez kurma ve sınama-değişkenleri tanımlama ve kontrol etme olmak üzere sekiz süreçten oluşmaktadır.</a:t>
            </a:r>
          </a:p>
        </p:txBody>
      </p:sp>
    </p:spTree>
    <p:extLst>
      <p:ext uri="{BB962C8B-B14F-4D97-AF65-F5344CB8AC3E}">
        <p14:creationId xmlns:p14="http://schemas.microsoft.com/office/powerpoint/2010/main" val="185687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Gözlem Yapma</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80986" y="1811337"/>
            <a:ext cx="115062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 için bilgi edinmenin birincil yolu olan gözlem, bir problemi çözmek üzere bilgi toplamanın ilk aşamasıdır. Çocukların gözlemleyebileceği birçok nesne ile dolu olan doğal dünya hakkında çocuklar bilgi sahibi olmak için tüm duyularını kullanarak gözlemde bulunmaktadırlar. Çocuklar nesnelerin boyut, şekil, renk, doku gibi özelliklerini gözlemleyebilmeleri için birçok fırsata ihtiyaç duymaktadırlar. </a:t>
            </a:r>
          </a:p>
        </p:txBody>
      </p:sp>
    </p:spTree>
    <p:extLst>
      <p:ext uri="{BB962C8B-B14F-4D97-AF65-F5344CB8AC3E}">
        <p14:creationId xmlns:p14="http://schemas.microsoft.com/office/powerpoint/2010/main" val="358386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09562" y="1196975"/>
            <a:ext cx="115347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Bu nedenle, fen eğitiminde çocukları dikkatli gözlem yapmaya yönlendirebilecek, aktif araştırma ve keşiflerle cevaplanacak sorular hazırlanarak  (bana ne gördüğünü söyle, ne duyuyorsun, dokununca nasıl hissediyorsun, bu nesneyi nasıl anlatırsın gibi)  gözlem yapma yönteminin uygulaması yapılmaktadır. Bu yolla yapılan eğitim-öğretim stratejisi, çocukların gözlem yapma becerilerinin pekiştirilmesini sağlayarak, onların gözden kaçırabilecekleri belirli olgulara dikkat toplamalarını öğretmede ideal bir yol oluşturmaktadır. </a:t>
            </a:r>
          </a:p>
        </p:txBody>
      </p:sp>
    </p:spTree>
    <p:extLst>
      <p:ext uri="{BB962C8B-B14F-4D97-AF65-F5344CB8AC3E}">
        <p14:creationId xmlns:p14="http://schemas.microsoft.com/office/powerpoint/2010/main" val="305140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52413" y="1354137"/>
            <a:ext cx="115490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döneminde yapılacak olan fen eğitiminde, çocuklara beş duyu kullanarak gözlem yapmalarını sağlayacak etkinlikler hazırlanarak onların nesneleri değişimleri, benzerlik ve farklılıkları tanımlamalarına ve gözlem yoluyla çıkarsama arasındaki farka karar vermeleri sağlanmaktadır.  Böylece çocuğun bir problemi çözmek için bilgi edinmede gözlem yapma becerisi desteklenmiş olacaktır. Çocuklarda gözlem yapma becerisi geliştikçe doğal olarak benzerlik ve farklılıkları sorgulamaya başladığı görülecektir. Bu durum da karşılaştırma süreci olarak adlandırılmaktadır.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21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3" y="557212"/>
            <a:ext cx="11544300" cy="5800725"/>
          </a:xfrm>
          <a:prstGeom prst="rect">
            <a:avLst/>
          </a:prstGeom>
        </p:spPr>
      </p:pic>
    </p:spTree>
    <p:extLst>
      <p:ext uri="{BB962C8B-B14F-4D97-AF65-F5344CB8AC3E}">
        <p14:creationId xmlns:p14="http://schemas.microsoft.com/office/powerpoint/2010/main" val="6929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2900" y="528637"/>
            <a:ext cx="11544299" cy="5857875"/>
          </a:xfrm>
          <a:prstGeom prst="rect">
            <a:avLst/>
          </a:prstGeom>
        </p:spPr>
      </p:pic>
    </p:spTree>
    <p:extLst>
      <p:ext uri="{BB962C8B-B14F-4D97-AF65-F5344CB8AC3E}">
        <p14:creationId xmlns:p14="http://schemas.microsoft.com/office/powerpoint/2010/main" val="2485227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Karşılaştırma</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838199" y="1825625"/>
            <a:ext cx="110204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Gözlem becerileri sonucunda gelişen karşılaştırma, sınıflandırmanın da ilk adımıdır. Dolayısı ile karşılaştırma, gözlem aşamasına bağlı ve onun üzerine inşa edilen bir süreç olarak değerlendirilmektedir. Erken çocukluk döneminde fen eğitiminde yapılan, benzerlikleri ve farklılıkları bulmaya yönelik etkinlikler bu süreci destekleyici etkinlikler arasında yer almaktadır. Örneğin, çocuklar yaprak gibi bir nesnenin özelliklerini gözlemlerken yaprak türlerinin benzerlik ve farklılıklarına odaklanarak karşılaştırmalar yapmakta ve yaprakları sınıflandırabilmektedir (yaprakların benzer özellikleri nelerdir, yaprakların farklı özellikleri nelerdir, içlerinden hangisi daha büyük gibi). </a:t>
            </a:r>
          </a:p>
        </p:txBody>
      </p:sp>
    </p:spTree>
    <p:extLst>
      <p:ext uri="{BB962C8B-B14F-4D97-AF65-F5344CB8AC3E}">
        <p14:creationId xmlns:p14="http://schemas.microsoft.com/office/powerpoint/2010/main" val="338204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3" y="557214"/>
            <a:ext cx="11458575" cy="5772150"/>
          </a:xfrm>
          <a:prstGeom prst="rect">
            <a:avLst/>
          </a:prstGeom>
        </p:spPr>
      </p:pic>
    </p:spTree>
    <p:extLst>
      <p:ext uri="{BB962C8B-B14F-4D97-AF65-F5344CB8AC3E}">
        <p14:creationId xmlns:p14="http://schemas.microsoft.com/office/powerpoint/2010/main" val="1320802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Sınıflandırma</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71463" y="1825625"/>
            <a:ext cx="116728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Nesneleri gruplandırma ve ayırma becerisi de karşılaştırma gibi nesnelerin özelliklerini gözlemleme üzerine temellendirilmektedir. Benzer nesneleri belirli bir özelliğe göre gruplama becerisi olarak tanımlanan sınıflandırma becerisi, çocukların gerçek nesneleri gruplandırma ve birbirinden ayırma becerisini kazanmasıyla başlamaktadır. Çocuklar başlangıçta bir nesneyi sadece renk, boyut veya şekillerine göre bir özelliğe göre gruplandırabilmektedirler. Sınıflandırma becerisi geliştikçe, nesneleri iki veya daha çok niteliğe göre bir araya gruplandırabilmekte ve dil becerileri geliştikçe de yaptıkları sınıflandırmaları isimlendirebilmektedirler. </a:t>
            </a:r>
          </a:p>
        </p:txBody>
      </p:sp>
    </p:spTree>
    <p:extLst>
      <p:ext uri="{BB962C8B-B14F-4D97-AF65-F5344CB8AC3E}">
        <p14:creationId xmlns:p14="http://schemas.microsoft.com/office/powerpoint/2010/main" val="28917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8" y="600075"/>
            <a:ext cx="11244262" cy="5729288"/>
          </a:xfrm>
          <a:prstGeom prst="rect">
            <a:avLst/>
          </a:prstGeom>
        </p:spPr>
      </p:pic>
    </p:spTree>
    <p:extLst>
      <p:ext uri="{BB962C8B-B14F-4D97-AF65-F5344CB8AC3E}">
        <p14:creationId xmlns:p14="http://schemas.microsoft.com/office/powerpoint/2010/main" val="3469272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271463" y="1825625"/>
            <a:ext cx="110823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Çocukların tasvir etmelerini teşvik eden yetişkinlerin desteğiyle, çocuklar nesnelerin birden fazla özelliği olduğunu ve de birden fazla grupta sınıflandırılabileceğini öğrenmektedirler. Eğitimciler çocukları, nesneleri, onların gözlemlenen özelliklerine göre gruplamaları ve/veya nesne ya da olayları belli bir düzene göre düzenlemeleri için teşvik etmeleri gerekmektedir.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38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Ölçme ve Kaydetme </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Ölçme, fiziksel ve fiziksel olmayan özellikleri nicelendirme becerisidir. Sayılar, mesafe, zaman, hacim, sıcaklık vb. ölçülebilir kavramlar gözlem, sınıflandırma ve iletişime kesinlik katmaktadır. Ölçümler, standart birimlerle olduğu gibi, standart olmayan birimlerle de gerçekleştirilmektedir. Çocukların yemek yaparken iki “tutam” tuz atmaları veya kolaj çalışmasında bir “avuç dolusu” pirinç kullanmaları standart olmayan birimlere örnektir. Ayrıca çocukların; cetvel, terazi, dereceli silindir, saat, hesap makinesi, bilgisayar, elektrikli araçlar vb. ölçüm araçlarını kullanmaya yönelik teşvik edilmesi gerekmektedir. Çocukların ölçme becerisini geliştirmeye yönelik (bu nesneyi nasıl ölçebilirsin, sence hangi nesne daha ağır, bu sonuca nasıl vardın gibi) sorular sorulabilir. </a:t>
            </a:r>
          </a:p>
        </p:txBody>
      </p:sp>
    </p:spTree>
    <p:extLst>
      <p:ext uri="{BB962C8B-B14F-4D97-AF65-F5344CB8AC3E}">
        <p14:creationId xmlns:p14="http://schemas.microsoft.com/office/powerpoint/2010/main" val="73779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14338" y="528639"/>
            <a:ext cx="11415711" cy="5743574"/>
          </a:xfrm>
          <a:prstGeom prst="rect">
            <a:avLst/>
          </a:prstGeom>
        </p:spPr>
      </p:pic>
    </p:spTree>
    <p:extLst>
      <p:ext uri="{BB962C8B-B14F-4D97-AF65-F5344CB8AC3E}">
        <p14:creationId xmlns:p14="http://schemas.microsoft.com/office/powerpoint/2010/main" val="591858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İletişim</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280987" y="1868487"/>
            <a:ext cx="115347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Bilgilerin toplanması, düzenlenmesi ve anlaşılabilecek bir şekilde diğerlerine sunulmayı içeren iletişim, erken çocukluk döneminde bilimsel keşifler kapsamında bir durumu anlatabilme becerisi anlamına gelmektedir. Çocuklar düşüncelerini diğerlerinin anlayabileceği şekilde ifade etmek için dili, sözlü, yazılı ya da sembolik biçimlerde kullanmaktadır. Bu sayede çocuklar, benmerkezci bakış açısından uzaklaşarak, kendi fikirlerini diğer fikirlerle karşılaştırmayı öğrenmektedir. </a:t>
            </a:r>
          </a:p>
        </p:txBody>
      </p:sp>
    </p:spTree>
    <p:extLst>
      <p:ext uri="{BB962C8B-B14F-4D97-AF65-F5344CB8AC3E}">
        <p14:creationId xmlns:p14="http://schemas.microsoft.com/office/powerpoint/2010/main" val="159921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extLst>
      <p:ext uri="{BB962C8B-B14F-4D97-AF65-F5344CB8AC3E}">
        <p14:creationId xmlns:p14="http://schemas.microsoft.com/office/powerpoint/2010/main" val="1295126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Sonuç Çıkarma</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71475" y="1825625"/>
            <a:ext cx="1098232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Çıkarım, bir gözlemin nedeni hakkındaki sonuçlarıdır. Çocukların çıkarımda bulunmaları, bir dizi gözlem sonucunda gözlemlerini sınıflandırmaları ve bunlara birtakım anlam yüklemeleri neticesinde gelişmektedir. Örneğin, çocuklar pencereden dışarıya baktığında ağaçların üstünde kımıldayan yaprakları görmekte ve dışarıda rüzgar estiği sonucuna varmaktadırlar. Çocuklar rüzgarı doğrudan hissetmemelerine rağmen gözlemleri ve önceki deneyimleri sayesinde, rüzgârın esmekte olduğunu anlarlar. Ya da çocuklar tüm hafif nesnelerin suda yüzdüğünü gözlemleyerek, suda yüzmenin nedeninin hafiflik olduğu çıkarımında bulunabilirler. Bu nedenle çocuklara, daha önce sahip oldukları bilgilere dayanan gözlemler hakkında sonuçlara varmaları ve çocukların daha iyi çıkarımlarda bulunması için eğitimcilerin çocuklara yardımda bulunması gerekmektedir </a:t>
            </a:r>
          </a:p>
        </p:txBody>
      </p:sp>
    </p:spTree>
    <p:extLst>
      <p:ext uri="{BB962C8B-B14F-4D97-AF65-F5344CB8AC3E}">
        <p14:creationId xmlns:p14="http://schemas.microsoft.com/office/powerpoint/2010/main" val="170038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175" y="1357313"/>
            <a:ext cx="11401425" cy="2800767"/>
          </a:xfrm>
          <a:prstGeom prst="rect">
            <a:avLst/>
          </a:prstGeom>
          <a:noFill/>
        </p:spPr>
        <p:txBody>
          <a:bodyPr wrap="square" rtlCol="0">
            <a:spAutoFit/>
          </a:bodyPr>
          <a:lstStyle/>
          <a:p>
            <a:pPr algn="just"/>
            <a:r>
              <a:rPr lang="tr-TR" sz="4400" dirty="0"/>
              <a:t>Eğitim etkinliklerinin sistemli ve düzenli bir şekilde gerçekleşmesi ve belirlenen amaçlara ulaşabilmesi her şeyden önce günlük planın iyi bir şekilde hazırlanmasına bağlıdır. </a:t>
            </a:r>
          </a:p>
        </p:txBody>
      </p:sp>
    </p:spTree>
    <p:extLst>
      <p:ext uri="{BB962C8B-B14F-4D97-AF65-F5344CB8AC3E}">
        <p14:creationId xmlns:p14="http://schemas.microsoft.com/office/powerpoint/2010/main" val="1905291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988" y="514351"/>
            <a:ext cx="4424362" cy="585787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13" y="414337"/>
            <a:ext cx="5105400" cy="5900737"/>
          </a:xfrm>
          <a:prstGeom prst="rect">
            <a:avLst/>
          </a:prstGeom>
        </p:spPr>
      </p:pic>
    </p:spTree>
    <p:extLst>
      <p:ext uri="{BB962C8B-B14F-4D97-AF65-F5344CB8AC3E}">
        <p14:creationId xmlns:p14="http://schemas.microsoft.com/office/powerpoint/2010/main" val="2303673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Tahmin Etme</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57187" y="1825625"/>
            <a:ext cx="115157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Tahmin etme, mevcut bilgilerin gözlemine bağlı olarak fikir yürütmeyle gerçekleşmektedir. Çocukların da mantıklı bir tahminde bulunabilmeleri için, geçmişte edindikleri bilgilerle donanımlı olmaları gerekmektedir.  Tahmin etme becerisi ve istekliliği, neden-sonuç ilişkisine dair bir farkındalık ve anlayış geliştirmek açısından oldukça önemlidir. Bu farkındalık, birçok deneme neticesinde mevcut ilişkiyi görebilme ve devamının nasıl geleceğini doğru tahmin edebilme becerisine dönüşmektedir. </a:t>
            </a:r>
          </a:p>
        </p:txBody>
      </p:sp>
    </p:spTree>
    <p:extLst>
      <p:ext uri="{BB962C8B-B14F-4D97-AF65-F5344CB8AC3E}">
        <p14:creationId xmlns:p14="http://schemas.microsoft.com/office/powerpoint/2010/main" val="3948243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714375"/>
            <a:ext cx="11444287" cy="5500687"/>
          </a:xfrm>
          <a:prstGeom prst="rect">
            <a:avLst/>
          </a:prstGeom>
        </p:spPr>
      </p:pic>
    </p:spTree>
    <p:extLst>
      <p:ext uri="{BB962C8B-B14F-4D97-AF65-F5344CB8AC3E}">
        <p14:creationId xmlns:p14="http://schemas.microsoft.com/office/powerpoint/2010/main" val="2108608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Hipotez Kurma ve Sınama</a:t>
            </a:r>
            <a:b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tr-T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Değişkenleri Tanımlama ve Kontrol Etme </a:t>
            </a:r>
            <a:endParaRPr kumimoji="0" lang="tr-T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3" name="İçerik Yer Tutucusu 2"/>
          <p:cNvSpPr txBox="1">
            <a:spLocks/>
          </p:cNvSpPr>
          <p:nvPr/>
        </p:nvSpPr>
        <p:spPr>
          <a:xfrm>
            <a:off x="357189" y="1825625"/>
            <a:ext cx="114442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Bir araştırmanın deney olarak adlandırılabilmesi için, bir hipotezinin ve kontrol değişkenlerinin olması gerekmektedir. Hipotez, çocukların okul öncesinde veya ilkokulda irdeledikleri araştırmacı sorulardan çok daha formal bir işlem olarak karşılarına çıkmaktadır. Hipotez, iki değişken arasında olabileceği düşünülen bir ilişkiyi ifade etmektedir. Geçerli bir deneyde, değişkenler tanımlanmakta ve kontrol edilmektedir. </a:t>
            </a:r>
          </a:p>
        </p:txBody>
      </p:sp>
    </p:spTree>
    <p:extLst>
      <p:ext uri="{BB962C8B-B14F-4D97-AF65-F5344CB8AC3E}">
        <p14:creationId xmlns:p14="http://schemas.microsoft.com/office/powerpoint/2010/main" val="383207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42913" y="1168400"/>
            <a:ext cx="113871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İlkokul çağındaki çocuklarla deneyler gerçekleştirilebilirken, daha küçük çocuklar için </a:t>
            </a:r>
            <a:r>
              <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deneysel</a:t>
            </a:r>
            <a:r>
              <a:rPr kumimoji="0" lang="tr-TR"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araştırmalar daha uygun olmaktadır. “Benzer bitkiler üzerinde toprak türü, güneş ışığı miktarı, su ve sıcaklığı sabit tutarken, sadece gübre miktarını değiştirmek” örneğinde olduğu gibi çocuğun bir deneyin sonuçlarını belirleyecek boyutlarını belirlemesi ve mümkün olduğunca çok boyutu sabit tutarken, sadece bağımsız olan boyut ya da değişkenleri düzenlemesini gerektirmektedir.</a:t>
            </a:r>
          </a:p>
        </p:txBody>
      </p:sp>
    </p:spTree>
    <p:extLst>
      <p:ext uri="{BB962C8B-B14F-4D97-AF65-F5344CB8AC3E}">
        <p14:creationId xmlns:p14="http://schemas.microsoft.com/office/powerpoint/2010/main" val="4240842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7939" y="264902"/>
            <a:ext cx="11376122" cy="6328196"/>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20013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49" y="894473"/>
            <a:ext cx="11672887" cy="5262979"/>
          </a:xfrm>
          <a:prstGeom prst="rect">
            <a:avLst/>
          </a:prstGeom>
        </p:spPr>
        <p:txBody>
          <a:bodyPr wrap="square">
            <a:spAutoFit/>
          </a:bodyPr>
          <a:lstStyle/>
          <a:p>
            <a:r>
              <a:rPr lang="tr-TR" sz="2800" b="1" dirty="0">
                <a:solidFill>
                  <a:srgbClr val="000000"/>
                </a:solidFill>
                <a:latin typeface="Times New Roman" panose="02020603050405020304" pitchFamily="18" charset="0"/>
              </a:rPr>
              <a:t>Etkinlik Adı: </a:t>
            </a:r>
            <a:r>
              <a:rPr lang="tr-TR" sz="2800" dirty="0">
                <a:solidFill>
                  <a:srgbClr val="000000"/>
                </a:solidFill>
                <a:latin typeface="Times New Roman" panose="02020603050405020304" pitchFamily="18" charset="0"/>
              </a:rPr>
              <a:t>Kaynağını Bul </a:t>
            </a:r>
          </a:p>
          <a:p>
            <a:r>
              <a:rPr lang="tr-TR" sz="2800" b="1" dirty="0">
                <a:solidFill>
                  <a:srgbClr val="000000"/>
                </a:solidFill>
                <a:latin typeface="Times New Roman" panose="02020603050405020304" pitchFamily="18" charset="0"/>
              </a:rPr>
              <a:t>Etkinlik Türü: FEN ETKİNLİĞİ </a:t>
            </a:r>
            <a:endParaRPr lang="tr-TR" sz="2800" dirty="0">
              <a:solidFill>
                <a:srgbClr val="000000"/>
              </a:solidFill>
              <a:latin typeface="Times New Roman" panose="02020603050405020304" pitchFamily="18" charset="0"/>
            </a:endParaRPr>
          </a:p>
          <a:p>
            <a:r>
              <a:rPr lang="tr-TR" sz="2800" b="1" dirty="0">
                <a:solidFill>
                  <a:srgbClr val="000000"/>
                </a:solidFill>
                <a:latin typeface="Times New Roman" panose="02020603050405020304" pitchFamily="18" charset="0"/>
              </a:rPr>
              <a:t>Bilişsel Alan </a:t>
            </a:r>
            <a:endParaRPr lang="tr-TR" sz="2800" dirty="0">
              <a:solidFill>
                <a:srgbClr val="000000"/>
              </a:solidFill>
              <a:latin typeface="Times New Roman" panose="02020603050405020304" pitchFamily="18" charset="0"/>
            </a:endParaRPr>
          </a:p>
          <a:p>
            <a:r>
              <a:rPr lang="tr-TR" sz="2800" b="1" dirty="0">
                <a:solidFill>
                  <a:srgbClr val="000000"/>
                </a:solidFill>
                <a:latin typeface="Times New Roman" panose="02020603050405020304" pitchFamily="18" charset="0"/>
              </a:rPr>
              <a:t>Kazanım 6: </a:t>
            </a:r>
            <a:r>
              <a:rPr lang="tr-TR" sz="2800" dirty="0">
                <a:solidFill>
                  <a:srgbClr val="000000"/>
                </a:solidFill>
                <a:latin typeface="Times New Roman" panose="02020603050405020304" pitchFamily="18" charset="0"/>
              </a:rPr>
              <a:t>Nesne ya da varlıkları özelliklerine göre eşleştirir. </a:t>
            </a:r>
          </a:p>
          <a:p>
            <a:r>
              <a:rPr lang="tr-TR" sz="2800" b="1" dirty="0">
                <a:solidFill>
                  <a:srgbClr val="000000"/>
                </a:solidFill>
                <a:latin typeface="Times New Roman" panose="02020603050405020304" pitchFamily="18" charset="0"/>
              </a:rPr>
              <a:t>Göstergeleri: </a:t>
            </a:r>
            <a:endParaRPr lang="tr-TR" sz="2800" dirty="0">
              <a:solidFill>
                <a:srgbClr val="000000"/>
              </a:solidFill>
              <a:latin typeface="Times New Roman" panose="02020603050405020304" pitchFamily="18" charset="0"/>
            </a:endParaRPr>
          </a:p>
          <a:p>
            <a:r>
              <a:rPr lang="tr-TR" sz="2800" dirty="0">
                <a:solidFill>
                  <a:srgbClr val="000000"/>
                </a:solidFill>
                <a:latin typeface="Times New Roman" panose="02020603050405020304" pitchFamily="18" charset="0"/>
              </a:rPr>
              <a:t>Nesne/varlıkları yapıldığı malzemeye göre ayırt eder, eşleştirir. </a:t>
            </a:r>
          </a:p>
          <a:p>
            <a:r>
              <a:rPr lang="tr-TR" sz="2800" b="1" dirty="0">
                <a:solidFill>
                  <a:srgbClr val="000000"/>
                </a:solidFill>
                <a:latin typeface="Times New Roman" panose="02020603050405020304" pitchFamily="18" charset="0"/>
              </a:rPr>
              <a:t>Kazanım 17: </a:t>
            </a:r>
            <a:r>
              <a:rPr lang="tr-TR" sz="2800" dirty="0">
                <a:solidFill>
                  <a:srgbClr val="000000"/>
                </a:solidFill>
                <a:latin typeface="Times New Roman" panose="02020603050405020304" pitchFamily="18" charset="0"/>
              </a:rPr>
              <a:t>Neden-sonuç ilişkisi kurar. </a:t>
            </a:r>
          </a:p>
          <a:p>
            <a:r>
              <a:rPr lang="tr-TR" sz="2800" b="1" dirty="0">
                <a:solidFill>
                  <a:srgbClr val="000000"/>
                </a:solidFill>
                <a:latin typeface="Times New Roman" panose="02020603050405020304" pitchFamily="18" charset="0"/>
              </a:rPr>
              <a:t>Göstergeleri: </a:t>
            </a:r>
            <a:endParaRPr lang="tr-TR" sz="2800" dirty="0">
              <a:solidFill>
                <a:srgbClr val="000000"/>
              </a:solidFill>
              <a:latin typeface="Times New Roman" panose="02020603050405020304" pitchFamily="18" charset="0"/>
            </a:endParaRPr>
          </a:p>
          <a:p>
            <a:r>
              <a:rPr lang="tr-TR" sz="2800" dirty="0">
                <a:solidFill>
                  <a:srgbClr val="000000"/>
                </a:solidFill>
                <a:latin typeface="Times New Roman" panose="02020603050405020304" pitchFamily="18" charset="0"/>
              </a:rPr>
              <a:t>Bir olayın olası sonuçlarını söyler. </a:t>
            </a:r>
          </a:p>
          <a:p>
            <a:r>
              <a:rPr lang="tr-TR" sz="2800" b="1" dirty="0">
                <a:solidFill>
                  <a:srgbClr val="000000"/>
                </a:solidFill>
                <a:latin typeface="Times New Roman" panose="02020603050405020304" pitchFamily="18" charset="0"/>
              </a:rPr>
              <a:t>Materyaller: </a:t>
            </a:r>
            <a:r>
              <a:rPr lang="tr-TR" sz="2800" dirty="0">
                <a:solidFill>
                  <a:srgbClr val="000000"/>
                </a:solidFill>
                <a:latin typeface="Times New Roman" panose="02020603050405020304" pitchFamily="18" charset="0"/>
              </a:rPr>
              <a:t>iki adet fon kartonu ya da pano, koyun, tavuk resimleri, dergilerden ke-silmiş süt, peynir, yün, kazak, atkı, et, tavuk eti, yumurta vb. resimler, koyun yünü, tavuk tüyü </a:t>
            </a:r>
            <a:endParaRPr lang="tr-TR" sz="4400" dirty="0"/>
          </a:p>
        </p:txBody>
      </p:sp>
    </p:spTree>
    <p:extLst>
      <p:ext uri="{BB962C8B-B14F-4D97-AF65-F5344CB8AC3E}">
        <p14:creationId xmlns:p14="http://schemas.microsoft.com/office/powerpoint/2010/main" val="469848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738" y="821948"/>
            <a:ext cx="11472861" cy="4832092"/>
          </a:xfrm>
          <a:prstGeom prst="rect">
            <a:avLst/>
          </a:prstGeom>
        </p:spPr>
        <p:txBody>
          <a:bodyPr wrap="square">
            <a:spAutoFit/>
          </a:bodyPr>
          <a:lstStyle/>
          <a:p>
            <a:r>
              <a:rPr lang="tr-TR" sz="2800" b="1" dirty="0">
                <a:solidFill>
                  <a:srgbClr val="000000"/>
                </a:solidFill>
                <a:latin typeface="Times New Roman" panose="02020603050405020304" pitchFamily="18" charset="0"/>
              </a:rPr>
              <a:t>Öğrenme Süreci: </a:t>
            </a:r>
            <a:endParaRPr lang="tr-TR" sz="2800" dirty="0">
              <a:solidFill>
                <a:srgbClr val="000000"/>
              </a:solidFill>
              <a:latin typeface="Times New Roman" panose="02020603050405020304" pitchFamily="18" charset="0"/>
            </a:endParaRPr>
          </a:p>
          <a:p>
            <a:r>
              <a:rPr lang="tr-TR" sz="2800" dirty="0">
                <a:solidFill>
                  <a:srgbClr val="000000"/>
                </a:solidFill>
                <a:latin typeface="Wingdings" panose="05000000000000000000" pitchFamily="2" charset="2"/>
              </a:rPr>
              <a:t> </a:t>
            </a:r>
            <a:r>
              <a:rPr lang="tr-TR" sz="2800" dirty="0">
                <a:solidFill>
                  <a:srgbClr val="000000"/>
                </a:solidFill>
                <a:latin typeface="Times New Roman" panose="02020603050405020304" pitchFamily="18" charset="0"/>
              </a:rPr>
              <a:t>İki pano ya da fon kartonu çocukların göz hizasına yerleştirilir. Panolardan birinin en üst kısmına tavuk, diğerine de koyun resmi yapıştırılır. </a:t>
            </a:r>
          </a:p>
          <a:p>
            <a:r>
              <a:rPr lang="tr-TR" sz="2800" dirty="0">
                <a:solidFill>
                  <a:srgbClr val="000000"/>
                </a:solidFill>
                <a:latin typeface="Wingdings" panose="05000000000000000000" pitchFamily="2" charset="2"/>
              </a:rPr>
              <a:t> </a:t>
            </a:r>
            <a:r>
              <a:rPr lang="tr-TR" sz="2800" dirty="0">
                <a:solidFill>
                  <a:srgbClr val="000000"/>
                </a:solidFill>
                <a:latin typeface="Times New Roman" panose="02020603050405020304" pitchFamily="18" charset="0"/>
              </a:rPr>
              <a:t>Çocuklara bu hayvanların özellikleri ve bu hayvanların hangi özelliklerinden yararlandığımı sorulur. </a:t>
            </a:r>
          </a:p>
          <a:p>
            <a:r>
              <a:rPr lang="tr-TR" sz="2800" dirty="0">
                <a:solidFill>
                  <a:srgbClr val="000000"/>
                </a:solidFill>
                <a:latin typeface="Wingdings" panose="05000000000000000000" pitchFamily="2" charset="2"/>
              </a:rPr>
              <a:t> </a:t>
            </a:r>
            <a:r>
              <a:rPr lang="tr-TR" sz="2800" dirty="0">
                <a:solidFill>
                  <a:srgbClr val="000000"/>
                </a:solidFill>
                <a:latin typeface="Times New Roman" panose="02020603050405020304" pitchFamily="18" charset="0"/>
              </a:rPr>
              <a:t>Panoların önüne, yere karışık şekilde süt, peynir, yumurta, kazak, tüy, pişmiş tavuk vb. resimleri ve tavuk tüyü ile koyun yünü yerleştirilebilir. </a:t>
            </a:r>
          </a:p>
          <a:p>
            <a:r>
              <a:rPr lang="tr-TR" sz="2800" dirty="0">
                <a:solidFill>
                  <a:srgbClr val="000000"/>
                </a:solidFill>
                <a:latin typeface="Wingdings" panose="05000000000000000000" pitchFamily="2" charset="2"/>
              </a:rPr>
              <a:t> </a:t>
            </a:r>
            <a:r>
              <a:rPr lang="tr-TR" sz="2800" dirty="0">
                <a:solidFill>
                  <a:srgbClr val="000000"/>
                </a:solidFill>
                <a:latin typeface="Times New Roman" panose="02020603050405020304" pitchFamily="18" charset="0"/>
              </a:rPr>
              <a:t>Çocukların sırayla gelerek yerden seçtikleri bir ürünün resmini hangi hayvandan elde edilmişse onun bulunduğu panoya yapıştırmaları istenir. </a:t>
            </a:r>
          </a:p>
          <a:p>
            <a:r>
              <a:rPr lang="tr-TR" sz="2800" dirty="0">
                <a:solidFill>
                  <a:srgbClr val="000000"/>
                </a:solidFill>
                <a:latin typeface="Wingdings" panose="05000000000000000000" pitchFamily="2" charset="2"/>
              </a:rPr>
              <a:t> </a:t>
            </a:r>
            <a:r>
              <a:rPr lang="tr-TR" sz="2800" dirty="0">
                <a:solidFill>
                  <a:srgbClr val="000000"/>
                </a:solidFill>
                <a:latin typeface="Times New Roman" panose="02020603050405020304" pitchFamily="18" charset="0"/>
              </a:rPr>
              <a:t>Yerdeki resimlerin tümü uygun olarak panoya yerleştirildikten sonra, tavuk ve koyun taklitleri yapılarak etkinlik sonlandırılabilir. </a:t>
            </a:r>
          </a:p>
        </p:txBody>
      </p:sp>
    </p:spTree>
    <p:extLst>
      <p:ext uri="{BB962C8B-B14F-4D97-AF65-F5344CB8AC3E}">
        <p14:creationId xmlns:p14="http://schemas.microsoft.com/office/powerpoint/2010/main" val="1548435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50" y="540544"/>
            <a:ext cx="11487150" cy="5632311"/>
          </a:xfrm>
          <a:prstGeom prst="rect">
            <a:avLst/>
          </a:prstGeom>
        </p:spPr>
        <p:txBody>
          <a:bodyPr wrap="square">
            <a:spAutoFit/>
          </a:bodyPr>
          <a:lstStyle/>
          <a:p>
            <a:r>
              <a:rPr lang="nn-NO" sz="2400" b="1" dirty="0">
                <a:solidFill>
                  <a:srgbClr val="000000"/>
                </a:solidFill>
                <a:latin typeface="Times New Roman" panose="02020603050405020304" pitchFamily="18" charset="0"/>
              </a:rPr>
              <a:t>Etkinlik Adı</a:t>
            </a:r>
            <a:r>
              <a:rPr lang="nn-NO" sz="2400" dirty="0">
                <a:solidFill>
                  <a:srgbClr val="000000"/>
                </a:solidFill>
                <a:latin typeface="Times New Roman" panose="02020603050405020304" pitchFamily="18" charset="0"/>
              </a:rPr>
              <a:t>: Eriyen ve Erimeyen Nesneler </a:t>
            </a:r>
          </a:p>
          <a:p>
            <a:r>
              <a:rPr lang="tr-TR" sz="2400" b="1" dirty="0">
                <a:solidFill>
                  <a:srgbClr val="000000"/>
                </a:solidFill>
                <a:latin typeface="Times New Roman" panose="02020603050405020304" pitchFamily="18" charset="0"/>
              </a:rPr>
              <a:t>Etkinlik Türü</a:t>
            </a:r>
            <a:r>
              <a:rPr lang="tr-TR" sz="2400" dirty="0">
                <a:solidFill>
                  <a:srgbClr val="000000"/>
                </a:solidFill>
                <a:latin typeface="Times New Roman" panose="02020603050405020304" pitchFamily="18" charset="0"/>
              </a:rPr>
              <a:t>: FEN ETKİNLİĞİ </a:t>
            </a:r>
          </a:p>
          <a:p>
            <a:r>
              <a:rPr lang="tr-TR" sz="2400" b="1" dirty="0">
                <a:solidFill>
                  <a:srgbClr val="000000"/>
                </a:solidFill>
                <a:latin typeface="Times New Roman" panose="02020603050405020304" pitchFamily="18" charset="0"/>
              </a:rPr>
              <a:t>Bilişsel Alan </a:t>
            </a:r>
            <a:endParaRPr lang="tr-TR" sz="24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Kazanım 1: </a:t>
            </a:r>
            <a:r>
              <a:rPr lang="tr-TR" sz="2400" dirty="0">
                <a:solidFill>
                  <a:srgbClr val="000000"/>
                </a:solidFill>
                <a:latin typeface="Times New Roman" panose="02020603050405020304" pitchFamily="18" charset="0"/>
              </a:rPr>
              <a:t>Nesne/durum/olaya dikkatini verir. </a:t>
            </a:r>
          </a:p>
          <a:p>
            <a:r>
              <a:rPr lang="tr-TR" sz="2400" b="1" dirty="0">
                <a:solidFill>
                  <a:srgbClr val="000000"/>
                </a:solidFill>
                <a:latin typeface="Times New Roman" panose="02020603050405020304" pitchFamily="18" charset="0"/>
              </a:rPr>
              <a:t>Göstergeleri: </a:t>
            </a:r>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Dikkat edilmesi gereken nesne/durum/olaya odaklanır. </a:t>
            </a:r>
          </a:p>
          <a:p>
            <a:r>
              <a:rPr lang="tr-TR" sz="2400" dirty="0">
                <a:solidFill>
                  <a:srgbClr val="000000"/>
                </a:solidFill>
                <a:latin typeface="Times New Roman" panose="02020603050405020304" pitchFamily="18" charset="0"/>
              </a:rPr>
              <a:t>Dikkatini çeken nesne/durum/olaya yönelik sorular sorar. </a:t>
            </a:r>
          </a:p>
          <a:p>
            <a:r>
              <a:rPr lang="tr-TR" sz="2400" dirty="0">
                <a:solidFill>
                  <a:srgbClr val="000000"/>
                </a:solidFill>
                <a:latin typeface="Times New Roman" panose="02020603050405020304" pitchFamily="18" charset="0"/>
              </a:rPr>
              <a:t>Dikkatini çeken nesne/durum/olayı ayrıntılarıyla açıklar. </a:t>
            </a:r>
          </a:p>
          <a:p>
            <a:r>
              <a:rPr lang="tr-TR" sz="2400" b="1" dirty="0">
                <a:solidFill>
                  <a:srgbClr val="000000"/>
                </a:solidFill>
                <a:latin typeface="Times New Roman" panose="02020603050405020304" pitchFamily="18" charset="0"/>
              </a:rPr>
              <a:t>Kazanım 2:Nesne/durum/olayla ilgili tahminde bulunur. </a:t>
            </a:r>
            <a:endParaRPr lang="tr-TR" sz="24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Kazanım 17</a:t>
            </a:r>
            <a:r>
              <a:rPr lang="tr-TR" sz="2400" dirty="0">
                <a:solidFill>
                  <a:srgbClr val="000000"/>
                </a:solidFill>
                <a:latin typeface="Times New Roman" panose="02020603050405020304" pitchFamily="18" charset="0"/>
              </a:rPr>
              <a:t>: Neden-sonuç ilişkisi kurar. </a:t>
            </a:r>
          </a:p>
          <a:p>
            <a:r>
              <a:rPr lang="tr-TR" sz="2400" b="1" dirty="0">
                <a:solidFill>
                  <a:srgbClr val="000000"/>
                </a:solidFill>
                <a:latin typeface="Times New Roman" panose="02020603050405020304" pitchFamily="18" charset="0"/>
              </a:rPr>
              <a:t>Göstergeleri: </a:t>
            </a:r>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Bir olayın olası nedenlerini söyler. </a:t>
            </a:r>
          </a:p>
          <a:p>
            <a:r>
              <a:rPr lang="tr-TR" sz="2400" dirty="0">
                <a:solidFill>
                  <a:srgbClr val="000000"/>
                </a:solidFill>
                <a:latin typeface="Times New Roman" panose="02020603050405020304" pitchFamily="18" charset="0"/>
              </a:rPr>
              <a:t>Bir olayın olası sonuçlarını söyler. </a:t>
            </a:r>
          </a:p>
          <a:p>
            <a:r>
              <a:rPr lang="tr-TR" sz="2400" b="1" dirty="0">
                <a:solidFill>
                  <a:srgbClr val="000000"/>
                </a:solidFill>
                <a:latin typeface="Times New Roman" panose="02020603050405020304" pitchFamily="18" charset="0"/>
              </a:rPr>
              <a:t>Materyaller: </a:t>
            </a:r>
            <a:r>
              <a:rPr lang="tr-TR" sz="2400" dirty="0">
                <a:solidFill>
                  <a:srgbClr val="000000"/>
                </a:solidFill>
                <a:latin typeface="Times New Roman" panose="02020603050405020304" pitchFamily="18" charset="0"/>
              </a:rPr>
              <a:t>Un, şeker, tuz, pirinç, mercimek, taş, kum, buz, su, yoğurt kapla-</a:t>
            </a:r>
            <a:r>
              <a:rPr lang="tr-TR" sz="2400" dirty="0" err="1">
                <a:solidFill>
                  <a:srgbClr val="000000"/>
                </a:solidFill>
                <a:latin typeface="Times New Roman" panose="02020603050405020304" pitchFamily="18" charset="0"/>
              </a:rPr>
              <a:t>rı</a:t>
            </a:r>
            <a:r>
              <a:rPr lang="tr-TR" sz="2400" dirty="0">
                <a:solidFill>
                  <a:srgbClr val="000000"/>
                </a:solidFill>
                <a:latin typeface="Times New Roman" panose="02020603050405020304" pitchFamily="18" charset="0"/>
              </a:rPr>
              <a:t>/plastik kaplar, kaşık </a:t>
            </a:r>
            <a:endParaRPr lang="tr-TR" sz="4000" dirty="0"/>
          </a:p>
        </p:txBody>
      </p:sp>
    </p:spTree>
    <p:extLst>
      <p:ext uri="{BB962C8B-B14F-4D97-AF65-F5344CB8AC3E}">
        <p14:creationId xmlns:p14="http://schemas.microsoft.com/office/powerpoint/2010/main" val="1047499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3" y="893386"/>
            <a:ext cx="11472862" cy="4154984"/>
          </a:xfrm>
          <a:prstGeom prst="rect">
            <a:avLst/>
          </a:prstGeom>
        </p:spPr>
        <p:txBody>
          <a:bodyPr wrap="square">
            <a:spAutoFit/>
          </a:bodyPr>
          <a:lstStyle/>
          <a:p>
            <a:r>
              <a:rPr lang="tr-TR" sz="2400" b="1" dirty="0">
                <a:solidFill>
                  <a:srgbClr val="000000"/>
                </a:solidFill>
                <a:latin typeface="Times New Roman" panose="02020603050405020304" pitchFamily="18" charset="0"/>
              </a:rPr>
              <a:t>Öğrenme Süreci: </a:t>
            </a:r>
            <a:endParaRPr lang="tr-TR" sz="2400" dirty="0">
              <a:solidFill>
                <a:srgbClr val="000000"/>
              </a:solidFill>
              <a:latin typeface="Times New Roman" panose="02020603050405020304" pitchFamily="18" charset="0"/>
            </a:endParaRP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Çocuklara bazı nesnelerin suya atılıp karşılaştırıldığında eridiği, bazılarının da erimediği söylenir ve suda eriyen ve erimeyen nesnelerin neler olduğu sorulur.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Çocukların plastik kaplar içine bir miktar su doldurmaları istenir.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Her çocuğun bir malzeme seçmesi istenir. Ve bu malzemenin suda eriyip eri-yemediği ardından bu malzemeyi suya katarak karıştırması istenir. Her çocuğun sıra ile seçtiği malzemeyi suya katıp karıştırması, malzemenin ve suyun aldığı şekli söylemesi istenir.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Etkinlik sonunda çocuklarla hangi malzemenin eriyip hangilerinin erimediği ve eriyen maddelerin ne kadar sürede eridikleri hakkında konuşulur. Çocuklara ne-den bazı maddelerin daha çabuk, bazılarının da daha geç eridiği sorularak tahminler yürütmeleri sağlanır. </a:t>
            </a:r>
          </a:p>
        </p:txBody>
      </p:sp>
    </p:spTree>
    <p:extLst>
      <p:ext uri="{BB962C8B-B14F-4D97-AF65-F5344CB8AC3E}">
        <p14:creationId xmlns:p14="http://schemas.microsoft.com/office/powerpoint/2010/main" val="31351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0" y="514350"/>
            <a:ext cx="11544300" cy="584775"/>
          </a:xfrm>
          <a:prstGeom prst="rect">
            <a:avLst/>
          </a:prstGeom>
          <a:noFill/>
        </p:spPr>
        <p:txBody>
          <a:bodyPr wrap="square" rtlCol="0">
            <a:spAutoFit/>
          </a:bodyPr>
          <a:lstStyle/>
          <a:p>
            <a:pPr algn="ctr"/>
            <a:r>
              <a:rPr lang="tr-TR" sz="3200" b="1" dirty="0"/>
              <a:t>Günlük planda fen etkinliğinin planlaması ve uygulaması</a:t>
            </a:r>
          </a:p>
        </p:txBody>
      </p:sp>
      <p:sp>
        <p:nvSpPr>
          <p:cNvPr id="3" name="Metin kutusu 2"/>
          <p:cNvSpPr txBox="1"/>
          <p:nvPr/>
        </p:nvSpPr>
        <p:spPr>
          <a:xfrm>
            <a:off x="314325" y="2114550"/>
            <a:ext cx="11572875" cy="3416320"/>
          </a:xfrm>
          <a:prstGeom prst="rect">
            <a:avLst/>
          </a:prstGeom>
          <a:noFill/>
        </p:spPr>
        <p:txBody>
          <a:bodyPr wrap="square" rtlCol="0">
            <a:spAutoFit/>
          </a:bodyPr>
          <a:lstStyle/>
          <a:p>
            <a:pPr algn="just"/>
            <a:r>
              <a:rPr lang="tr-TR" sz="3600" dirty="0"/>
              <a:t>Öğretmen, fen eğitimini planlarken, çocukların yaşı ve gelişim düzeyini, konuyu kimin öğreteceği, ne öğreteceğini, nasıl öğreteceğini ve nerede öğreteceğini iyi planlamalıdır. Bu amaçla öğretmen öncelikle çocukları iyi tanımalıdır. Ayrıca kendisini de iyi tanımalı ve eksik olduğu konularda kendisini yetiştirmelidir.</a:t>
            </a:r>
          </a:p>
        </p:txBody>
      </p:sp>
    </p:spTree>
    <p:extLst>
      <p:ext uri="{BB962C8B-B14F-4D97-AF65-F5344CB8AC3E}">
        <p14:creationId xmlns:p14="http://schemas.microsoft.com/office/powerpoint/2010/main" val="2851602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50" y="782346"/>
            <a:ext cx="11615738" cy="5262979"/>
          </a:xfrm>
          <a:prstGeom prst="rect">
            <a:avLst/>
          </a:prstGeom>
        </p:spPr>
        <p:txBody>
          <a:bodyPr wrap="square">
            <a:spAutoFit/>
          </a:bodyPr>
          <a:lstStyle/>
          <a:p>
            <a:r>
              <a:rPr lang="tr-TR" sz="2400" b="1" dirty="0">
                <a:solidFill>
                  <a:srgbClr val="000000"/>
                </a:solidFill>
                <a:latin typeface="Times New Roman" panose="02020603050405020304" pitchFamily="18" charset="0"/>
              </a:rPr>
              <a:t>Etkinlik Adı: </a:t>
            </a:r>
            <a:r>
              <a:rPr lang="tr-TR" sz="2400" dirty="0">
                <a:solidFill>
                  <a:srgbClr val="000000"/>
                </a:solidFill>
                <a:latin typeface="Times New Roman" panose="02020603050405020304" pitchFamily="18" charset="0"/>
              </a:rPr>
              <a:t>Sihirli Yansımalar </a:t>
            </a:r>
          </a:p>
          <a:p>
            <a:r>
              <a:rPr lang="tr-TR" sz="2400" b="1" dirty="0">
                <a:solidFill>
                  <a:srgbClr val="000000"/>
                </a:solidFill>
                <a:latin typeface="Times New Roman" panose="02020603050405020304" pitchFamily="18" charset="0"/>
              </a:rPr>
              <a:t>Etkinlik Türü: FEN ETKİNLİĞİ </a:t>
            </a:r>
            <a:endParaRPr lang="tr-TR" sz="24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Motor Alan </a:t>
            </a:r>
            <a:endParaRPr lang="tr-TR" sz="2400" dirty="0">
              <a:solidFill>
                <a:srgbClr val="000000"/>
              </a:solidFill>
              <a:latin typeface="Times New Roman" panose="02020603050405020304" pitchFamily="18" charset="0"/>
            </a:endParaRPr>
          </a:p>
          <a:p>
            <a:r>
              <a:rPr lang="tr-TR" sz="2400" b="1" dirty="0">
                <a:solidFill>
                  <a:srgbClr val="000000"/>
                </a:solidFill>
                <a:latin typeface="Times New Roman" panose="02020603050405020304" pitchFamily="18" charset="0"/>
              </a:rPr>
              <a:t>Kazanım 4: </a:t>
            </a:r>
            <a:r>
              <a:rPr lang="tr-TR" sz="2400" dirty="0">
                <a:solidFill>
                  <a:srgbClr val="000000"/>
                </a:solidFill>
                <a:latin typeface="Times New Roman" panose="02020603050405020304" pitchFamily="18" charset="0"/>
              </a:rPr>
              <a:t>Küçük kas kullanımı gerektiren hareketleri yapar. </a:t>
            </a:r>
          </a:p>
          <a:p>
            <a:r>
              <a:rPr lang="tr-TR" sz="2400" b="1" dirty="0">
                <a:solidFill>
                  <a:srgbClr val="000000"/>
                </a:solidFill>
                <a:latin typeface="Times New Roman" panose="02020603050405020304" pitchFamily="18" charset="0"/>
              </a:rPr>
              <a:t>Göstergeleri: </a:t>
            </a:r>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Malzemeleri keser. </a:t>
            </a:r>
          </a:p>
          <a:p>
            <a:r>
              <a:rPr lang="tr-TR" sz="2400" dirty="0">
                <a:solidFill>
                  <a:srgbClr val="000000"/>
                </a:solidFill>
                <a:latin typeface="Times New Roman" panose="02020603050405020304" pitchFamily="18" charset="0"/>
              </a:rPr>
              <a:t>Çizgileri istenilen nitelikte çizer. </a:t>
            </a:r>
          </a:p>
          <a:p>
            <a:r>
              <a:rPr lang="tr-TR" sz="2400" b="1" dirty="0">
                <a:solidFill>
                  <a:srgbClr val="000000"/>
                </a:solidFill>
                <a:latin typeface="Times New Roman" panose="02020603050405020304" pitchFamily="18" charset="0"/>
              </a:rPr>
              <a:t>Kazanım 1: </a:t>
            </a:r>
            <a:r>
              <a:rPr lang="tr-TR" sz="2400" dirty="0">
                <a:solidFill>
                  <a:srgbClr val="000000"/>
                </a:solidFill>
                <a:latin typeface="Times New Roman" panose="02020603050405020304" pitchFamily="18" charset="0"/>
              </a:rPr>
              <a:t>Nesne/durum/olaya dikkatini verir. </a:t>
            </a:r>
          </a:p>
          <a:p>
            <a:r>
              <a:rPr lang="tr-TR" sz="2400" b="1" dirty="0">
                <a:solidFill>
                  <a:srgbClr val="000000"/>
                </a:solidFill>
                <a:latin typeface="Times New Roman" panose="02020603050405020304" pitchFamily="18" charset="0"/>
              </a:rPr>
              <a:t>Göstergeleri: </a:t>
            </a:r>
            <a:endParaRPr lang="tr-TR" sz="2400" dirty="0">
              <a:solidFill>
                <a:srgbClr val="000000"/>
              </a:solidFill>
              <a:latin typeface="Times New Roman" panose="02020603050405020304" pitchFamily="18" charset="0"/>
            </a:endParaRPr>
          </a:p>
          <a:p>
            <a:r>
              <a:rPr lang="tr-TR" sz="2400" dirty="0">
                <a:solidFill>
                  <a:srgbClr val="000000"/>
                </a:solidFill>
                <a:latin typeface="Times New Roman" panose="02020603050405020304" pitchFamily="18" charset="0"/>
              </a:rPr>
              <a:t>Dikkat edilmesi gereken nesne/durum/olaya odaklanır. </a:t>
            </a:r>
          </a:p>
          <a:p>
            <a:r>
              <a:rPr lang="tr-TR" sz="2400" b="1" dirty="0">
                <a:solidFill>
                  <a:srgbClr val="000000"/>
                </a:solidFill>
                <a:latin typeface="Times New Roman" panose="02020603050405020304" pitchFamily="18" charset="0"/>
              </a:rPr>
              <a:t>Materyaller: </a:t>
            </a:r>
            <a:r>
              <a:rPr lang="tr-TR" sz="2400" dirty="0">
                <a:solidFill>
                  <a:srgbClr val="000000"/>
                </a:solidFill>
                <a:latin typeface="Times New Roman" panose="02020603050405020304" pitchFamily="18" charset="0"/>
              </a:rPr>
              <a:t>El feneri, renkli jelatin ya da asetat kalemleri, çocuk sayısı kadar kesile-</a:t>
            </a:r>
            <a:r>
              <a:rPr lang="tr-TR" sz="2400" dirty="0" err="1">
                <a:solidFill>
                  <a:srgbClr val="000000"/>
                </a:solidFill>
                <a:latin typeface="Times New Roman" panose="02020603050405020304" pitchFamily="18" charset="0"/>
              </a:rPr>
              <a:t>rek</a:t>
            </a:r>
            <a:r>
              <a:rPr lang="tr-TR" sz="2400" dirty="0">
                <a:solidFill>
                  <a:srgbClr val="000000"/>
                </a:solidFill>
                <a:latin typeface="Times New Roman" panose="02020603050405020304" pitchFamily="18" charset="0"/>
              </a:rPr>
              <a:t> hazırlanmış 10*10santimetrelik karton, yaklaşık 5*5cm ölçülerinde önceden kesilerek hazırlanmış çeşitli desenlerdeki şablonlar (kare, daire, üçgen, yıldız, çiçek, balık, ev, vb.) , kurşun kalem, bant, makas </a:t>
            </a:r>
            <a:endParaRPr lang="tr-TR" sz="4000" dirty="0"/>
          </a:p>
        </p:txBody>
      </p:sp>
    </p:spTree>
    <p:extLst>
      <p:ext uri="{BB962C8B-B14F-4D97-AF65-F5344CB8AC3E}">
        <p14:creationId xmlns:p14="http://schemas.microsoft.com/office/powerpoint/2010/main" val="303631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2901" y="953796"/>
            <a:ext cx="11487150" cy="5262979"/>
          </a:xfrm>
          <a:prstGeom prst="rect">
            <a:avLst/>
          </a:prstGeom>
        </p:spPr>
        <p:txBody>
          <a:bodyPr wrap="square">
            <a:spAutoFit/>
          </a:bodyPr>
          <a:lstStyle/>
          <a:p>
            <a:r>
              <a:rPr lang="tr-TR" sz="2400" b="1" dirty="0">
                <a:solidFill>
                  <a:srgbClr val="000000"/>
                </a:solidFill>
                <a:latin typeface="Times New Roman" panose="02020603050405020304" pitchFamily="18" charset="0"/>
              </a:rPr>
              <a:t>Öğrenme Süreci: </a:t>
            </a:r>
            <a:endParaRPr lang="tr-TR" sz="2400" dirty="0">
              <a:solidFill>
                <a:srgbClr val="000000"/>
              </a:solidFill>
              <a:latin typeface="Times New Roman" panose="02020603050405020304" pitchFamily="18" charset="0"/>
            </a:endParaRP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Çocuklara önceden kesilerek hazırlanmış, karton parçaları verilir. Şablonlardan istedikleri şekli seçmeleri istenir ve seçtikleri şablonları bu kartonların ortasına yerleştirmeleri söylenir.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Her çocuğa kurşun kalem verilir. Ve kartonlarına şablonların şekillerin kenarlarından giderek çizmeleri istenir.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Çocuklar istedikleri şekiller kartonlarına çizdikten sonra eğitimcinin yardımı ve desteği ile kartonun ortasına çizilmiş şekli keserek çıkarmaları sağlanır.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Çocukların ortasındaki şekli keserek çıkardıkları kartonların üzerlerine istedikleri renkte bir jelâtin yerleştirmeleri ve bantla yapıştırmaları istenir.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Eğitimcinin sınıfa getirdiği el fenerinin ortasına çocukların hazırladıkları jelâtin-li kartonları yerleştirerek duvara yansıtmaları sağlanır. </a:t>
            </a:r>
          </a:p>
          <a:p>
            <a:r>
              <a:rPr lang="tr-TR" sz="2400" dirty="0">
                <a:solidFill>
                  <a:srgbClr val="000000"/>
                </a:solidFill>
                <a:latin typeface="Wingdings" panose="05000000000000000000" pitchFamily="2" charset="2"/>
              </a:rPr>
              <a:t> </a:t>
            </a:r>
            <a:r>
              <a:rPr lang="tr-TR" sz="2400" dirty="0">
                <a:solidFill>
                  <a:srgbClr val="000000"/>
                </a:solidFill>
                <a:latin typeface="Times New Roman" panose="02020603050405020304" pitchFamily="18" charset="0"/>
              </a:rPr>
              <a:t>Duvara yansıya şekiller ve renklere, nasıl göründükleri hakkında konuşularak çocukların fikirleri alınır. </a:t>
            </a:r>
          </a:p>
        </p:txBody>
      </p:sp>
    </p:spTree>
    <p:extLst>
      <p:ext uri="{BB962C8B-B14F-4D97-AF65-F5344CB8AC3E}">
        <p14:creationId xmlns:p14="http://schemas.microsoft.com/office/powerpoint/2010/main" val="13319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BEEC77-60AF-0D49-B84F-BA2807A965F6}"/>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C8DBF680-A13B-4E48-B976-F5684DD65302}"/>
              </a:ext>
            </a:extLst>
          </p:cNvPr>
          <p:cNvGraphicFramePr>
            <a:graphicFrameLocks noGrp="1"/>
          </p:cNvGraphicFramePr>
          <p:nvPr>
            <p:extLst>
              <p:ext uri="{D42A27DB-BD31-4B8C-83A1-F6EECF244321}">
                <p14:modId xmlns:p14="http://schemas.microsoft.com/office/powerpoint/2010/main" val="2006050460"/>
              </p:ext>
            </p:extLst>
          </p:nvPr>
        </p:nvGraphicFramePr>
        <p:xfrm>
          <a:off x="838200" y="3178334"/>
          <a:ext cx="10515600" cy="1371600"/>
        </p:xfrm>
        <a:graphic>
          <a:graphicData uri="http://schemas.openxmlformats.org/drawingml/2006/table">
            <a:tbl>
              <a:tblPr/>
              <a:tblGrid>
                <a:gridCol w="10515600">
                  <a:extLst>
                    <a:ext uri="{9D8B030D-6E8A-4147-A177-3AD203B41FA5}">
                      <a16:colId xmlns:a16="http://schemas.microsoft.com/office/drawing/2014/main" val="1610760487"/>
                    </a:ext>
                  </a:extLst>
                </a:gridCol>
              </a:tblGrid>
              <a:tr h="0">
                <a:tc>
                  <a:txBody>
                    <a:bodyPr/>
                    <a:lstStyle/>
                    <a:p>
                      <a:r>
                        <a:rPr lang="tr-TR" dirty="0">
                          <a:effectLst/>
                        </a:rPr>
                        <a:t>Aktaş Arnas ,Y., Bilaloğlu Günay, R. ve Aslan D. 2007. Okul Öncesi Dönemde Fen Eğitimi, Kök Yayıncılık, Ankara </a:t>
                      </a:r>
                    </a:p>
                  </a:txBody>
                  <a:tcPr marL="0" marR="0" marT="0" marB="0" anchor="ctr">
                    <a:lnL>
                      <a:noFill/>
                    </a:lnL>
                    <a:lnR>
                      <a:noFill/>
                    </a:lnR>
                    <a:lnT>
                      <a:noFill/>
                    </a:lnT>
                    <a:lnB>
                      <a:noFill/>
                    </a:lnB>
                  </a:tcPr>
                </a:tc>
                <a:extLst>
                  <a:ext uri="{0D108BD9-81ED-4DB2-BD59-A6C34878D82A}">
                    <a16:rowId xmlns:a16="http://schemas.microsoft.com/office/drawing/2014/main" val="3792142961"/>
                  </a:ext>
                </a:extLst>
              </a:tr>
              <a:tr h="0">
                <a:tc>
                  <a:txBody>
                    <a:bodyPr/>
                    <a:lstStyle/>
                    <a:p>
                      <a:r>
                        <a:rPr lang="tr-TR">
                          <a:effectLst/>
                        </a:rPr>
                        <a:t>Aktaş Arnas,Y. 2005. Fen ve Matematik Öğreniyorum. Morpa Yayınevi, İstanbul </a:t>
                      </a:r>
                    </a:p>
                  </a:txBody>
                  <a:tcPr marL="0" marR="0" marT="0" marB="0" anchor="ctr">
                    <a:lnL>
                      <a:noFill/>
                    </a:lnL>
                    <a:lnR>
                      <a:noFill/>
                    </a:lnR>
                    <a:lnT>
                      <a:noFill/>
                    </a:lnT>
                    <a:lnB>
                      <a:noFill/>
                    </a:lnB>
                  </a:tcPr>
                </a:tc>
                <a:extLst>
                  <a:ext uri="{0D108BD9-81ED-4DB2-BD59-A6C34878D82A}">
                    <a16:rowId xmlns:a16="http://schemas.microsoft.com/office/drawing/2014/main" val="781654168"/>
                  </a:ext>
                </a:extLst>
              </a:tr>
              <a:tr h="0">
                <a:tc>
                  <a:txBody>
                    <a:bodyPr/>
                    <a:lstStyle/>
                    <a:p>
                      <a:endParaRPr lang="tr-TR" dirty="0">
                        <a:effectLst/>
                      </a:endParaRPr>
                    </a:p>
                  </a:txBody>
                  <a:tcPr marL="0" marR="0" marT="0" marB="0" anchor="ctr">
                    <a:lnL>
                      <a:noFill/>
                    </a:lnL>
                    <a:lnR>
                      <a:noFill/>
                    </a:lnR>
                    <a:lnT>
                      <a:noFill/>
                    </a:lnT>
                    <a:lnB>
                      <a:noFill/>
                    </a:lnB>
                  </a:tcPr>
                </a:tc>
                <a:extLst>
                  <a:ext uri="{0D108BD9-81ED-4DB2-BD59-A6C34878D82A}">
                    <a16:rowId xmlns:a16="http://schemas.microsoft.com/office/drawing/2014/main" val="1589975403"/>
                  </a:ext>
                </a:extLst>
              </a:tr>
              <a:tr h="0">
                <a:tc>
                  <a:txBody>
                    <a:bodyPr/>
                    <a:lstStyle/>
                    <a:p>
                      <a:endParaRPr lang="tr-TR">
                        <a:effectLst/>
                      </a:endParaRPr>
                    </a:p>
                  </a:txBody>
                  <a:tcPr marL="0" marR="0" marT="0" marB="0" anchor="ctr">
                    <a:lnL>
                      <a:noFill/>
                    </a:lnL>
                    <a:lnR>
                      <a:noFill/>
                    </a:lnR>
                    <a:lnT>
                      <a:noFill/>
                    </a:lnT>
                    <a:lnB>
                      <a:noFill/>
                    </a:lnB>
                  </a:tcPr>
                </a:tc>
                <a:extLst>
                  <a:ext uri="{0D108BD9-81ED-4DB2-BD59-A6C34878D82A}">
                    <a16:rowId xmlns:a16="http://schemas.microsoft.com/office/drawing/2014/main" val="1176838403"/>
                  </a:ext>
                </a:extLst>
              </a:tr>
              <a:tr h="0">
                <a:tc>
                  <a:txBody>
                    <a:bodyPr/>
                    <a:lstStyle/>
                    <a:p>
                      <a:endParaRPr lang="tr-TR"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53573558"/>
                  </a:ext>
                </a:extLst>
              </a:tr>
            </a:tbl>
          </a:graphicData>
        </a:graphic>
      </p:graphicFrame>
    </p:spTree>
    <p:extLst>
      <p:ext uri="{BB962C8B-B14F-4D97-AF65-F5344CB8AC3E}">
        <p14:creationId xmlns:p14="http://schemas.microsoft.com/office/powerpoint/2010/main" val="204195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58843644"/>
              </p:ext>
            </p:extLst>
          </p:nvPr>
        </p:nvGraphicFramePr>
        <p:xfrm>
          <a:off x="103187" y="1042988"/>
          <a:ext cx="11183939" cy="5038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171451" y="242888"/>
            <a:ext cx="11779122" cy="584775"/>
          </a:xfrm>
          <a:prstGeom prst="rect">
            <a:avLst/>
          </a:prstGeom>
          <a:noFill/>
        </p:spPr>
        <p:txBody>
          <a:bodyPr wrap="none" rtlCol="0">
            <a:spAutoFit/>
          </a:bodyPr>
          <a:lstStyle/>
          <a:p>
            <a:r>
              <a:rPr lang="tr-TR" sz="3200" b="1" dirty="0"/>
              <a:t>Erken Çocukluk Döneminde Fen Etkinliklerinin Kullanıldığı Etkinlikler</a:t>
            </a:r>
          </a:p>
        </p:txBody>
      </p:sp>
    </p:spTree>
    <p:extLst>
      <p:ext uri="{BB962C8B-B14F-4D97-AF65-F5344CB8AC3E}">
        <p14:creationId xmlns:p14="http://schemas.microsoft.com/office/powerpoint/2010/main" val="295922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4" y="554994"/>
            <a:ext cx="11487150" cy="584775"/>
          </a:xfrm>
          <a:prstGeom prst="rect">
            <a:avLst/>
          </a:prstGeom>
        </p:spPr>
        <p:txBody>
          <a:bodyPr wrap="square">
            <a:spAutoFit/>
          </a:bodyPr>
          <a:lstStyle/>
          <a:p>
            <a:pPr algn="ctr"/>
            <a:r>
              <a:rPr lang="tr-TR" sz="3200" b="1" dirty="0">
                <a:solidFill>
                  <a:srgbClr val="000000"/>
                </a:solidFill>
                <a:latin typeface="Times New Roman" panose="02020603050405020304" pitchFamily="18" charset="0"/>
              </a:rPr>
              <a:t>Fen Etkinlikleri İçin Gerekli Materyaller </a:t>
            </a:r>
            <a:endParaRPr lang="tr-TR" sz="4800" dirty="0"/>
          </a:p>
        </p:txBody>
      </p:sp>
      <p:sp>
        <p:nvSpPr>
          <p:cNvPr id="3" name="Dikdörtgen 2"/>
          <p:cNvSpPr/>
          <p:nvPr/>
        </p:nvSpPr>
        <p:spPr>
          <a:xfrm>
            <a:off x="271463" y="1660565"/>
            <a:ext cx="11458575" cy="3539430"/>
          </a:xfrm>
          <a:prstGeom prst="rect">
            <a:avLst/>
          </a:prstGeom>
        </p:spPr>
        <p:txBody>
          <a:bodyPr wrap="square">
            <a:spAutoFit/>
          </a:bodyPr>
          <a:lstStyle/>
          <a:p>
            <a:pPr algn="just"/>
            <a:r>
              <a:rPr lang="tr-TR" sz="2800" dirty="0">
                <a:solidFill>
                  <a:srgbClr val="000000"/>
                </a:solidFill>
                <a:latin typeface="Times New Roman" panose="02020603050405020304" pitchFamily="18" charset="0"/>
              </a:rPr>
              <a:t>Fen ve matematik etkinliklerinde kullanılacak araç gereçler her yerde bulunabilecek tarzda ve günlük yaşantıda çocukların karşılarına çıkabilecek niteliktedir. Çocukların tanıdıkları malzeme ve araç gereç seçilmesi çocukların bu malzemeleri daha kolaylıkla kullanabilmelerine olanak sağlamakta ve o malzemeleri başka şekillerde nasıl kullanabileceklerine ilişkin çocuklara yol gösterici olabilmektedir. Bu şekilde hem çocukların zihinsel ve fiziksel gelişimleri ve becerileri artacak hem de yaratıcı düşünme ve alternatif yaklaşımlarla sorun çözme becerileri gelişecektir. </a:t>
            </a:r>
            <a:endParaRPr lang="tr-TR" sz="4400" dirty="0"/>
          </a:p>
        </p:txBody>
      </p:sp>
    </p:spTree>
    <p:extLst>
      <p:ext uri="{BB962C8B-B14F-4D97-AF65-F5344CB8AC3E}">
        <p14:creationId xmlns:p14="http://schemas.microsoft.com/office/powerpoint/2010/main" val="221004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0038" y="514350"/>
            <a:ext cx="11544300" cy="5843588"/>
          </a:xfrm>
          <a:prstGeom prst="rect">
            <a:avLst/>
          </a:prstGeom>
        </p:spPr>
      </p:pic>
    </p:spTree>
    <p:extLst>
      <p:ext uri="{BB962C8B-B14F-4D97-AF65-F5344CB8AC3E}">
        <p14:creationId xmlns:p14="http://schemas.microsoft.com/office/powerpoint/2010/main" val="366277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2900" y="0"/>
            <a:ext cx="11087100" cy="6524863"/>
          </a:xfrm>
          <a:prstGeom prst="rect">
            <a:avLst/>
          </a:prstGeom>
        </p:spPr>
        <p:txBody>
          <a:bodyPr wrap="square">
            <a:spAutoFit/>
          </a:bodyPr>
          <a:lstStyle/>
          <a:p>
            <a:endParaRPr lang="tr-TR" dirty="0">
              <a:solidFill>
                <a:srgbClr val="000000"/>
              </a:solidFill>
              <a:latin typeface="Times New Roman" panose="02020603050405020304" pitchFamily="18" charset="0"/>
            </a:endParaRPr>
          </a:p>
          <a:p>
            <a:r>
              <a:rPr lang="tr-TR" sz="2000" dirty="0">
                <a:solidFill>
                  <a:srgbClr val="000000"/>
                </a:solidFill>
                <a:latin typeface="Times New Roman" panose="02020603050405020304" pitchFamily="18" charset="0"/>
              </a:rPr>
              <a:t>Fen, doğa ve matematik etkinlikleri için bir okul öncesi kurumunda bulunabilecek malzemeler: </a:t>
            </a:r>
          </a:p>
          <a:p>
            <a:endParaRPr lang="tr-TR" sz="2000" dirty="0">
              <a:solidFill>
                <a:srgbClr val="000000"/>
              </a:solidFill>
              <a:latin typeface="Times New Roman" panose="02020603050405020304" pitchFamily="18" charset="0"/>
            </a:endParaRPr>
          </a:p>
          <a:p>
            <a:r>
              <a:rPr lang="tr-TR" sz="2000" dirty="0">
                <a:solidFill>
                  <a:srgbClr val="000000"/>
                </a:solidFill>
                <a:latin typeface="Times New Roman" panose="02020603050405020304" pitchFamily="18" charset="0"/>
              </a:rPr>
              <a:t> Mıknatıs </a:t>
            </a:r>
          </a:p>
          <a:p>
            <a:r>
              <a:rPr lang="tr-TR" sz="2000" dirty="0">
                <a:solidFill>
                  <a:srgbClr val="000000"/>
                </a:solidFill>
                <a:latin typeface="Times New Roman" panose="02020603050405020304" pitchFamily="18" charset="0"/>
              </a:rPr>
              <a:t> Cetvel </a:t>
            </a:r>
          </a:p>
          <a:p>
            <a:r>
              <a:rPr lang="tr-TR" sz="2000" dirty="0">
                <a:solidFill>
                  <a:srgbClr val="000000"/>
                </a:solidFill>
                <a:latin typeface="Times New Roman" panose="02020603050405020304" pitchFamily="18" charset="0"/>
              </a:rPr>
              <a:t> Büyüteç </a:t>
            </a:r>
          </a:p>
          <a:p>
            <a:r>
              <a:rPr lang="tr-TR" sz="2000" dirty="0">
                <a:solidFill>
                  <a:srgbClr val="000000"/>
                </a:solidFill>
                <a:latin typeface="Times New Roman" panose="02020603050405020304" pitchFamily="18" charset="0"/>
              </a:rPr>
              <a:t> Mikroskop </a:t>
            </a:r>
          </a:p>
          <a:p>
            <a:r>
              <a:rPr lang="tr-TR" sz="2000" dirty="0">
                <a:solidFill>
                  <a:srgbClr val="000000"/>
                </a:solidFill>
                <a:latin typeface="Times New Roman" panose="02020603050405020304" pitchFamily="18" charset="0"/>
              </a:rPr>
              <a:t> Termometre </a:t>
            </a:r>
          </a:p>
          <a:p>
            <a:r>
              <a:rPr lang="tr-TR" sz="2000" dirty="0">
                <a:solidFill>
                  <a:srgbClr val="000000"/>
                </a:solidFill>
                <a:latin typeface="Times New Roman" panose="02020603050405020304" pitchFamily="18" charset="0"/>
              </a:rPr>
              <a:t> Saat </a:t>
            </a:r>
          </a:p>
          <a:p>
            <a:r>
              <a:rPr lang="tr-TR" sz="2000" dirty="0">
                <a:solidFill>
                  <a:srgbClr val="000000"/>
                </a:solidFill>
                <a:latin typeface="Times New Roman" panose="02020603050405020304" pitchFamily="18" charset="0"/>
              </a:rPr>
              <a:t> Pusula </a:t>
            </a:r>
          </a:p>
          <a:p>
            <a:r>
              <a:rPr lang="tr-TR" sz="2000" dirty="0">
                <a:solidFill>
                  <a:srgbClr val="000000"/>
                </a:solidFill>
                <a:latin typeface="Times New Roman" panose="02020603050405020304" pitchFamily="18" charset="0"/>
              </a:rPr>
              <a:t> El feneri </a:t>
            </a:r>
          </a:p>
          <a:p>
            <a:r>
              <a:rPr lang="tr-TR" sz="2000" dirty="0">
                <a:solidFill>
                  <a:srgbClr val="000000"/>
                </a:solidFill>
                <a:latin typeface="Times New Roman" panose="02020603050405020304" pitchFamily="18" charset="0"/>
              </a:rPr>
              <a:t> Ayna </a:t>
            </a:r>
          </a:p>
          <a:p>
            <a:r>
              <a:rPr lang="tr-TR" sz="2000" dirty="0">
                <a:solidFill>
                  <a:srgbClr val="000000"/>
                </a:solidFill>
                <a:latin typeface="Times New Roman" panose="02020603050405020304" pitchFamily="18" charset="0"/>
              </a:rPr>
              <a:t> Tartı </a:t>
            </a:r>
          </a:p>
          <a:p>
            <a:r>
              <a:rPr lang="tr-TR" sz="2000" dirty="0">
                <a:solidFill>
                  <a:srgbClr val="000000"/>
                </a:solidFill>
                <a:latin typeface="Times New Roman" panose="02020603050405020304" pitchFamily="18" charset="0"/>
              </a:rPr>
              <a:t> Ölçü aletleri </a:t>
            </a:r>
          </a:p>
          <a:p>
            <a:r>
              <a:rPr lang="tr-TR" sz="2000" dirty="0">
                <a:solidFill>
                  <a:srgbClr val="000000"/>
                </a:solidFill>
                <a:latin typeface="Times New Roman" panose="02020603050405020304" pitchFamily="18" charset="0"/>
              </a:rPr>
              <a:t> Yerküre </a:t>
            </a:r>
          </a:p>
          <a:p>
            <a:r>
              <a:rPr lang="tr-TR" sz="2000" dirty="0">
                <a:solidFill>
                  <a:srgbClr val="000000"/>
                </a:solidFill>
                <a:latin typeface="Times New Roman" panose="02020603050405020304" pitchFamily="18" charset="0"/>
              </a:rPr>
              <a:t> Prizma </a:t>
            </a:r>
          </a:p>
          <a:p>
            <a:r>
              <a:rPr lang="tr-TR" sz="2000" dirty="0">
                <a:solidFill>
                  <a:srgbClr val="000000"/>
                </a:solidFill>
                <a:latin typeface="Times New Roman" panose="02020603050405020304" pitchFamily="18" charset="0"/>
              </a:rPr>
              <a:t> Mercekler </a:t>
            </a:r>
          </a:p>
          <a:p>
            <a:r>
              <a:rPr lang="tr-TR" sz="2000" dirty="0">
                <a:solidFill>
                  <a:srgbClr val="000000"/>
                </a:solidFill>
                <a:latin typeface="Times New Roman" panose="02020603050405020304" pitchFamily="18" charset="0"/>
              </a:rPr>
              <a:t> Fotoğraflar </a:t>
            </a:r>
          </a:p>
          <a:p>
            <a:r>
              <a:rPr lang="tr-TR" sz="2000" dirty="0">
                <a:solidFill>
                  <a:srgbClr val="000000"/>
                </a:solidFill>
                <a:latin typeface="Times New Roman" panose="02020603050405020304" pitchFamily="18" charset="0"/>
              </a:rPr>
              <a:t> Değişik özelliklere sahip taşlar </a:t>
            </a:r>
          </a:p>
          <a:p>
            <a:r>
              <a:rPr lang="tr-TR" sz="2000" dirty="0">
                <a:solidFill>
                  <a:srgbClr val="000000"/>
                </a:solidFill>
                <a:latin typeface="Times New Roman" panose="02020603050405020304" pitchFamily="18" charset="0"/>
              </a:rPr>
              <a:t> Toprak, kum </a:t>
            </a:r>
          </a:p>
          <a:p>
            <a:r>
              <a:rPr lang="tr-TR" sz="2000" dirty="0">
                <a:solidFill>
                  <a:srgbClr val="000000"/>
                </a:solidFill>
                <a:latin typeface="Times New Roman" panose="02020603050405020304" pitchFamily="18" charset="0"/>
              </a:rPr>
              <a:t> Eğitici oyuncaklar </a:t>
            </a:r>
          </a:p>
        </p:txBody>
      </p:sp>
    </p:spTree>
    <p:extLst>
      <p:ext uri="{BB962C8B-B14F-4D97-AF65-F5344CB8AC3E}">
        <p14:creationId xmlns:p14="http://schemas.microsoft.com/office/powerpoint/2010/main" val="380258122"/>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2344</Words>
  <Application>Microsoft Macintosh PowerPoint</Application>
  <PresentationFormat>Geniş ekran</PresentationFormat>
  <Paragraphs>197</Paragraphs>
  <Slides>52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52</vt:i4>
      </vt:variant>
    </vt:vector>
  </HeadingPairs>
  <TitlesOfParts>
    <vt:vector size="61" baseType="lpstr">
      <vt:lpstr>Arial</vt:lpstr>
      <vt:lpstr>Arial Rounded MT Bold</vt:lpstr>
      <vt:lpstr>Arial TUR</vt:lpstr>
      <vt:lpstr>Calibri</vt:lpstr>
      <vt:lpstr>Calibri Light</vt:lpstr>
      <vt:lpstr>Jokerman</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27</cp:revision>
  <dcterms:created xsi:type="dcterms:W3CDTF">2017-12-02T18:23:38Z</dcterms:created>
  <dcterms:modified xsi:type="dcterms:W3CDTF">2020-05-04T20:03:25Z</dcterms:modified>
</cp:coreProperties>
</file>