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58" r:id="rId5"/>
    <p:sldId id="259" r:id="rId6"/>
    <p:sldId id="260" r:id="rId7"/>
    <p:sldId id="261" r:id="rId8"/>
    <p:sldId id="273" r:id="rId9"/>
    <p:sldId id="274" r:id="rId10"/>
    <p:sldId id="262" r:id="rId11"/>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18.03.2019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18.03.2019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18.03.2019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FF0000"/>
                </a:solidFill>
                <a:latin typeface="Calibri" panose="020F0502020204030204" pitchFamily="34" charset="0"/>
              </a:rPr>
              <a:t>Tarikatlar Dönemi</a:t>
            </a:r>
            <a:endParaRPr lang="tr-TR" dirty="0"/>
          </a:p>
        </p:txBody>
      </p:sp>
      <p:sp>
        <p:nvSpPr>
          <p:cNvPr id="3" name="İçerik Yer Tutucusu 2"/>
          <p:cNvSpPr>
            <a:spLocks noGrp="1"/>
          </p:cNvSpPr>
          <p:nvPr>
            <p:ph idx="1"/>
          </p:nvPr>
        </p:nvSpPr>
        <p:spPr>
          <a:xfrm>
            <a:off x="483578" y="2303586"/>
            <a:ext cx="11157438" cy="4088422"/>
          </a:xfrm>
        </p:spPr>
        <p:txBody>
          <a:bodyPr>
            <a:normAutofit lnSpcReduction="10000"/>
          </a:bodyPr>
          <a:lstStyle/>
          <a:p>
            <a:pPr algn="just"/>
            <a:r>
              <a:rPr lang="tr-TR" dirty="0" smtClean="0"/>
              <a:t>Bir </a:t>
            </a:r>
            <a:r>
              <a:rPr lang="tr-TR" dirty="0"/>
              <a:t>tarikata girmek isteyen kimsenin mutlaka o tarikatın şeyhine intisap etmesi gerekmektedir. </a:t>
            </a:r>
            <a:endParaRPr lang="tr-TR" dirty="0" smtClean="0"/>
          </a:p>
          <a:p>
            <a:pPr algn="just"/>
            <a:r>
              <a:rPr lang="tr-TR" dirty="0"/>
              <a:t>Burada </a:t>
            </a:r>
            <a:r>
              <a:rPr lang="tr-TR" dirty="0" err="1"/>
              <a:t>sâlikten</a:t>
            </a:r>
            <a:r>
              <a:rPr lang="tr-TR" dirty="0"/>
              <a:t> </a:t>
            </a:r>
            <a:r>
              <a:rPr lang="tr-TR" dirty="0" err="1"/>
              <a:t>ahid</a:t>
            </a:r>
            <a:r>
              <a:rPr lang="tr-TR" dirty="0"/>
              <a:t> alınır, hırka ve serpuş giydirilir. Ardından </a:t>
            </a:r>
            <a:r>
              <a:rPr lang="tr-TR" dirty="0" err="1"/>
              <a:t>adab</a:t>
            </a:r>
            <a:r>
              <a:rPr lang="tr-TR" dirty="0"/>
              <a:t> ve usul öğretilir. </a:t>
            </a:r>
            <a:endParaRPr lang="tr-TR" dirty="0" smtClean="0"/>
          </a:p>
          <a:p>
            <a:pPr algn="just"/>
            <a:r>
              <a:rPr lang="tr-TR" dirty="0"/>
              <a:t>Şeyhi hiç görmeden onun ruhaniyeti vasıtasıyla eğitilmek de mümkündür. Buna </a:t>
            </a:r>
            <a:r>
              <a:rPr lang="tr-TR" b="1" i="1" dirty="0" err="1"/>
              <a:t>üveysîlik</a:t>
            </a:r>
            <a:r>
              <a:rPr lang="tr-TR" dirty="0"/>
              <a:t> denmektedir. </a:t>
            </a:r>
            <a:endParaRPr lang="tr-TR" dirty="0" smtClean="0"/>
          </a:p>
          <a:p>
            <a:pPr algn="just"/>
            <a:r>
              <a:rPr lang="tr-TR" dirty="0"/>
              <a:t>Tarikatta </a:t>
            </a:r>
            <a:r>
              <a:rPr lang="tr-TR" dirty="0" err="1"/>
              <a:t>sülûkünü</a:t>
            </a:r>
            <a:r>
              <a:rPr lang="tr-TR" dirty="0"/>
              <a:t> tamamlayanlara </a:t>
            </a:r>
            <a:r>
              <a:rPr lang="tr-TR" b="1" dirty="0"/>
              <a:t>hilafet veya icazet </a:t>
            </a:r>
            <a:r>
              <a:rPr lang="tr-TR" dirty="0"/>
              <a:t>verilir</a:t>
            </a:r>
            <a:r>
              <a:rPr lang="tr-TR" dirty="0" smtClean="0"/>
              <a:t>.</a:t>
            </a:r>
          </a:p>
          <a:p>
            <a:pPr algn="just"/>
            <a:r>
              <a:rPr lang="tr-TR" dirty="0"/>
              <a:t>Çok erken dönemde </a:t>
            </a:r>
            <a:r>
              <a:rPr lang="tr-TR" b="1" dirty="0" err="1"/>
              <a:t>ribat</a:t>
            </a:r>
            <a:r>
              <a:rPr lang="tr-TR" dirty="0"/>
              <a:t> denilen yapılar kurulmuş ve buralarda </a:t>
            </a:r>
            <a:r>
              <a:rPr lang="tr-TR" dirty="0" err="1"/>
              <a:t>sufi</a:t>
            </a:r>
            <a:r>
              <a:rPr lang="tr-TR" dirty="0"/>
              <a:t> </a:t>
            </a:r>
            <a:r>
              <a:rPr lang="tr-TR" dirty="0" err="1"/>
              <a:t>meşreb</a:t>
            </a:r>
            <a:r>
              <a:rPr lang="tr-TR" dirty="0"/>
              <a:t> kişiler kalmışlardır. Daha sonra bu yapılar çok geniş ve fonksiyonlu hale gelmişlerdir. </a:t>
            </a:r>
            <a:endParaRPr lang="tr-TR" dirty="0" smtClean="0"/>
          </a:p>
          <a:p>
            <a:pPr algn="just"/>
            <a:r>
              <a:rPr lang="tr-TR" b="1" dirty="0" err="1"/>
              <a:t>Hankah</a:t>
            </a:r>
            <a:r>
              <a:rPr lang="tr-TR" b="1" dirty="0"/>
              <a:t>, tekke, dergâh, zaviye </a:t>
            </a:r>
            <a:r>
              <a:rPr lang="tr-TR" dirty="0"/>
              <a:t>gibi isimler almışlardır. Yerine göre bir ilim merkezi, yerine göre sanat, imaret, hastane vazifesi görmüşlerdir. </a:t>
            </a:r>
            <a:endParaRPr lang="tr-TR" dirty="0" smtClean="0"/>
          </a:p>
          <a:p>
            <a:pPr algn="just"/>
            <a:r>
              <a:rPr lang="tr-TR" dirty="0"/>
              <a:t>Tarikatlar, Müslüman halkın dinî inanç ve duygularını canlı tutmanın yanı sıra gayr-ı Müslimlerin ihtidasına vesile olmak, işgalci ve sömürgecilere karşı İslam ülkelerinden direniş cepheleri oluşturmak, ihtiyaç halinde İslam ordularıyla sefere çıkmak, fethedilen bölgelere yerleşip İslamiyet’i yaymak gibi fonksiyonlar icra etmişlerdir. </a:t>
            </a:r>
          </a:p>
          <a:p>
            <a:pPr marL="0" indent="0" algn="just">
              <a:buNone/>
            </a:pPr>
            <a:endParaRPr lang="tr-TR" dirty="0"/>
          </a:p>
        </p:txBody>
      </p:sp>
    </p:spTree>
    <p:extLst>
      <p:ext uri="{BB962C8B-B14F-4D97-AF65-F5344CB8AC3E}">
        <p14:creationId xmlns:p14="http://schemas.microsoft.com/office/powerpoint/2010/main" val="1150733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80291"/>
            <a:ext cx="9738714" cy="1951894"/>
          </a:xfrm>
        </p:spPr>
        <p:txBody>
          <a:bodyPr>
            <a:noAutofit/>
          </a:bodyPr>
          <a:lstStyle/>
          <a:p>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4. HAFTA (11.03.2019)</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dirty="0" smtClean="0">
                <a:latin typeface="Calibri" panose="020F0502020204030204" pitchFamily="34" charset="0"/>
              </a:rPr>
              <a:t>Tasavvuf Tarihinin Dönemleri/Tarikatların Sosyal Fonksiyonları</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sz="1400" b="1" dirty="0">
                <a:solidFill>
                  <a:srgbClr val="FF0000"/>
                </a:solidFill>
                <a:latin typeface="Calibri" panose="020F0502020204030204" pitchFamily="34" charset="0"/>
              </a:rPr>
              <a:t>H. Kamil Yılmaz, </a:t>
            </a:r>
            <a:r>
              <a:rPr lang="tr-TR" sz="1400" b="1" i="1" dirty="0" err="1">
                <a:solidFill>
                  <a:srgbClr val="FF0000"/>
                </a:solidFill>
                <a:latin typeface="Calibri" panose="020F0502020204030204" pitchFamily="34" charset="0"/>
              </a:rPr>
              <a:t>Anahatlarıyla</a:t>
            </a:r>
            <a:r>
              <a:rPr lang="tr-TR" sz="1400" b="1" i="1" dirty="0">
                <a:solidFill>
                  <a:srgbClr val="FF0000"/>
                </a:solidFill>
                <a:latin typeface="Calibri" panose="020F0502020204030204" pitchFamily="34" charset="0"/>
              </a:rPr>
              <a:t> Tasavvuf ve Tarikatlar</a:t>
            </a:r>
            <a:r>
              <a:rPr lang="tr-TR" sz="1400" b="1" dirty="0">
                <a:solidFill>
                  <a:srgbClr val="FF0000"/>
                </a:solidFill>
                <a:latin typeface="Calibri" panose="020F0502020204030204" pitchFamily="34" charset="0"/>
              </a:rPr>
              <a:t>, Ensar </a:t>
            </a:r>
            <a:r>
              <a:rPr lang="tr-TR" sz="1400" b="1" dirty="0" err="1">
                <a:solidFill>
                  <a:srgbClr val="FF0000"/>
                </a:solidFill>
                <a:latin typeface="Calibri" panose="020F0502020204030204" pitchFamily="34" charset="0"/>
              </a:rPr>
              <a:t>neş</a:t>
            </a:r>
            <a:r>
              <a:rPr lang="tr-TR" sz="1400" b="1" dirty="0">
                <a:solidFill>
                  <a:srgbClr val="FF0000"/>
                </a:solidFill>
                <a:latin typeface="Calibri" panose="020F0502020204030204" pitchFamily="34" charset="0"/>
              </a:rPr>
              <a:t>., İst. 2004</a:t>
            </a:r>
            <a:r>
              <a:rPr lang="tr-TR" sz="1400" b="1" dirty="0" smtClean="0">
                <a:solidFill>
                  <a:srgbClr val="FF0000"/>
                </a:solidFill>
                <a:latin typeface="Calibri" panose="020F0502020204030204" pitchFamily="34" charset="0"/>
              </a:rPr>
              <a:t>.</a:t>
            </a:r>
            <a:br>
              <a:rPr lang="tr-TR" sz="1400" b="1" dirty="0" smtClean="0">
                <a:solidFill>
                  <a:srgbClr val="FF0000"/>
                </a:solidFill>
                <a:latin typeface="Calibri" panose="020F0502020204030204" pitchFamily="34" charset="0"/>
              </a:rPr>
            </a:br>
            <a:r>
              <a:rPr lang="tr-TR" sz="1400" b="1" dirty="0" smtClean="0">
                <a:solidFill>
                  <a:srgbClr val="FF0000"/>
                </a:solidFill>
                <a:latin typeface="Calibri" panose="020F0502020204030204" pitchFamily="34" charset="0"/>
              </a:rPr>
              <a:t>-Reşat Öngören, «Tarikat», </a:t>
            </a:r>
            <a:r>
              <a:rPr lang="tr-TR" sz="1400" b="1" i="1" dirty="0" smtClean="0">
                <a:solidFill>
                  <a:srgbClr val="FF0000"/>
                </a:solidFill>
                <a:latin typeface="Calibri" panose="020F0502020204030204" pitchFamily="34" charset="0"/>
              </a:rPr>
              <a:t>DİA</a:t>
            </a:r>
            <a:r>
              <a:rPr lang="tr-TR" sz="1400" b="1" dirty="0" smtClean="0">
                <a:solidFill>
                  <a:srgbClr val="FF0000"/>
                </a:solidFill>
                <a:latin typeface="Calibri" panose="020F0502020204030204" pitchFamily="34" charset="0"/>
              </a:rPr>
              <a:t>, c. 40, </a:t>
            </a:r>
            <a:r>
              <a:rPr lang="tr-TR" sz="1400" b="1" dirty="0" err="1" smtClean="0">
                <a:solidFill>
                  <a:srgbClr val="FF0000"/>
                </a:solidFill>
                <a:latin typeface="Calibri" panose="020F0502020204030204" pitchFamily="34" charset="0"/>
              </a:rPr>
              <a:t>ss</a:t>
            </a:r>
            <a:r>
              <a:rPr lang="tr-TR" sz="1400" b="1" dirty="0" smtClean="0">
                <a:solidFill>
                  <a:srgbClr val="FF0000"/>
                </a:solidFill>
                <a:latin typeface="Calibri" panose="020F0502020204030204" pitchFamily="34" charset="0"/>
              </a:rPr>
              <a:t>. 95-105.</a:t>
            </a:r>
            <a:br>
              <a:rPr lang="tr-TR" sz="1400" b="1" dirty="0" smtClean="0">
                <a:solidFill>
                  <a:srgbClr val="FF0000"/>
                </a:solidFill>
                <a:latin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endParaRPr lang="tr-TR" sz="1400"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tarihinin dönemleri</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rPr>
              <a:t>Tarikatlar dönemi</a:t>
            </a:r>
            <a:endParaRPr lang="tr-TR" altLang="tr-TR" sz="2400" dirty="0"/>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FF0000"/>
                </a:solidFill>
                <a:latin typeface="Calibri" panose="020F0502020204030204" pitchFamily="34" charset="0"/>
              </a:rPr>
              <a:t>Tasavvuf Tarihinin Dönemleri</a:t>
            </a:r>
            <a:endParaRPr lang="tr-TR" u="sng" dirty="0"/>
          </a:p>
        </p:txBody>
      </p:sp>
      <p:sp>
        <p:nvSpPr>
          <p:cNvPr id="3" name="İçerik Yer Tutucusu 2"/>
          <p:cNvSpPr>
            <a:spLocks noGrp="1"/>
          </p:cNvSpPr>
          <p:nvPr>
            <p:ph idx="1"/>
          </p:nvPr>
        </p:nvSpPr>
        <p:spPr>
          <a:xfrm>
            <a:off x="509954" y="2308484"/>
            <a:ext cx="11139854" cy="4074731"/>
          </a:xfrm>
        </p:spPr>
        <p:txBody>
          <a:bodyPr>
            <a:normAutofit fontScale="85000" lnSpcReduction="10000"/>
          </a:bodyPr>
          <a:lstStyle/>
          <a:p>
            <a:pPr algn="just"/>
            <a:r>
              <a:rPr lang="tr-TR" sz="1500" b="1" u="sng" dirty="0" smtClean="0"/>
              <a:t>1- </a:t>
            </a:r>
            <a:r>
              <a:rPr lang="tr-TR" sz="1500" b="1" u="sng" dirty="0" err="1" smtClean="0"/>
              <a:t>Zühd</a:t>
            </a:r>
            <a:r>
              <a:rPr lang="tr-TR" sz="1500" b="1" u="sng" dirty="0" smtClean="0"/>
              <a:t> Dönemi</a:t>
            </a:r>
          </a:p>
          <a:p>
            <a:pPr algn="just"/>
            <a:r>
              <a:rPr lang="tr-TR" dirty="0"/>
              <a:t>Bu dönem </a:t>
            </a:r>
            <a:r>
              <a:rPr lang="tr-TR" dirty="0" err="1"/>
              <a:t>Asr</a:t>
            </a:r>
            <a:r>
              <a:rPr lang="tr-TR" dirty="0"/>
              <a:t>-ı saadetle başlar. </a:t>
            </a:r>
            <a:r>
              <a:rPr lang="tr-TR" dirty="0" err="1"/>
              <a:t>Tebe</a:t>
            </a:r>
            <a:r>
              <a:rPr lang="tr-TR" dirty="0"/>
              <a:t>-i tabiin sonuna kadardır. Tasavvuf kavramının ortaya çıktığı zamana kadar devam eder. H. 150 den sonra</a:t>
            </a:r>
            <a:r>
              <a:rPr lang="tr-TR" dirty="0" smtClean="0"/>
              <a:t>.</a:t>
            </a:r>
          </a:p>
          <a:p>
            <a:pPr algn="just"/>
            <a:r>
              <a:rPr lang="tr-TR" dirty="0" err="1"/>
              <a:t>Zühd</a:t>
            </a:r>
            <a:r>
              <a:rPr lang="tr-TR" dirty="0"/>
              <a:t> dönemi temelde Hz. Peygamber’in (sav) </a:t>
            </a:r>
            <a:r>
              <a:rPr lang="tr-TR" dirty="0" err="1"/>
              <a:t>zühdî</a:t>
            </a:r>
            <a:r>
              <a:rPr lang="tr-TR" dirty="0"/>
              <a:t> yaşantısına dayandırılmaktadır. Buna göre Peygamber Efendimiz günlerce aç kaldığı olmuş, bir öğünde iki ayrı yemeği yememiş, özellikle kuvvetli yemek ve içecekleri bir arada tüketmemiştir. Dünyaya yönelmeyi yeren birçok hadis-i şerif vardır. Hiçbir zaman tok karınla sofradan kalkmamıştır. Asla mal biriktirmemiştir. </a:t>
            </a:r>
            <a:endParaRPr lang="tr-TR" dirty="0" smtClean="0"/>
          </a:p>
          <a:p>
            <a:pPr algn="just"/>
            <a:r>
              <a:rPr lang="tr-TR" dirty="0"/>
              <a:t>İnfaka son derece önem vermiştir. Ashabına müstağni olmayı öğütlemiştir. Bir </a:t>
            </a:r>
            <a:r>
              <a:rPr lang="tr-TR" dirty="0" err="1"/>
              <a:t>beyatında</a:t>
            </a:r>
            <a:r>
              <a:rPr lang="tr-TR" dirty="0"/>
              <a:t> da kimseden bir şey istememeyi şart koşmuştur. </a:t>
            </a:r>
            <a:r>
              <a:rPr lang="tr-TR" dirty="0" err="1"/>
              <a:t>Buharinin</a:t>
            </a:r>
            <a:r>
              <a:rPr lang="tr-TR" dirty="0"/>
              <a:t> rivayetine göre çoğu elbisesinde iki yama vardı</a:t>
            </a:r>
            <a:r>
              <a:rPr lang="tr-TR" dirty="0" smtClean="0"/>
              <a:t>.</a:t>
            </a:r>
          </a:p>
          <a:p>
            <a:pPr algn="just"/>
            <a:r>
              <a:rPr lang="tr-TR" dirty="0"/>
              <a:t>Hz. Peygamber’in bu </a:t>
            </a:r>
            <a:r>
              <a:rPr lang="tr-TR" dirty="0" err="1"/>
              <a:t>zahidane</a:t>
            </a:r>
            <a:r>
              <a:rPr lang="tr-TR" dirty="0"/>
              <a:t> tavırları elinde olmadığı için takındığı zaruri bir tavır değildi. Bilakis ayette ifade edildiği gibi gelen ganimetlerin 1/5’i kendisinin hakkı olduğu halde gelen malların tamamını dağıtmayı tercih etmiştir. </a:t>
            </a:r>
            <a:endParaRPr lang="tr-TR" dirty="0" smtClean="0"/>
          </a:p>
          <a:p>
            <a:pPr algn="just"/>
            <a:r>
              <a:rPr lang="tr-TR" dirty="0"/>
              <a:t>Tasavvufun temelini oluşturan Allah </a:t>
            </a:r>
            <a:r>
              <a:rPr lang="tr-TR" dirty="0" err="1"/>
              <a:t>Resulü’nün</a:t>
            </a:r>
            <a:r>
              <a:rPr lang="tr-TR" dirty="0"/>
              <a:t> ve ashabının </a:t>
            </a:r>
            <a:r>
              <a:rPr lang="tr-TR" dirty="0" err="1"/>
              <a:t>zühdî</a:t>
            </a:r>
            <a:r>
              <a:rPr lang="tr-TR" dirty="0"/>
              <a:t> hayatlarının esasları daha çok kılık-kıyafet, yeme-içme, barınma mekânı gibi dünya nimetlerine değer vermemek, zikir nafile ibadetle meşgul olmak, ibadet ve tefekkür için tenha yerleri tercih etmek, Allah’a karşı bir tevekkül ve teslimiyet içinde olmak şeklindeki ruhani ve manevi fiillerle </a:t>
            </a:r>
            <a:r>
              <a:rPr lang="tr-TR" dirty="0" err="1"/>
              <a:t>tevhid</a:t>
            </a:r>
            <a:r>
              <a:rPr lang="tr-TR" dirty="0"/>
              <a:t> konusundaki sözler ve duygulardan oluşmaktadır. </a:t>
            </a:r>
            <a:endParaRPr lang="tr-TR" sz="15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FF0000"/>
                </a:solidFill>
                <a:latin typeface="Calibri" panose="020F0502020204030204" pitchFamily="34" charset="0"/>
              </a:rPr>
              <a:t>Tasavvuf </a:t>
            </a:r>
            <a:r>
              <a:rPr lang="tr-TR" b="1" u="sng" dirty="0" smtClean="0">
                <a:solidFill>
                  <a:srgbClr val="FF0000"/>
                </a:solidFill>
                <a:latin typeface="Calibri" panose="020F0502020204030204" pitchFamily="34" charset="0"/>
              </a:rPr>
              <a:t>Tarihinin </a:t>
            </a:r>
            <a:r>
              <a:rPr lang="tr-TR" b="1" u="sng" dirty="0">
                <a:solidFill>
                  <a:srgbClr val="FF0000"/>
                </a:solidFill>
                <a:latin typeface="Calibri" panose="020F0502020204030204" pitchFamily="34" charset="0"/>
              </a:rPr>
              <a:t>Dönemleri</a:t>
            </a:r>
            <a:endParaRPr lang="tr-TR" dirty="0"/>
          </a:p>
        </p:txBody>
      </p:sp>
      <p:sp>
        <p:nvSpPr>
          <p:cNvPr id="3" name="İçerik Yer Tutucusu 2"/>
          <p:cNvSpPr>
            <a:spLocks noGrp="1"/>
          </p:cNvSpPr>
          <p:nvPr>
            <p:ph idx="1"/>
          </p:nvPr>
        </p:nvSpPr>
        <p:spPr>
          <a:xfrm>
            <a:off x="518746" y="2365131"/>
            <a:ext cx="11122269" cy="3824654"/>
          </a:xfrm>
        </p:spPr>
        <p:txBody>
          <a:bodyPr>
            <a:normAutofit fontScale="77500" lnSpcReduction="20000"/>
          </a:bodyPr>
          <a:lstStyle/>
          <a:p>
            <a:pPr algn="just"/>
            <a:r>
              <a:rPr lang="tr-TR" dirty="0"/>
              <a:t>Bu </a:t>
            </a:r>
            <a:r>
              <a:rPr lang="tr-TR" dirty="0" err="1"/>
              <a:t>zühd</a:t>
            </a:r>
            <a:r>
              <a:rPr lang="tr-TR" dirty="0"/>
              <a:t> tavrı sahabeyle devam etmiştir. Birçok </a:t>
            </a:r>
            <a:r>
              <a:rPr lang="tr-TR" dirty="0" err="1"/>
              <a:t>sahabi</a:t>
            </a:r>
            <a:r>
              <a:rPr lang="tr-TR" dirty="0"/>
              <a:t> </a:t>
            </a:r>
            <a:r>
              <a:rPr lang="tr-TR" dirty="0" err="1"/>
              <a:t>zühdî</a:t>
            </a:r>
            <a:r>
              <a:rPr lang="tr-TR" dirty="0"/>
              <a:t> bir tavır sergilemiş ve dünyaya önem vermemiştir. Bundan dolayı </a:t>
            </a:r>
            <a:r>
              <a:rPr lang="tr-TR" dirty="0" err="1"/>
              <a:t>sufi</a:t>
            </a:r>
            <a:r>
              <a:rPr lang="tr-TR" dirty="0"/>
              <a:t> </a:t>
            </a:r>
            <a:r>
              <a:rPr lang="tr-TR" dirty="0" err="1"/>
              <a:t>tabakat</a:t>
            </a:r>
            <a:r>
              <a:rPr lang="tr-TR" dirty="0"/>
              <a:t> kitaplarında birçok </a:t>
            </a:r>
            <a:r>
              <a:rPr lang="tr-TR" dirty="0" err="1"/>
              <a:t>sahabinin</a:t>
            </a:r>
            <a:r>
              <a:rPr lang="tr-TR" dirty="0"/>
              <a:t> </a:t>
            </a:r>
            <a:r>
              <a:rPr lang="tr-TR" dirty="0" err="1"/>
              <a:t>zühdî</a:t>
            </a:r>
            <a:r>
              <a:rPr lang="tr-TR" dirty="0"/>
              <a:t> yaşantılarına yer verilmektedir. İlk dört halife ve özellikle </a:t>
            </a:r>
            <a:r>
              <a:rPr lang="tr-TR" dirty="0" err="1"/>
              <a:t>Ashâb</a:t>
            </a:r>
            <a:r>
              <a:rPr lang="tr-TR" dirty="0"/>
              <a:t>-ı </a:t>
            </a:r>
            <a:r>
              <a:rPr lang="tr-TR" dirty="0" err="1"/>
              <a:t>Suffe</a:t>
            </a:r>
            <a:r>
              <a:rPr lang="tr-TR" dirty="0"/>
              <a:t> </a:t>
            </a:r>
            <a:r>
              <a:rPr lang="tr-TR" dirty="0" err="1"/>
              <a:t>zühdî</a:t>
            </a:r>
            <a:r>
              <a:rPr lang="tr-TR" dirty="0"/>
              <a:t> yaşantılarıyla tanınan </a:t>
            </a:r>
            <a:r>
              <a:rPr lang="tr-TR" dirty="0" err="1"/>
              <a:t>sahabîlerdir</a:t>
            </a:r>
            <a:r>
              <a:rPr lang="tr-TR" dirty="0"/>
              <a:t>. </a:t>
            </a:r>
            <a:endParaRPr lang="tr-TR" dirty="0" smtClean="0"/>
          </a:p>
          <a:p>
            <a:pPr algn="just"/>
            <a:r>
              <a:rPr lang="tr-TR" dirty="0"/>
              <a:t>Tabiin devrinde de bu tavır devam etmiştir. Ebu </a:t>
            </a:r>
            <a:r>
              <a:rPr lang="tr-TR" dirty="0" err="1"/>
              <a:t>Nuaym</a:t>
            </a:r>
            <a:r>
              <a:rPr lang="tr-TR" dirty="0"/>
              <a:t> ve </a:t>
            </a:r>
            <a:r>
              <a:rPr lang="tr-TR" dirty="0" err="1"/>
              <a:t>İbü’l-Cevzî</a:t>
            </a:r>
            <a:r>
              <a:rPr lang="tr-TR" dirty="0"/>
              <a:t> eserlerinde 200 kadar </a:t>
            </a:r>
            <a:r>
              <a:rPr lang="tr-TR" dirty="0" err="1"/>
              <a:t>zahid</a:t>
            </a:r>
            <a:r>
              <a:rPr lang="tr-TR" dirty="0"/>
              <a:t> tabiine yer vermişlerdir. </a:t>
            </a:r>
            <a:endParaRPr lang="tr-TR" dirty="0" smtClean="0"/>
          </a:p>
          <a:p>
            <a:pPr algn="just"/>
            <a:r>
              <a:rPr lang="tr-TR" dirty="0"/>
              <a:t>Siyasî tarih açısından </a:t>
            </a:r>
            <a:r>
              <a:rPr lang="tr-TR" dirty="0" err="1"/>
              <a:t>Emeviler</a:t>
            </a:r>
            <a:r>
              <a:rPr lang="tr-TR" dirty="0"/>
              <a:t> döneminden başlayıp hicrî II. Asrın sonlarına kadar olan dönem, genellikle </a:t>
            </a:r>
            <a:r>
              <a:rPr lang="tr-TR" dirty="0" err="1"/>
              <a:t>zühdî</a:t>
            </a:r>
            <a:r>
              <a:rPr lang="tr-TR" dirty="0"/>
              <a:t> yaşayışın bir tepki hareketi olarak ortaya çıktığı dönemdir. </a:t>
            </a:r>
            <a:endParaRPr lang="tr-TR" dirty="0" smtClean="0"/>
          </a:p>
          <a:p>
            <a:pPr algn="just"/>
            <a:r>
              <a:rPr lang="tr-TR" dirty="0" err="1"/>
              <a:t>Zühd</a:t>
            </a:r>
            <a:r>
              <a:rPr lang="tr-TR" dirty="0"/>
              <a:t> devrinin sonlarına kadar olan </a:t>
            </a:r>
            <a:r>
              <a:rPr lang="tr-TR" dirty="0" err="1"/>
              <a:t>zühdî</a:t>
            </a:r>
            <a:r>
              <a:rPr lang="tr-TR" dirty="0"/>
              <a:t> tavır genellikle </a:t>
            </a:r>
            <a:r>
              <a:rPr lang="tr-TR" dirty="0" err="1"/>
              <a:t>münferid</a:t>
            </a:r>
            <a:r>
              <a:rPr lang="tr-TR" dirty="0"/>
              <a:t> bir yaşantıydı. Bu dönemde tasavvuf ıstılahları pek yaygınlaşmamıştır. Tasavvuf döneminin temelini oluşturan sevgi ve aşktan çok, hüzün ve korku ön plandaydı. Bu dönemde eser yazımı yoktur. Sadece </a:t>
            </a:r>
            <a:r>
              <a:rPr lang="tr-TR" dirty="0" err="1"/>
              <a:t>zahidlerden</a:t>
            </a:r>
            <a:r>
              <a:rPr lang="tr-TR" dirty="0"/>
              <a:t> gelen rivayetler söz konusudur. </a:t>
            </a:r>
            <a:endParaRPr lang="tr-TR" dirty="0" smtClean="0"/>
          </a:p>
          <a:p>
            <a:pPr algn="just"/>
            <a:r>
              <a:rPr lang="tr-TR" dirty="0" err="1" smtClean="0"/>
              <a:t>Zühd</a:t>
            </a:r>
            <a:r>
              <a:rPr lang="tr-TR" dirty="0" smtClean="0"/>
              <a:t> Tavırlarını birkaç hususta ele almak gerekmektedir. Temelde üç dünyevî metaa karşı </a:t>
            </a:r>
            <a:r>
              <a:rPr lang="tr-TR" dirty="0" err="1" smtClean="0"/>
              <a:t>zühd</a:t>
            </a:r>
            <a:r>
              <a:rPr lang="tr-TR" dirty="0" smtClean="0"/>
              <a:t> </a:t>
            </a:r>
            <a:r>
              <a:rPr lang="tr-TR" dirty="0" err="1" smtClean="0"/>
              <a:t>tavrrı</a:t>
            </a:r>
            <a:r>
              <a:rPr lang="tr-TR" dirty="0" smtClean="0"/>
              <a:t> geliştirilmiştir. Bunlar mal, makam ve ilimdir. </a:t>
            </a:r>
            <a:r>
              <a:rPr lang="tr-TR" dirty="0" err="1" smtClean="0"/>
              <a:t>Sufilerde</a:t>
            </a:r>
            <a:r>
              <a:rPr lang="tr-TR" dirty="0" smtClean="0"/>
              <a:t> yeknesak bir </a:t>
            </a:r>
            <a:r>
              <a:rPr lang="tr-TR" dirty="0" err="1" smtClean="0"/>
              <a:t>zühd</a:t>
            </a:r>
            <a:r>
              <a:rPr lang="tr-TR" dirty="0" smtClean="0"/>
              <a:t> tavrı yoktur. Onların tavır farklılıklarını şu hususlarda görebiliriz: </a:t>
            </a:r>
            <a:r>
              <a:rPr lang="tr-TR" b="1" dirty="0" smtClean="0"/>
              <a:t>1- </a:t>
            </a:r>
            <a:r>
              <a:rPr lang="tr-TR" dirty="0" smtClean="0"/>
              <a:t>Mal-</a:t>
            </a:r>
            <a:r>
              <a:rPr lang="tr-TR" dirty="0" err="1" smtClean="0"/>
              <a:t>makam’a</a:t>
            </a:r>
            <a:r>
              <a:rPr lang="tr-TR" dirty="0" smtClean="0"/>
              <a:t> karşı tamamıyla kapalı olanlar. </a:t>
            </a:r>
            <a:r>
              <a:rPr lang="tr-TR" b="1" dirty="0" smtClean="0"/>
              <a:t>2-</a:t>
            </a:r>
            <a:r>
              <a:rPr lang="tr-TR" dirty="0" smtClean="0"/>
              <a:t> Mal-makam-</a:t>
            </a:r>
            <a:r>
              <a:rPr lang="tr-TR" dirty="0" err="1" smtClean="0"/>
              <a:t>ilm’e</a:t>
            </a:r>
            <a:r>
              <a:rPr lang="tr-TR" dirty="0" smtClean="0"/>
              <a:t> karşı tamamıyla kapalı olanlar </a:t>
            </a:r>
            <a:r>
              <a:rPr lang="tr-TR" b="1" dirty="0" smtClean="0"/>
              <a:t>3-</a:t>
            </a:r>
            <a:r>
              <a:rPr lang="tr-TR" dirty="0" smtClean="0"/>
              <a:t> Bunlara sahip olmakla beraber bunların kalpte bir değerinin olmamasını </a:t>
            </a:r>
            <a:r>
              <a:rPr lang="tr-TR" dirty="0" err="1" smtClean="0"/>
              <a:t>zühd</a:t>
            </a:r>
            <a:r>
              <a:rPr lang="tr-TR" dirty="0" smtClean="0"/>
              <a:t> olarak değerlendirenler </a:t>
            </a:r>
            <a:r>
              <a:rPr lang="tr-TR" b="1" dirty="0" smtClean="0"/>
              <a:t>4- </a:t>
            </a:r>
            <a:r>
              <a:rPr lang="tr-TR" dirty="0" smtClean="0"/>
              <a:t>Varlığa hiçbir şekilde değer vermediği için dünyevî şeylere değer vermeyi </a:t>
            </a:r>
            <a:r>
              <a:rPr lang="tr-TR" dirty="0" err="1" smtClean="0"/>
              <a:t>zühd</a:t>
            </a:r>
            <a:r>
              <a:rPr lang="tr-TR" dirty="0" smtClean="0"/>
              <a:t> sayanlar.</a:t>
            </a:r>
          </a:p>
          <a:p>
            <a:pPr algn="just"/>
            <a:r>
              <a:rPr lang="tr-TR" dirty="0"/>
              <a:t>Bu dönemde dört </a:t>
            </a:r>
            <a:r>
              <a:rPr lang="tr-TR" dirty="0" err="1"/>
              <a:t>Zühd</a:t>
            </a:r>
            <a:r>
              <a:rPr lang="tr-TR" dirty="0"/>
              <a:t> </a:t>
            </a:r>
            <a:r>
              <a:rPr lang="tr-TR" dirty="0" smtClean="0"/>
              <a:t>Mektebinden </a:t>
            </a:r>
            <a:r>
              <a:rPr lang="tr-TR" dirty="0"/>
              <a:t>bahsedilmektedir: </a:t>
            </a:r>
            <a:r>
              <a:rPr lang="tr-TR" b="1" dirty="0"/>
              <a:t>1-Medine</a:t>
            </a:r>
            <a:r>
              <a:rPr lang="tr-TR" dirty="0"/>
              <a:t> (Sünnet-Hadis) </a:t>
            </a:r>
            <a:r>
              <a:rPr lang="tr-TR" b="1" dirty="0"/>
              <a:t>2-Basra</a:t>
            </a:r>
            <a:r>
              <a:rPr lang="tr-TR" dirty="0"/>
              <a:t> Mektebi (Korku-hüzün-sevgi) </a:t>
            </a:r>
            <a:r>
              <a:rPr lang="tr-TR" b="1" dirty="0"/>
              <a:t>3-Kufe</a:t>
            </a:r>
            <a:r>
              <a:rPr lang="tr-TR" dirty="0"/>
              <a:t> (</a:t>
            </a:r>
            <a:r>
              <a:rPr lang="tr-TR" dirty="0" err="1"/>
              <a:t>Sufilik</a:t>
            </a:r>
            <a:r>
              <a:rPr lang="tr-TR" dirty="0"/>
              <a:t>) </a:t>
            </a:r>
            <a:r>
              <a:rPr lang="tr-TR" b="1" dirty="0"/>
              <a:t>4-Horasan</a:t>
            </a:r>
            <a:r>
              <a:rPr lang="tr-TR" dirty="0"/>
              <a:t> (Tevekkül)</a:t>
            </a:r>
            <a:endParaRPr lang="tr-TR" sz="1600" dirty="0" smtClean="0"/>
          </a:p>
        </p:txBody>
      </p:sp>
    </p:spTree>
    <p:extLst>
      <p:ext uri="{BB962C8B-B14F-4D97-AF65-F5344CB8AC3E}">
        <p14:creationId xmlns:p14="http://schemas.microsoft.com/office/powerpoint/2010/main" val="366948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FF0000"/>
                </a:solidFill>
                <a:latin typeface="Calibri" panose="020F0502020204030204" pitchFamily="34" charset="0"/>
              </a:rPr>
              <a:t>Tasavvuf </a:t>
            </a:r>
            <a:r>
              <a:rPr lang="tr-TR" b="1" u="sng" dirty="0" smtClean="0">
                <a:solidFill>
                  <a:srgbClr val="FF0000"/>
                </a:solidFill>
                <a:latin typeface="Calibri" panose="020F0502020204030204" pitchFamily="34" charset="0"/>
              </a:rPr>
              <a:t>Tarihinin </a:t>
            </a:r>
            <a:r>
              <a:rPr lang="tr-TR" b="1" u="sng" dirty="0">
                <a:solidFill>
                  <a:srgbClr val="FF0000"/>
                </a:solidFill>
                <a:latin typeface="Calibri" panose="020F0502020204030204" pitchFamily="34" charset="0"/>
              </a:rPr>
              <a:t>Dönemleri</a:t>
            </a:r>
            <a:endParaRPr lang="tr-TR" u="sng" dirty="0"/>
          </a:p>
        </p:txBody>
      </p:sp>
      <p:sp>
        <p:nvSpPr>
          <p:cNvPr id="3" name="İçerik Yer Tutucusu 2"/>
          <p:cNvSpPr>
            <a:spLocks noGrp="1"/>
          </p:cNvSpPr>
          <p:nvPr>
            <p:ph idx="1"/>
          </p:nvPr>
        </p:nvSpPr>
        <p:spPr>
          <a:xfrm>
            <a:off x="465992" y="2382714"/>
            <a:ext cx="11236570" cy="4009293"/>
          </a:xfrm>
        </p:spPr>
        <p:txBody>
          <a:bodyPr>
            <a:normAutofit/>
          </a:bodyPr>
          <a:lstStyle/>
          <a:p>
            <a:pPr algn="just"/>
            <a:r>
              <a:rPr lang="tr-TR" sz="2000" b="1" u="sng" dirty="0" smtClean="0"/>
              <a:t>2- Tasavvuf Dönemi</a:t>
            </a:r>
            <a:endParaRPr lang="tr-TR" sz="2000" dirty="0" smtClean="0"/>
          </a:p>
          <a:p>
            <a:pPr algn="just"/>
            <a:r>
              <a:rPr lang="tr-TR" sz="2000" dirty="0"/>
              <a:t>Hicri III. Asırdan tarikatların kurumsallaşmasına kadar devam eden süreci içerir. </a:t>
            </a:r>
            <a:endParaRPr lang="tr-TR" sz="2000" dirty="0" smtClean="0"/>
          </a:p>
          <a:p>
            <a:pPr algn="just"/>
            <a:r>
              <a:rPr lang="tr-TR" sz="2000" dirty="0"/>
              <a:t>Bu asırlar Tasavvufun bağımsız bir ilim dalı haline geldiği dönemdir. İlk tasavvuf eserleri ve tasavvufî kavramlar bu dönemde üretilmiştir. Bir manada tasavvufun teorik temelleri atılmıştır. Fena-beka gibi birtakım kavramlar </a:t>
            </a:r>
            <a:r>
              <a:rPr lang="tr-TR" sz="2000" dirty="0" err="1"/>
              <a:t>sufiler</a:t>
            </a:r>
            <a:r>
              <a:rPr lang="tr-TR" sz="2000" dirty="0"/>
              <a:t> tarafından kullanılmaya başlanmıştır. </a:t>
            </a:r>
            <a:endParaRPr lang="tr-TR" sz="2000" dirty="0" smtClean="0"/>
          </a:p>
          <a:p>
            <a:pPr algn="just"/>
            <a:r>
              <a:rPr lang="tr-TR" sz="2000" dirty="0" err="1"/>
              <a:t>Zühd</a:t>
            </a:r>
            <a:r>
              <a:rPr lang="tr-TR" sz="2000" dirty="0"/>
              <a:t> döneminde </a:t>
            </a:r>
            <a:r>
              <a:rPr lang="tr-TR" sz="2000" b="1" dirty="0"/>
              <a:t>Basra, </a:t>
            </a:r>
            <a:r>
              <a:rPr lang="tr-TR" sz="2000" b="1" dirty="0" err="1"/>
              <a:t>Kufe</a:t>
            </a:r>
            <a:r>
              <a:rPr lang="tr-TR" sz="2000" b="1" dirty="0"/>
              <a:t> ve Horasan’da </a:t>
            </a:r>
            <a:r>
              <a:rPr lang="tr-TR" sz="2000" dirty="0" err="1"/>
              <a:t>sufiler</a:t>
            </a:r>
            <a:r>
              <a:rPr lang="tr-TR" sz="2000" dirty="0"/>
              <a:t> yetişirken tasavvuf döneminde </a:t>
            </a:r>
            <a:r>
              <a:rPr lang="tr-TR" sz="2000" b="1" dirty="0"/>
              <a:t>Mısır, </a:t>
            </a:r>
            <a:r>
              <a:rPr lang="tr-TR" sz="2000" b="1" dirty="0" err="1"/>
              <a:t>Nişabur</a:t>
            </a:r>
            <a:r>
              <a:rPr lang="tr-TR" sz="2000" b="1" dirty="0"/>
              <a:t>, Şam ve </a:t>
            </a:r>
            <a:r>
              <a:rPr lang="tr-TR" sz="2000" b="1" dirty="0" smtClean="0"/>
              <a:t>özellikle </a:t>
            </a:r>
            <a:r>
              <a:rPr lang="tr-TR" sz="2000" b="1" dirty="0"/>
              <a:t>Bağdat’ta </a:t>
            </a:r>
            <a:r>
              <a:rPr lang="tr-TR" sz="2000" dirty="0" smtClean="0"/>
              <a:t>olmak üzere İslâm coğrafyasının her tarafında önemli </a:t>
            </a:r>
            <a:r>
              <a:rPr lang="tr-TR" sz="2000" dirty="0" err="1"/>
              <a:t>sufiler</a:t>
            </a:r>
            <a:r>
              <a:rPr lang="tr-TR" sz="2000" dirty="0"/>
              <a:t> yetişmiştir. </a:t>
            </a:r>
            <a:endParaRPr lang="tr-TR" sz="2000" dirty="0" smtClean="0"/>
          </a:p>
          <a:p>
            <a:pPr algn="just"/>
            <a:r>
              <a:rPr lang="tr-TR" sz="2000" dirty="0"/>
              <a:t>Dönemin belli başlı mektepleri şunlardır: </a:t>
            </a:r>
            <a:r>
              <a:rPr lang="tr-TR" sz="2000" b="1" dirty="0"/>
              <a:t>1-Nişabur Mektebi </a:t>
            </a:r>
            <a:r>
              <a:rPr lang="tr-TR" sz="2000" dirty="0"/>
              <a:t>(Fütüvvet ve melâmet) </a:t>
            </a:r>
            <a:r>
              <a:rPr lang="tr-TR" sz="2000" b="1" dirty="0"/>
              <a:t>2-Mısır Mektebi</a:t>
            </a:r>
            <a:r>
              <a:rPr lang="tr-TR" sz="2000" dirty="0"/>
              <a:t> (Marifet ve </a:t>
            </a:r>
            <a:r>
              <a:rPr lang="tr-TR" sz="2000" dirty="0" smtClean="0"/>
              <a:t>muhabbet) </a:t>
            </a:r>
            <a:r>
              <a:rPr lang="tr-TR" sz="2000" b="1" dirty="0"/>
              <a:t>3-Şam Mektebi </a:t>
            </a:r>
            <a:r>
              <a:rPr lang="tr-TR" sz="2000" dirty="0"/>
              <a:t>(Açlık ve gece ibadeti) </a:t>
            </a:r>
            <a:r>
              <a:rPr lang="tr-TR" sz="2000" b="1" dirty="0"/>
              <a:t>4-Bağdat Mektebi </a:t>
            </a:r>
            <a:r>
              <a:rPr lang="tr-TR" sz="2000" dirty="0"/>
              <a:t>(</a:t>
            </a:r>
            <a:r>
              <a:rPr lang="tr-TR" sz="2000" dirty="0" err="1"/>
              <a:t>Tevhid</a:t>
            </a:r>
            <a:r>
              <a:rPr lang="tr-TR" sz="2000" dirty="0"/>
              <a:t> ve aşk</a:t>
            </a:r>
            <a:r>
              <a:rPr lang="tr-TR" sz="2000" dirty="0" smtClean="0"/>
              <a:t>)</a:t>
            </a:r>
            <a:endParaRPr lang="en-US" sz="2000" dirty="0"/>
          </a:p>
        </p:txBody>
      </p:sp>
    </p:spTree>
    <p:extLst>
      <p:ext uri="{BB962C8B-B14F-4D97-AF65-F5344CB8AC3E}">
        <p14:creationId xmlns:p14="http://schemas.microsoft.com/office/powerpoint/2010/main" val="356492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FF0000"/>
                </a:solidFill>
                <a:latin typeface="Calibri" panose="020F0502020204030204" pitchFamily="34" charset="0"/>
              </a:rPr>
              <a:t>Tarikatlar Dönemi</a:t>
            </a:r>
            <a:endParaRPr lang="tr-TR" dirty="0"/>
          </a:p>
        </p:txBody>
      </p:sp>
      <p:sp>
        <p:nvSpPr>
          <p:cNvPr id="3" name="İçerik Yer Tutucusu 2"/>
          <p:cNvSpPr>
            <a:spLocks noGrp="1"/>
          </p:cNvSpPr>
          <p:nvPr>
            <p:ph idx="1"/>
          </p:nvPr>
        </p:nvSpPr>
        <p:spPr>
          <a:xfrm>
            <a:off x="501162" y="2294792"/>
            <a:ext cx="11095892" cy="4141177"/>
          </a:xfrm>
        </p:spPr>
        <p:txBody>
          <a:bodyPr>
            <a:normAutofit fontScale="85000" lnSpcReduction="10000"/>
          </a:bodyPr>
          <a:lstStyle/>
          <a:p>
            <a:pPr algn="just"/>
            <a:r>
              <a:rPr lang="tr-TR" sz="1600" b="1" u="sng" dirty="0" smtClean="0"/>
              <a:t>3- Tarikat Dönemi</a:t>
            </a:r>
          </a:p>
          <a:p>
            <a:pPr algn="just"/>
            <a:r>
              <a:rPr lang="tr-TR" b="1" dirty="0" smtClean="0"/>
              <a:t>Tarikatın Manası:</a:t>
            </a:r>
            <a:r>
              <a:rPr lang="tr-TR" dirty="0" smtClean="0"/>
              <a:t> </a:t>
            </a:r>
            <a:r>
              <a:rPr lang="tr-TR" dirty="0"/>
              <a:t>Arapçada «gidilecek yol, izlenecek usul, hal ve gidiş» </a:t>
            </a:r>
            <a:r>
              <a:rPr lang="tr-TR" dirty="0" smtClean="0"/>
              <a:t>anlamında olup, Tasavvuf literatüründe «Allah Teâlâ’ya yaklaşmak ve O’nun hoşnutluğunu kazanmak maksadıyla takip edilmesi gereken yol</a:t>
            </a:r>
            <a:r>
              <a:rPr lang="tr-TR" dirty="0"/>
              <a:t>» </a:t>
            </a:r>
            <a:r>
              <a:rPr lang="tr-TR" dirty="0" smtClean="0"/>
              <a:t>veya «Allah’a </a:t>
            </a:r>
            <a:r>
              <a:rPr lang="tr-TR" dirty="0"/>
              <a:t>ulaşmak isteyenlere mahsus adet, hal ve </a:t>
            </a:r>
            <a:r>
              <a:rPr lang="tr-TR" dirty="0" smtClean="0"/>
              <a:t>davranış» </a:t>
            </a:r>
            <a:r>
              <a:rPr lang="tr-TR" dirty="0"/>
              <a:t>demektir</a:t>
            </a:r>
            <a:r>
              <a:rPr lang="tr-TR" dirty="0" smtClean="0"/>
              <a:t>. Tarikatta </a:t>
            </a:r>
            <a:r>
              <a:rPr lang="tr-TR" b="1" dirty="0" smtClean="0"/>
              <a:t>teveccüh</a:t>
            </a:r>
            <a:r>
              <a:rPr lang="tr-TR" dirty="0" smtClean="0"/>
              <a:t> esas olduğu yolların farklılığı bir önem arz etmemektedir. Bu şekilde hususî bir yol takip eden kimseye </a:t>
            </a:r>
            <a:r>
              <a:rPr lang="tr-TR" b="1" dirty="0" err="1" smtClean="0"/>
              <a:t>sâlik</a:t>
            </a:r>
            <a:r>
              <a:rPr lang="tr-TR" dirty="0" smtClean="0"/>
              <a:t> denir. </a:t>
            </a:r>
            <a:r>
              <a:rPr lang="tr-TR" dirty="0" err="1" smtClean="0"/>
              <a:t>Sâlik</a:t>
            </a:r>
            <a:r>
              <a:rPr lang="tr-TR" dirty="0" smtClean="0"/>
              <a:t> bu yolculuğunda Allah’a ulaşıncaya kadar çeşitli menziller ve </a:t>
            </a:r>
            <a:r>
              <a:rPr lang="tr-TR" dirty="0" err="1" smtClean="0"/>
              <a:t>makâmlar</a:t>
            </a:r>
            <a:r>
              <a:rPr lang="tr-TR" dirty="0" smtClean="0"/>
              <a:t> kat eder. Bunun tamamlayanlara </a:t>
            </a:r>
            <a:r>
              <a:rPr lang="tr-TR" b="1" dirty="0" err="1" smtClean="0"/>
              <a:t>vâsıl</a:t>
            </a:r>
            <a:r>
              <a:rPr lang="tr-TR" dirty="0"/>
              <a:t> </a:t>
            </a:r>
            <a:r>
              <a:rPr lang="tr-TR" dirty="0" smtClean="0"/>
              <a:t>denir. Bu yolculuk esnasında menziller </a:t>
            </a:r>
            <a:r>
              <a:rPr lang="tr-TR" dirty="0" err="1" smtClean="0"/>
              <a:t>katetmeye</a:t>
            </a:r>
            <a:r>
              <a:rPr lang="tr-TR" dirty="0" smtClean="0"/>
              <a:t> </a:t>
            </a:r>
            <a:r>
              <a:rPr lang="tr-TR" b="1" dirty="0" err="1" smtClean="0"/>
              <a:t>seyr</a:t>
            </a:r>
            <a:r>
              <a:rPr lang="tr-TR" b="1" dirty="0" smtClean="0"/>
              <a:t>-ü </a:t>
            </a:r>
            <a:r>
              <a:rPr lang="tr-TR" b="1" dirty="0" err="1" smtClean="0"/>
              <a:t>sülûk</a:t>
            </a:r>
            <a:r>
              <a:rPr lang="tr-TR" dirty="0" smtClean="0"/>
              <a:t> denir. </a:t>
            </a:r>
          </a:p>
          <a:p>
            <a:pPr algn="just"/>
            <a:r>
              <a:rPr lang="tr-TR" dirty="0" smtClean="0"/>
              <a:t>Tasavvuf </a:t>
            </a:r>
            <a:r>
              <a:rPr lang="tr-TR" dirty="0"/>
              <a:t>tarihi açısında bir dönüm noktası olan </a:t>
            </a:r>
            <a:r>
              <a:rPr lang="tr-TR" dirty="0" err="1"/>
              <a:t>Gazzalî’den</a:t>
            </a:r>
            <a:r>
              <a:rPr lang="tr-TR" dirty="0"/>
              <a:t> sonra tasavvuf müessese bazında faaliyet göstermeye başlamıştır. Bu yüzden VI/XII. Asır ve sonrası tasavvufun tarikat şeklinde müesseseleştiği çağlardır. </a:t>
            </a:r>
            <a:endParaRPr lang="tr-TR" dirty="0" smtClean="0"/>
          </a:p>
          <a:p>
            <a:pPr algn="just"/>
            <a:r>
              <a:rPr lang="tr-TR" dirty="0"/>
              <a:t>XI. Asırdan itibaren halkın ve yöneticilerin tasavvufa olan ilgileri artmış, </a:t>
            </a:r>
            <a:r>
              <a:rPr lang="tr-TR" dirty="0" err="1"/>
              <a:t>sufilerin</a:t>
            </a:r>
            <a:r>
              <a:rPr lang="tr-TR" dirty="0"/>
              <a:t> halk nezdindeki değerleri artmıştır. Bu dönemlerde iç karışıkların olması, Moğol istilaların İslam dünyasının her tarafını sarması, Müslümanların adeta darmadağın olmaları </a:t>
            </a:r>
            <a:r>
              <a:rPr lang="tr-TR" dirty="0" err="1"/>
              <a:t>sufileri</a:t>
            </a:r>
            <a:r>
              <a:rPr lang="tr-TR" dirty="0"/>
              <a:t>, tekke-zaviyeleri adeta bir sığınak haline getirmiştir. </a:t>
            </a:r>
            <a:endParaRPr lang="tr-TR" dirty="0" smtClean="0"/>
          </a:p>
          <a:p>
            <a:pPr algn="just"/>
            <a:r>
              <a:rPr lang="tr-TR" dirty="0" err="1" smtClean="0"/>
              <a:t>Sufiler</a:t>
            </a:r>
            <a:r>
              <a:rPr lang="tr-TR" dirty="0" smtClean="0"/>
              <a:t> </a:t>
            </a:r>
            <a:r>
              <a:rPr lang="tr-TR" b="1" dirty="0"/>
              <a:t>şeriat, tarikat, hakikat, marifet </a:t>
            </a:r>
            <a:r>
              <a:rPr lang="tr-TR" dirty="0"/>
              <a:t>sıralaması yapmışlardır. Bu sıralama bazen yerleri değişebilir. Şeriat olmadan hakikate ulaşılmaz. </a:t>
            </a:r>
            <a:r>
              <a:rPr lang="tr-TR" dirty="0" smtClean="0"/>
              <a:t>İbadetsiz marifet elde edilmez. Bu </a:t>
            </a:r>
            <a:r>
              <a:rPr lang="tr-TR" dirty="0"/>
              <a:t>manada şeriat en dış kaledir. </a:t>
            </a:r>
            <a:r>
              <a:rPr lang="tr-TR" b="1" dirty="0" err="1"/>
              <a:t>Sufiler</a:t>
            </a:r>
            <a:r>
              <a:rPr lang="tr-TR" b="1" dirty="0"/>
              <a:t> özellikle şeriatsız bir tarikatın olamayacağını, bunun maksada ulaştıramayacağı üzerinde durmuşlardır. </a:t>
            </a:r>
            <a:endParaRPr lang="tr-TR" b="1" dirty="0" smtClean="0"/>
          </a:p>
        </p:txBody>
      </p:sp>
    </p:spTree>
    <p:extLst>
      <p:ext uri="{BB962C8B-B14F-4D97-AF65-F5344CB8AC3E}">
        <p14:creationId xmlns:p14="http://schemas.microsoft.com/office/powerpoint/2010/main" val="406057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FF0000"/>
                </a:solidFill>
                <a:latin typeface="Calibri" panose="020F0502020204030204" pitchFamily="34" charset="0"/>
              </a:rPr>
              <a:t>Tarikatlar Dönemi</a:t>
            </a:r>
            <a:endParaRPr lang="tr-TR" u="sng" dirty="0"/>
          </a:p>
        </p:txBody>
      </p:sp>
      <p:sp>
        <p:nvSpPr>
          <p:cNvPr id="3" name="İçerik Yer Tutucusu 2"/>
          <p:cNvSpPr>
            <a:spLocks noGrp="1"/>
          </p:cNvSpPr>
          <p:nvPr>
            <p:ph idx="1"/>
          </p:nvPr>
        </p:nvSpPr>
        <p:spPr>
          <a:xfrm>
            <a:off x="509954" y="2303585"/>
            <a:ext cx="11192608" cy="4149969"/>
          </a:xfrm>
        </p:spPr>
        <p:txBody>
          <a:bodyPr>
            <a:noAutofit/>
          </a:bodyPr>
          <a:lstStyle/>
          <a:p>
            <a:pPr algn="just"/>
            <a:r>
              <a:rPr lang="tr-TR" sz="1400" b="1" dirty="0" smtClean="0"/>
              <a:t>Tarikatların Tasnifi: </a:t>
            </a:r>
            <a:r>
              <a:rPr lang="tr-TR" sz="1400" dirty="0" err="1" smtClean="0"/>
              <a:t>Sûfîler</a:t>
            </a:r>
            <a:r>
              <a:rPr lang="tr-TR" sz="1400" dirty="0" smtClean="0"/>
              <a:t> her ne kadar Allah’a götüren yolların sayısız veya yaratıkları adedince olduğuna dair bir düşünceye sahip olsalar da günümüzde bazı tasnifler altınca inceleyebileceğimiz tarikat usulleri bulunmaktadır. Tarikatlar genellikle günümüzde şu şekilde tasnif edilmektedir:</a:t>
            </a:r>
          </a:p>
          <a:p>
            <a:pPr algn="just"/>
            <a:r>
              <a:rPr lang="tr-TR" sz="1400" b="1" dirty="0" smtClean="0"/>
              <a:t>A) Zikir Şekillerine Göre: 1. </a:t>
            </a:r>
            <a:r>
              <a:rPr lang="tr-TR" sz="1400" b="1" dirty="0" err="1" smtClean="0"/>
              <a:t>Kıyâmî</a:t>
            </a:r>
            <a:r>
              <a:rPr lang="tr-TR" sz="1400" b="1" dirty="0" smtClean="0"/>
              <a:t> Tarikatlar: </a:t>
            </a:r>
            <a:r>
              <a:rPr lang="tr-TR" sz="1400" dirty="0" smtClean="0"/>
              <a:t>Zikirlerinin daha çok ayakta yapan tarikatlar. </a:t>
            </a:r>
            <a:r>
              <a:rPr lang="tr-TR" sz="1400" dirty="0" err="1" smtClean="0"/>
              <a:t>Kadiriyye</a:t>
            </a:r>
            <a:r>
              <a:rPr lang="tr-TR" sz="1400" dirty="0" smtClean="0"/>
              <a:t> gibi. </a:t>
            </a:r>
            <a:r>
              <a:rPr lang="tr-TR" sz="1400" b="1" dirty="0" smtClean="0"/>
              <a:t>2. </a:t>
            </a:r>
            <a:r>
              <a:rPr lang="tr-TR" sz="1400" b="1" dirty="0" err="1" smtClean="0"/>
              <a:t>Kuûdî</a:t>
            </a:r>
            <a:r>
              <a:rPr lang="tr-TR" sz="1400" b="1" dirty="0" smtClean="0"/>
              <a:t> Tarikatlar:</a:t>
            </a:r>
            <a:r>
              <a:rPr lang="tr-TR" sz="1400" dirty="0" smtClean="0"/>
              <a:t> Zikirlerini oturarak yapan tarikatlar. </a:t>
            </a:r>
            <a:r>
              <a:rPr lang="tr-TR" sz="1400" dirty="0" err="1" smtClean="0"/>
              <a:t>Nakşbendiyye</a:t>
            </a:r>
            <a:r>
              <a:rPr lang="tr-TR" sz="1400" dirty="0" smtClean="0"/>
              <a:t> gibi. </a:t>
            </a:r>
            <a:r>
              <a:rPr lang="tr-TR" sz="1400" b="1" dirty="0" smtClean="0"/>
              <a:t>3. </a:t>
            </a:r>
            <a:r>
              <a:rPr lang="tr-TR" sz="1400" b="1" dirty="0" err="1" smtClean="0"/>
              <a:t>Hafî</a:t>
            </a:r>
            <a:r>
              <a:rPr lang="tr-TR" sz="1400" b="1" dirty="0" smtClean="0"/>
              <a:t> Tarikatlar:</a:t>
            </a:r>
            <a:r>
              <a:rPr lang="tr-TR" sz="1400" dirty="0" smtClean="0"/>
              <a:t> Zikirlerini sessiz olarak yapan tarikatlar: </a:t>
            </a:r>
            <a:r>
              <a:rPr lang="tr-TR" sz="1400" dirty="0" err="1" smtClean="0"/>
              <a:t>Nakşbendiyye</a:t>
            </a:r>
            <a:r>
              <a:rPr lang="tr-TR" sz="1400" dirty="0" smtClean="0"/>
              <a:t> gibi. </a:t>
            </a:r>
            <a:r>
              <a:rPr lang="tr-TR" sz="1400" b="1" dirty="0" smtClean="0"/>
              <a:t>4. </a:t>
            </a:r>
            <a:r>
              <a:rPr lang="tr-TR" sz="1400" b="1" dirty="0" err="1" smtClean="0"/>
              <a:t>Cehrî</a:t>
            </a:r>
            <a:r>
              <a:rPr lang="tr-TR" sz="1400" b="1" dirty="0" smtClean="0"/>
              <a:t> Tarikatlar:</a:t>
            </a:r>
            <a:r>
              <a:rPr lang="tr-TR" sz="1400" dirty="0" smtClean="0"/>
              <a:t> Zikirlerini sesli olarak yapan tarikatlar. </a:t>
            </a:r>
            <a:r>
              <a:rPr lang="tr-TR" sz="1400" dirty="0" err="1" smtClean="0"/>
              <a:t>Halvetiyye</a:t>
            </a:r>
            <a:r>
              <a:rPr lang="tr-TR" sz="1400" dirty="0" smtClean="0"/>
              <a:t> gibi.</a:t>
            </a:r>
          </a:p>
          <a:p>
            <a:pPr algn="just"/>
            <a:r>
              <a:rPr lang="tr-TR" sz="1400" b="1" dirty="0" smtClean="0"/>
              <a:t>B) Takip Ettikleri Metoda Göre (Necmeddin </a:t>
            </a:r>
            <a:r>
              <a:rPr lang="tr-TR" sz="1400" b="1" dirty="0" err="1" smtClean="0"/>
              <a:t>Kübrâ</a:t>
            </a:r>
            <a:r>
              <a:rPr lang="tr-TR" sz="1400" b="1" dirty="0" smtClean="0"/>
              <a:t> Tasnifi):</a:t>
            </a:r>
            <a:r>
              <a:rPr lang="tr-TR" sz="1400" dirty="0" smtClean="0"/>
              <a:t> </a:t>
            </a:r>
            <a:r>
              <a:rPr lang="tr-TR" sz="1400" b="1" dirty="0" smtClean="0"/>
              <a:t>1. Tarik-i </a:t>
            </a:r>
            <a:r>
              <a:rPr lang="tr-TR" sz="1400" b="1" dirty="0" err="1" smtClean="0"/>
              <a:t>Ahyâr</a:t>
            </a:r>
            <a:r>
              <a:rPr lang="tr-TR" sz="1400" b="1" dirty="0" smtClean="0"/>
              <a:t>:</a:t>
            </a:r>
            <a:r>
              <a:rPr lang="tr-TR" sz="1400" dirty="0" smtClean="0"/>
              <a:t> Muamele erbabının yolu olup, farz ve sünnetleri ifa etmek, çokça namaz kılmak, oruç tutmak vb. ile Hakk’a ulaşmayı esas alır. Buna «</a:t>
            </a:r>
            <a:r>
              <a:rPr lang="tr-TR" sz="1400" dirty="0" err="1" smtClean="0"/>
              <a:t>zühd</a:t>
            </a:r>
            <a:r>
              <a:rPr lang="tr-TR" sz="1400" dirty="0" smtClean="0"/>
              <a:t> ve ibadet yolu» da denmiştir. </a:t>
            </a:r>
            <a:r>
              <a:rPr lang="tr-TR" sz="1400" b="1" dirty="0" smtClean="0"/>
              <a:t>2. Tarik-i </a:t>
            </a:r>
            <a:r>
              <a:rPr lang="tr-TR" sz="1400" b="1" dirty="0" err="1" smtClean="0"/>
              <a:t>Ebrâr</a:t>
            </a:r>
            <a:r>
              <a:rPr lang="tr-TR" sz="1400" b="1" dirty="0" smtClean="0"/>
              <a:t>:</a:t>
            </a:r>
            <a:r>
              <a:rPr lang="tr-TR" sz="1400" dirty="0" smtClean="0"/>
              <a:t> Bu da «</a:t>
            </a:r>
            <a:r>
              <a:rPr lang="tr-TR" sz="1400" dirty="0" err="1" smtClean="0"/>
              <a:t>riyâzet</a:t>
            </a:r>
            <a:r>
              <a:rPr lang="tr-TR" sz="1400" dirty="0" smtClean="0"/>
              <a:t> ve </a:t>
            </a:r>
            <a:r>
              <a:rPr lang="tr-TR" sz="1400" dirty="0" err="1" smtClean="0"/>
              <a:t>mücâhede</a:t>
            </a:r>
            <a:r>
              <a:rPr lang="tr-TR" sz="1400" dirty="0" smtClean="0"/>
              <a:t>» yoludur. </a:t>
            </a:r>
            <a:r>
              <a:rPr lang="tr-TR" sz="1400" dirty="0" err="1" smtClean="0"/>
              <a:t>Riyâzet</a:t>
            </a:r>
            <a:r>
              <a:rPr lang="tr-TR" sz="1400" dirty="0" smtClean="0"/>
              <a:t> ve </a:t>
            </a:r>
            <a:r>
              <a:rPr lang="tr-TR" sz="1400" dirty="0" err="1" smtClean="0"/>
              <a:t>mücâhede</a:t>
            </a:r>
            <a:r>
              <a:rPr lang="tr-TR" sz="1400" dirty="0" smtClean="0"/>
              <a:t> ile </a:t>
            </a:r>
            <a:r>
              <a:rPr lang="tr-TR" sz="1400" dirty="0" err="1" smtClean="0"/>
              <a:t>ahlaık</a:t>
            </a:r>
            <a:r>
              <a:rPr lang="tr-TR" sz="1400" dirty="0" smtClean="0"/>
              <a:t> güzelleştirmeyi, nefsi tezkiye ve kalbi tasfiye etmeyi esas alır. </a:t>
            </a:r>
            <a:r>
              <a:rPr lang="tr-TR" sz="1400" dirty="0" err="1" smtClean="0"/>
              <a:t>Sûfî</a:t>
            </a:r>
            <a:r>
              <a:rPr lang="tr-TR" sz="1400" dirty="0" smtClean="0"/>
              <a:t> tarikatların benimsediği yol genellikle budur. </a:t>
            </a:r>
            <a:r>
              <a:rPr lang="tr-TR" sz="1400" b="1" dirty="0" smtClean="0"/>
              <a:t>3. Tarik-i </a:t>
            </a:r>
            <a:r>
              <a:rPr lang="tr-TR" sz="1400" b="1" dirty="0" err="1" smtClean="0"/>
              <a:t>Şüttâr</a:t>
            </a:r>
            <a:r>
              <a:rPr lang="tr-TR" sz="1400" b="1" dirty="0" smtClean="0"/>
              <a:t>:</a:t>
            </a:r>
            <a:r>
              <a:rPr lang="tr-TR" sz="1400" dirty="0" smtClean="0"/>
              <a:t> «Aşk ve cezbe» yoludur. Bu yolda giden </a:t>
            </a:r>
            <a:r>
              <a:rPr lang="tr-TR" sz="1400" dirty="0" err="1" smtClean="0"/>
              <a:t>sâlikler</a:t>
            </a:r>
            <a:r>
              <a:rPr lang="tr-TR" sz="1400" dirty="0" smtClean="0"/>
              <a:t> </a:t>
            </a:r>
            <a:r>
              <a:rPr lang="tr-TR" sz="1400" b="1" dirty="0" smtClean="0"/>
              <a:t>aşk, şevk, </a:t>
            </a:r>
            <a:r>
              <a:rPr lang="tr-TR" sz="1400" b="1" dirty="0" err="1" smtClean="0"/>
              <a:t>vecd</a:t>
            </a:r>
            <a:r>
              <a:rPr lang="tr-TR" sz="1400" b="1" dirty="0" smtClean="0"/>
              <a:t>, cezbe ve </a:t>
            </a:r>
            <a:r>
              <a:rPr lang="tr-TR" sz="1400" b="1" dirty="0" err="1" smtClean="0"/>
              <a:t>sekri</a:t>
            </a:r>
            <a:r>
              <a:rPr lang="tr-TR" sz="1400" b="1" dirty="0" smtClean="0"/>
              <a:t> </a:t>
            </a:r>
            <a:r>
              <a:rPr lang="tr-TR" sz="1400" dirty="0" smtClean="0"/>
              <a:t>esas almışlardır. Burada aklın bir fonksiyonu yoktur. Mevlânâ’ya göre dost aşkında aklı kurban etmek lazımdır. Aşk konusunu ele alan mutasavvıflar akılla aşkı karşılaştırır ve aşkın akıldan üstün olduğunu </a:t>
            </a:r>
            <a:r>
              <a:rPr lang="tr-TR" sz="1400" dirty="0"/>
              <a:t>i</a:t>
            </a:r>
            <a:r>
              <a:rPr lang="tr-TR" sz="1400" dirty="0" smtClean="0"/>
              <a:t>spat etmeye çalışırlar. E. İbrahim Hakkı’nın </a:t>
            </a:r>
            <a:r>
              <a:rPr lang="tr-TR" sz="1400" i="1" dirty="0" err="1" smtClean="0"/>
              <a:t>Marifetnâme</a:t>
            </a:r>
            <a:r>
              <a:rPr lang="tr-TR" sz="1400" dirty="0" err="1" smtClean="0"/>
              <a:t>’sinde</a:t>
            </a:r>
            <a:r>
              <a:rPr lang="tr-TR" sz="1400" dirty="0" smtClean="0"/>
              <a:t> de konu bu şekilde işlenir. </a:t>
            </a:r>
          </a:p>
          <a:p>
            <a:pPr algn="just"/>
            <a:r>
              <a:rPr lang="tr-TR" sz="1400" b="1" dirty="0" smtClean="0"/>
              <a:t>C) Hak ve Bâtıl Oluşlarına Göre:</a:t>
            </a:r>
            <a:r>
              <a:rPr lang="tr-TR" sz="1400" dirty="0" smtClean="0"/>
              <a:t> </a:t>
            </a:r>
            <a:r>
              <a:rPr lang="tr-TR" sz="1400" b="1" dirty="0" smtClean="0"/>
              <a:t>1. Hak (</a:t>
            </a:r>
            <a:r>
              <a:rPr lang="tr-TR" sz="1400" b="1" dirty="0" err="1" smtClean="0"/>
              <a:t>bâ</a:t>
            </a:r>
            <a:r>
              <a:rPr lang="tr-TR" sz="1400" b="1" dirty="0" smtClean="0"/>
              <a:t>-şer’) Tarikatlar:</a:t>
            </a:r>
            <a:r>
              <a:rPr lang="tr-TR" sz="1400" dirty="0" smtClean="0"/>
              <a:t> İslâm’ın temel prensiplerine bağlı teşekkül etmiş tarikatlardır. </a:t>
            </a:r>
            <a:r>
              <a:rPr lang="tr-TR" sz="1400" b="1" dirty="0" smtClean="0"/>
              <a:t>2. Bâtıl (</a:t>
            </a:r>
            <a:r>
              <a:rPr lang="tr-TR" sz="1400" b="1" dirty="0" err="1" smtClean="0"/>
              <a:t>bî</a:t>
            </a:r>
            <a:r>
              <a:rPr lang="tr-TR" sz="1400" b="1" dirty="0" smtClean="0"/>
              <a:t>-şer’) Tarikatlar:</a:t>
            </a:r>
            <a:r>
              <a:rPr lang="tr-TR" sz="1400" dirty="0" smtClean="0"/>
              <a:t> Bunlar da iki kısımdır: Birincisi ortaya çıkış ve kurucusunun fikirleri itibariyle hak olup, zamanla bozulmuş tarikatlardır. </a:t>
            </a:r>
            <a:r>
              <a:rPr lang="tr-TR" sz="1400" dirty="0" err="1" smtClean="0"/>
              <a:t>Bektaşîlik</a:t>
            </a:r>
            <a:r>
              <a:rPr lang="tr-TR" sz="1400" dirty="0" smtClean="0"/>
              <a:t>, </a:t>
            </a:r>
            <a:r>
              <a:rPr lang="tr-TR" sz="1400" dirty="0" err="1" smtClean="0"/>
              <a:t>Safevîlik</a:t>
            </a:r>
            <a:r>
              <a:rPr lang="tr-TR" sz="1400" dirty="0" smtClean="0"/>
              <a:t> vb. İkincisi ise doğuşu itibariyle İslâm’la bağdaşmayan ve tamamıyla şeriata muhalif tarikatlardır. </a:t>
            </a:r>
            <a:r>
              <a:rPr lang="tr-TR" sz="1400" dirty="0" err="1" smtClean="0"/>
              <a:t>Hurufîlik</a:t>
            </a:r>
            <a:r>
              <a:rPr lang="tr-TR" sz="1400" dirty="0" smtClean="0"/>
              <a:t>, </a:t>
            </a:r>
            <a:r>
              <a:rPr lang="tr-TR" sz="1400" dirty="0" err="1" smtClean="0"/>
              <a:t>Kalenderîlik</a:t>
            </a:r>
            <a:r>
              <a:rPr lang="tr-TR" sz="1400" dirty="0" smtClean="0"/>
              <a:t>, </a:t>
            </a:r>
            <a:r>
              <a:rPr lang="tr-TR" sz="1400" dirty="0" err="1" smtClean="0"/>
              <a:t>Hululiyye</a:t>
            </a:r>
            <a:r>
              <a:rPr lang="tr-TR" sz="1400" dirty="0" smtClean="0"/>
              <a:t>, </a:t>
            </a:r>
            <a:r>
              <a:rPr lang="tr-TR" sz="1400" dirty="0" err="1" smtClean="0"/>
              <a:t>İbâhiyyeEvliyâiyye</a:t>
            </a:r>
            <a:r>
              <a:rPr lang="tr-TR" sz="1400" dirty="0" smtClean="0"/>
              <a:t> vb. </a:t>
            </a:r>
            <a:endParaRPr lang="tr-TR" sz="1400" b="1" dirty="0" smtClean="0"/>
          </a:p>
          <a:p>
            <a:pPr algn="just"/>
            <a:endParaRPr lang="tr-TR" sz="1400" b="1" dirty="0" smtClean="0"/>
          </a:p>
        </p:txBody>
      </p:sp>
    </p:spTree>
    <p:extLst>
      <p:ext uri="{BB962C8B-B14F-4D97-AF65-F5344CB8AC3E}">
        <p14:creationId xmlns:p14="http://schemas.microsoft.com/office/powerpoint/2010/main" val="423653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FF0000"/>
                </a:solidFill>
                <a:latin typeface="Calibri" panose="020F0502020204030204" pitchFamily="34" charset="0"/>
              </a:rPr>
              <a:t>Tarikatlar Dönemi</a:t>
            </a:r>
            <a:endParaRPr lang="en-US" dirty="0"/>
          </a:p>
        </p:txBody>
      </p:sp>
      <p:sp>
        <p:nvSpPr>
          <p:cNvPr id="3" name="İçerik Yer Tutucusu 2"/>
          <p:cNvSpPr>
            <a:spLocks noGrp="1"/>
          </p:cNvSpPr>
          <p:nvPr>
            <p:ph idx="1"/>
          </p:nvPr>
        </p:nvSpPr>
        <p:spPr>
          <a:xfrm>
            <a:off x="483578" y="2303585"/>
            <a:ext cx="11262946" cy="4070838"/>
          </a:xfrm>
        </p:spPr>
        <p:txBody>
          <a:bodyPr>
            <a:normAutofit fontScale="70000" lnSpcReduction="20000"/>
          </a:bodyPr>
          <a:lstStyle/>
          <a:p>
            <a:pPr algn="just"/>
            <a:r>
              <a:rPr lang="tr-TR" b="1" dirty="0" smtClean="0"/>
              <a:t>D) Silsilelerine Göre: 1. </a:t>
            </a:r>
            <a:r>
              <a:rPr lang="tr-TR" b="1" dirty="0" err="1" smtClean="0"/>
              <a:t>Bekriyye</a:t>
            </a:r>
            <a:r>
              <a:rPr lang="tr-TR" b="1" dirty="0" smtClean="0"/>
              <a:t> veya </a:t>
            </a:r>
            <a:r>
              <a:rPr lang="tr-TR" b="1" dirty="0" err="1" smtClean="0"/>
              <a:t>Sıddîkiyye</a:t>
            </a:r>
            <a:r>
              <a:rPr lang="tr-TR" b="1" dirty="0" smtClean="0"/>
              <a:t>:</a:t>
            </a:r>
            <a:r>
              <a:rPr lang="tr-TR" dirty="0" smtClean="0"/>
              <a:t> Silsilesi Hz. Ebu Bekir (</a:t>
            </a:r>
            <a:r>
              <a:rPr lang="tr-TR" dirty="0" err="1" smtClean="0"/>
              <a:t>ra</a:t>
            </a:r>
            <a:r>
              <a:rPr lang="tr-TR" dirty="0" smtClean="0"/>
              <a:t>)’a dayananlar. </a:t>
            </a:r>
            <a:r>
              <a:rPr lang="tr-TR" dirty="0" err="1" smtClean="0"/>
              <a:t>Hacegân</a:t>
            </a:r>
            <a:r>
              <a:rPr lang="tr-TR" dirty="0" smtClean="0"/>
              <a:t> ve </a:t>
            </a:r>
            <a:r>
              <a:rPr lang="tr-TR" dirty="0" err="1" smtClean="0"/>
              <a:t>Nakşbendiyye</a:t>
            </a:r>
            <a:r>
              <a:rPr lang="tr-TR" dirty="0" smtClean="0"/>
              <a:t> Tarikatları </a:t>
            </a:r>
            <a:r>
              <a:rPr lang="tr-TR" b="1" dirty="0" smtClean="0"/>
              <a:t>2. </a:t>
            </a:r>
            <a:r>
              <a:rPr lang="tr-TR" b="1" dirty="0" err="1" smtClean="0"/>
              <a:t>Aleviyye</a:t>
            </a:r>
            <a:r>
              <a:rPr lang="tr-TR" b="1" dirty="0" smtClean="0"/>
              <a:t>:</a:t>
            </a:r>
            <a:r>
              <a:rPr lang="tr-TR" dirty="0" smtClean="0"/>
              <a:t> Silsilesi Hz. Ali (</a:t>
            </a:r>
            <a:r>
              <a:rPr lang="tr-TR" dirty="0" err="1" smtClean="0"/>
              <a:t>ra</a:t>
            </a:r>
            <a:r>
              <a:rPr lang="tr-TR" dirty="0" smtClean="0"/>
              <a:t>)’a dayanan tarikatlar. Diğer tarikatlar…</a:t>
            </a:r>
          </a:p>
          <a:p>
            <a:pPr algn="just"/>
            <a:r>
              <a:rPr lang="tr-TR" b="1" dirty="0" smtClean="0"/>
              <a:t>E) Tasavvuf Anlayışlarına Göre: 1. </a:t>
            </a:r>
            <a:r>
              <a:rPr lang="tr-TR" b="1" dirty="0" err="1" smtClean="0"/>
              <a:t>Kusûdiyye</a:t>
            </a:r>
            <a:r>
              <a:rPr lang="tr-TR" b="1" dirty="0" smtClean="0"/>
              <a:t>: </a:t>
            </a:r>
            <a:r>
              <a:rPr lang="tr-TR" dirty="0" smtClean="0"/>
              <a:t>Kendi kasıt ve iradesini Allah’ın iradesinde fani kılanlara denir. Allah’tan başka bir maksatları yoktur. </a:t>
            </a:r>
            <a:r>
              <a:rPr lang="tr-TR" b="1" dirty="0" smtClean="0"/>
              <a:t>2. </a:t>
            </a:r>
            <a:r>
              <a:rPr lang="tr-TR" b="1" dirty="0" err="1" smtClean="0"/>
              <a:t>Şuhûdiyye</a:t>
            </a:r>
            <a:r>
              <a:rPr lang="tr-TR" b="1" dirty="0" smtClean="0"/>
              <a:t>:</a:t>
            </a:r>
            <a:r>
              <a:rPr lang="tr-TR" dirty="0" smtClean="0"/>
              <a:t> Her şeyde, her işte Allah’ı müşahede edenlere denir. </a:t>
            </a:r>
            <a:r>
              <a:rPr lang="tr-TR" b="1" dirty="0" smtClean="0"/>
              <a:t>3. </a:t>
            </a:r>
            <a:r>
              <a:rPr lang="tr-TR" b="1" dirty="0" err="1" smtClean="0"/>
              <a:t>Vücûdiyye</a:t>
            </a:r>
            <a:r>
              <a:rPr lang="tr-TR" b="1" dirty="0" smtClean="0"/>
              <a:t>:</a:t>
            </a:r>
            <a:r>
              <a:rPr lang="tr-TR" dirty="0" smtClean="0"/>
              <a:t> Hakikî manada Allah’ın dışında hiçbir varlık kabul etmeyen, </a:t>
            </a:r>
            <a:r>
              <a:rPr lang="tr-TR" dirty="0" err="1" smtClean="0"/>
              <a:t>masivaya</a:t>
            </a:r>
            <a:r>
              <a:rPr lang="tr-TR" dirty="0" smtClean="0"/>
              <a:t> gölge nazarıyla bakanlardır. </a:t>
            </a:r>
            <a:endParaRPr lang="tr-TR" b="1" dirty="0" smtClean="0"/>
          </a:p>
          <a:p>
            <a:pPr algn="just"/>
            <a:r>
              <a:rPr lang="tr-TR" dirty="0" err="1" smtClean="0"/>
              <a:t>Seyrü</a:t>
            </a:r>
            <a:r>
              <a:rPr lang="tr-TR" dirty="0" smtClean="0"/>
              <a:t> </a:t>
            </a:r>
            <a:r>
              <a:rPr lang="tr-TR" dirty="0" err="1"/>
              <a:t>sülûk</a:t>
            </a:r>
            <a:r>
              <a:rPr lang="tr-TR" dirty="0"/>
              <a:t> usullerine göre tarikatlar </a:t>
            </a:r>
            <a:r>
              <a:rPr lang="tr-TR" b="1" i="1" dirty="0"/>
              <a:t>ruhani</a:t>
            </a:r>
            <a:r>
              <a:rPr lang="tr-TR" i="1" dirty="0"/>
              <a:t> ve </a:t>
            </a:r>
            <a:r>
              <a:rPr lang="tr-TR" b="1" i="1" dirty="0"/>
              <a:t>nefsani</a:t>
            </a:r>
            <a:r>
              <a:rPr lang="tr-TR" i="1" dirty="0"/>
              <a:t> </a:t>
            </a:r>
            <a:r>
              <a:rPr lang="tr-TR" dirty="0"/>
              <a:t>diye sınıflandırılır. </a:t>
            </a:r>
          </a:p>
          <a:p>
            <a:pPr algn="just"/>
            <a:r>
              <a:rPr lang="tr-TR" b="1" dirty="0"/>
              <a:t>Ruhani usulde </a:t>
            </a:r>
            <a:r>
              <a:rPr lang="tr-TR" dirty="0" err="1"/>
              <a:t>evrad-ezkar</a:t>
            </a:r>
            <a:r>
              <a:rPr lang="tr-TR" dirty="0"/>
              <a:t> ile ruh güçlendirilir, nefis etkisiz duruma getirilir.</a:t>
            </a:r>
          </a:p>
          <a:p>
            <a:pPr algn="just"/>
            <a:r>
              <a:rPr lang="tr-TR" b="1" dirty="0"/>
              <a:t>Nefsani usulde </a:t>
            </a:r>
            <a:r>
              <a:rPr lang="tr-TR" dirty="0"/>
              <a:t>ise nefis birtakım riyazet ve </a:t>
            </a:r>
            <a:r>
              <a:rPr lang="tr-TR" dirty="0" err="1"/>
              <a:t>mücahedelerle</a:t>
            </a:r>
            <a:r>
              <a:rPr lang="tr-TR" dirty="0"/>
              <a:t> doğrudan etkisiz hale getirilir. </a:t>
            </a:r>
            <a:endParaRPr lang="tr-TR" dirty="0" smtClean="0"/>
          </a:p>
          <a:p>
            <a:pPr algn="just"/>
            <a:r>
              <a:rPr lang="tr-TR" b="1" dirty="0" smtClean="0"/>
              <a:t>Ruhani </a:t>
            </a:r>
            <a:r>
              <a:rPr lang="tr-TR" b="1" dirty="0"/>
              <a:t>usulde </a:t>
            </a:r>
            <a:r>
              <a:rPr lang="tr-TR" dirty="0"/>
              <a:t>insanın göğüs bölgesinde yer aldığı kabul edilen </a:t>
            </a:r>
            <a:r>
              <a:rPr lang="tr-TR" b="1" dirty="0" err="1"/>
              <a:t>kalb</a:t>
            </a:r>
            <a:r>
              <a:rPr lang="tr-TR" b="1" dirty="0"/>
              <a:t>, ruh, sır, </a:t>
            </a:r>
            <a:r>
              <a:rPr lang="tr-TR" b="1" dirty="0" err="1"/>
              <a:t>hafî</a:t>
            </a:r>
            <a:r>
              <a:rPr lang="tr-TR" b="1" dirty="0"/>
              <a:t>, </a:t>
            </a:r>
            <a:r>
              <a:rPr lang="tr-TR" b="1" dirty="0" err="1"/>
              <a:t>ahfâ</a:t>
            </a:r>
            <a:r>
              <a:rPr lang="tr-TR" b="1" dirty="0"/>
              <a:t> </a:t>
            </a:r>
            <a:r>
              <a:rPr lang="tr-TR" dirty="0"/>
              <a:t>adlı beş latife ile birlikte </a:t>
            </a:r>
            <a:r>
              <a:rPr lang="tr-TR" dirty="0" err="1"/>
              <a:t>ism</a:t>
            </a:r>
            <a:r>
              <a:rPr lang="tr-TR" dirty="0"/>
              <a:t>-i zat (Allah) zikri ile gerçekleştirildikten sonra iki kaş arasında bulunduğu farz edilen nefsin ve ardından bütün bedenin zikre katılması sağlanır. </a:t>
            </a:r>
          </a:p>
          <a:p>
            <a:pPr algn="just"/>
            <a:r>
              <a:rPr lang="tr-TR" b="1" dirty="0"/>
              <a:t>Nefsani usulde </a:t>
            </a:r>
            <a:r>
              <a:rPr lang="tr-TR" dirty="0"/>
              <a:t>ise Allah’ın bazı isimleriyle zikre devam edilerek nefsin mertebeleri kat edilmeye çalışılır. </a:t>
            </a:r>
            <a:r>
              <a:rPr lang="tr-TR" b="1" dirty="0" err="1"/>
              <a:t>Emmâre</a:t>
            </a:r>
            <a:r>
              <a:rPr lang="tr-TR" b="1" dirty="0"/>
              <a:t>, </a:t>
            </a:r>
            <a:r>
              <a:rPr lang="tr-TR" b="1" dirty="0" err="1"/>
              <a:t>levvâme</a:t>
            </a:r>
            <a:r>
              <a:rPr lang="tr-TR" b="1" dirty="0"/>
              <a:t>, </a:t>
            </a:r>
            <a:r>
              <a:rPr lang="tr-TR" b="1" dirty="0" err="1"/>
              <a:t>mutaminne</a:t>
            </a:r>
            <a:r>
              <a:rPr lang="tr-TR" b="1" dirty="0"/>
              <a:t>, </a:t>
            </a:r>
            <a:r>
              <a:rPr lang="tr-TR" b="1" dirty="0" err="1"/>
              <a:t>razıyye</a:t>
            </a:r>
            <a:r>
              <a:rPr lang="tr-TR" b="1" dirty="0"/>
              <a:t>, </a:t>
            </a:r>
            <a:r>
              <a:rPr lang="tr-TR" b="1" dirty="0" err="1"/>
              <a:t>marziyye</a:t>
            </a:r>
            <a:r>
              <a:rPr lang="tr-TR" b="1" dirty="0"/>
              <a:t>, kâmile/</a:t>
            </a:r>
            <a:r>
              <a:rPr lang="tr-TR" b="1" dirty="0" err="1"/>
              <a:t>zekiyye</a:t>
            </a:r>
            <a:r>
              <a:rPr lang="tr-TR" dirty="0"/>
              <a:t> mertebeleri kat edilir. </a:t>
            </a:r>
          </a:p>
          <a:p>
            <a:pPr algn="just"/>
            <a:r>
              <a:rPr lang="tr-TR" dirty="0"/>
              <a:t>Bu usulde Allah’ın çeşitli isimleri zikredildiği için </a:t>
            </a:r>
            <a:r>
              <a:rPr lang="tr-TR" b="1" i="1" dirty="0" err="1"/>
              <a:t>esmâ</a:t>
            </a:r>
            <a:r>
              <a:rPr lang="tr-TR" i="1" dirty="0"/>
              <a:t> </a:t>
            </a:r>
            <a:r>
              <a:rPr lang="tr-TR" b="1" i="1" dirty="0"/>
              <a:t>tariki</a:t>
            </a:r>
            <a:r>
              <a:rPr lang="tr-TR" dirty="0"/>
              <a:t> de denmiştir. Nefsani usulde rüyalar büyük önem taşır. </a:t>
            </a:r>
          </a:p>
          <a:p>
            <a:pPr algn="just"/>
            <a:r>
              <a:rPr lang="tr-TR" dirty="0"/>
              <a:t>Hz. Ali kanalıyla gelen tarikatlar </a:t>
            </a:r>
            <a:r>
              <a:rPr lang="tr-TR" b="1" dirty="0" err="1"/>
              <a:t>cehrî</a:t>
            </a:r>
            <a:r>
              <a:rPr lang="tr-TR" dirty="0"/>
              <a:t>, Hz. Ebubekir kanalıyla gelenler ise </a:t>
            </a:r>
            <a:r>
              <a:rPr lang="tr-TR" b="1" dirty="0" err="1"/>
              <a:t>hafî</a:t>
            </a:r>
            <a:r>
              <a:rPr lang="tr-TR" dirty="0"/>
              <a:t> zikri benimsemişlerdir. </a:t>
            </a:r>
          </a:p>
          <a:p>
            <a:pPr algn="just"/>
            <a:r>
              <a:rPr lang="tr-TR" dirty="0"/>
              <a:t>Cehri zikirde </a:t>
            </a:r>
            <a:r>
              <a:rPr lang="tr-TR" b="1" dirty="0" err="1"/>
              <a:t>kıyamî</a:t>
            </a:r>
            <a:r>
              <a:rPr lang="tr-TR" dirty="0"/>
              <a:t> olduğu gibi </a:t>
            </a:r>
            <a:r>
              <a:rPr lang="tr-TR" b="1" dirty="0" err="1"/>
              <a:t>kuudî</a:t>
            </a:r>
            <a:r>
              <a:rPr lang="tr-TR" dirty="0"/>
              <a:t> olanlar da vardır. Bu zikir çeşidinde çoğunlukla musiki eşliğinde sema ve </a:t>
            </a:r>
            <a:r>
              <a:rPr lang="tr-TR" dirty="0" err="1"/>
              <a:t>deverân</a:t>
            </a:r>
            <a:r>
              <a:rPr lang="tr-TR" dirty="0"/>
              <a:t> şeklinde icra edilir. </a:t>
            </a:r>
          </a:p>
          <a:p>
            <a:endParaRPr lang="en-US" dirty="0"/>
          </a:p>
        </p:txBody>
      </p:sp>
    </p:spTree>
    <p:extLst>
      <p:ext uri="{BB962C8B-B14F-4D97-AF65-F5344CB8AC3E}">
        <p14:creationId xmlns:p14="http://schemas.microsoft.com/office/powerpoint/2010/main" val="2282032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41849071"/>
              </p:ext>
            </p:extLst>
          </p:nvPr>
        </p:nvGraphicFramePr>
        <p:xfrm>
          <a:off x="457200" y="2312988"/>
          <a:ext cx="11263310" cy="3754120"/>
        </p:xfrm>
        <a:graphic>
          <a:graphicData uri="http://schemas.openxmlformats.org/drawingml/2006/table">
            <a:tbl>
              <a:tblPr firstRow="1" bandRow="1">
                <a:tableStyleId>{5C22544A-7EE6-4342-B048-85BDC9FD1C3A}</a:tableStyleId>
              </a:tblPr>
              <a:tblGrid>
                <a:gridCol w="1126331">
                  <a:extLst>
                    <a:ext uri="{9D8B030D-6E8A-4147-A177-3AD203B41FA5}">
                      <a16:colId xmlns:a16="http://schemas.microsoft.com/office/drawing/2014/main" val="20000"/>
                    </a:ext>
                  </a:extLst>
                </a:gridCol>
                <a:gridCol w="1126331">
                  <a:extLst>
                    <a:ext uri="{9D8B030D-6E8A-4147-A177-3AD203B41FA5}">
                      <a16:colId xmlns:a16="http://schemas.microsoft.com/office/drawing/2014/main" val="20001"/>
                    </a:ext>
                  </a:extLst>
                </a:gridCol>
                <a:gridCol w="1126331">
                  <a:extLst>
                    <a:ext uri="{9D8B030D-6E8A-4147-A177-3AD203B41FA5}">
                      <a16:colId xmlns:a16="http://schemas.microsoft.com/office/drawing/2014/main" val="20002"/>
                    </a:ext>
                  </a:extLst>
                </a:gridCol>
                <a:gridCol w="1126331">
                  <a:extLst>
                    <a:ext uri="{9D8B030D-6E8A-4147-A177-3AD203B41FA5}">
                      <a16:colId xmlns:a16="http://schemas.microsoft.com/office/drawing/2014/main" val="20003"/>
                    </a:ext>
                  </a:extLst>
                </a:gridCol>
                <a:gridCol w="1126331">
                  <a:extLst>
                    <a:ext uri="{9D8B030D-6E8A-4147-A177-3AD203B41FA5}">
                      <a16:colId xmlns:a16="http://schemas.microsoft.com/office/drawing/2014/main" val="20004"/>
                    </a:ext>
                  </a:extLst>
                </a:gridCol>
                <a:gridCol w="1126331">
                  <a:extLst>
                    <a:ext uri="{9D8B030D-6E8A-4147-A177-3AD203B41FA5}">
                      <a16:colId xmlns:a16="http://schemas.microsoft.com/office/drawing/2014/main" val="20005"/>
                    </a:ext>
                  </a:extLst>
                </a:gridCol>
                <a:gridCol w="1126331">
                  <a:extLst>
                    <a:ext uri="{9D8B030D-6E8A-4147-A177-3AD203B41FA5}">
                      <a16:colId xmlns:a16="http://schemas.microsoft.com/office/drawing/2014/main" val="20006"/>
                    </a:ext>
                  </a:extLst>
                </a:gridCol>
                <a:gridCol w="1126331">
                  <a:extLst>
                    <a:ext uri="{9D8B030D-6E8A-4147-A177-3AD203B41FA5}">
                      <a16:colId xmlns:a16="http://schemas.microsoft.com/office/drawing/2014/main" val="20007"/>
                    </a:ext>
                  </a:extLst>
                </a:gridCol>
                <a:gridCol w="687267">
                  <a:extLst>
                    <a:ext uri="{9D8B030D-6E8A-4147-A177-3AD203B41FA5}">
                      <a16:colId xmlns:a16="http://schemas.microsoft.com/office/drawing/2014/main" val="20008"/>
                    </a:ext>
                  </a:extLst>
                </a:gridCol>
                <a:gridCol w="1565395">
                  <a:extLst>
                    <a:ext uri="{9D8B030D-6E8A-4147-A177-3AD203B41FA5}">
                      <a16:colId xmlns:a16="http://schemas.microsoft.com/office/drawing/2014/main" val="20009"/>
                    </a:ext>
                  </a:extLst>
                </a:gridCol>
              </a:tblGrid>
              <a:tr h="370840">
                <a:tc>
                  <a:txBody>
                    <a:bodyPr/>
                    <a:lstStyle/>
                    <a:p>
                      <a:r>
                        <a:rPr lang="tr-TR" sz="1200" dirty="0" smtClean="0"/>
                        <a:t>Nefsin</a:t>
                      </a:r>
                      <a:r>
                        <a:rPr lang="tr-TR" sz="1200" baseline="0" dirty="0" smtClean="0"/>
                        <a:t> Mertebesi</a:t>
                      </a:r>
                      <a:endParaRPr lang="tr-TR" sz="1200" dirty="0"/>
                    </a:p>
                  </a:txBody>
                  <a:tcPr/>
                </a:tc>
                <a:tc>
                  <a:txBody>
                    <a:bodyPr/>
                    <a:lstStyle/>
                    <a:p>
                      <a:r>
                        <a:rPr lang="tr-TR" sz="1200" dirty="0" smtClean="0"/>
                        <a:t>Zikredilen </a:t>
                      </a:r>
                      <a:r>
                        <a:rPr lang="tr-TR" sz="1200" dirty="0" smtClean="0"/>
                        <a:t>İsim (</a:t>
                      </a:r>
                      <a:r>
                        <a:rPr lang="tr-TR" sz="1200" dirty="0" err="1" smtClean="0"/>
                        <a:t>Vird</a:t>
                      </a:r>
                      <a:r>
                        <a:rPr lang="tr-TR" sz="1200" dirty="0" smtClean="0"/>
                        <a:t>)</a:t>
                      </a:r>
                      <a:endParaRPr lang="tr-TR" sz="1200" dirty="0"/>
                    </a:p>
                  </a:txBody>
                  <a:tcPr/>
                </a:tc>
                <a:tc>
                  <a:txBody>
                    <a:bodyPr/>
                    <a:lstStyle/>
                    <a:p>
                      <a:r>
                        <a:rPr lang="tr-TR" sz="1200" dirty="0" smtClean="0"/>
                        <a:t>Mahal</a:t>
                      </a:r>
                      <a:endParaRPr lang="tr-TR" sz="1200" dirty="0"/>
                    </a:p>
                  </a:txBody>
                  <a:tcPr/>
                </a:tc>
                <a:tc>
                  <a:txBody>
                    <a:bodyPr/>
                    <a:lstStyle/>
                    <a:p>
                      <a:r>
                        <a:rPr lang="tr-TR" sz="1200" dirty="0" err="1" smtClean="0"/>
                        <a:t>Seyr</a:t>
                      </a:r>
                      <a:endParaRPr lang="tr-TR" sz="1200" dirty="0"/>
                    </a:p>
                  </a:txBody>
                  <a:tcPr/>
                </a:tc>
                <a:tc>
                  <a:txBody>
                    <a:bodyPr/>
                    <a:lstStyle/>
                    <a:p>
                      <a:r>
                        <a:rPr lang="tr-TR" sz="1200" dirty="0" smtClean="0"/>
                        <a:t>Âlem</a:t>
                      </a:r>
                      <a:endParaRPr lang="tr-TR" sz="1200" dirty="0"/>
                    </a:p>
                  </a:txBody>
                  <a:tcPr/>
                </a:tc>
                <a:tc>
                  <a:txBody>
                    <a:bodyPr/>
                    <a:lstStyle/>
                    <a:p>
                      <a:r>
                        <a:rPr lang="tr-TR" sz="1200" dirty="0" err="1" smtClean="0"/>
                        <a:t>Vâridât</a:t>
                      </a:r>
                      <a:endParaRPr lang="tr-TR" sz="1200" dirty="0"/>
                    </a:p>
                  </a:txBody>
                  <a:tcPr/>
                </a:tc>
                <a:tc>
                  <a:txBody>
                    <a:bodyPr/>
                    <a:lstStyle/>
                    <a:p>
                      <a:r>
                        <a:rPr lang="tr-TR" sz="1200" dirty="0" smtClean="0"/>
                        <a:t>Hâl</a:t>
                      </a:r>
                      <a:endParaRPr lang="tr-TR" sz="1200" dirty="0"/>
                    </a:p>
                  </a:txBody>
                  <a:tcPr/>
                </a:tc>
                <a:tc>
                  <a:txBody>
                    <a:bodyPr/>
                    <a:lstStyle/>
                    <a:p>
                      <a:r>
                        <a:rPr lang="tr-TR" sz="1200" dirty="0" err="1" smtClean="0"/>
                        <a:t>Şuhûd</a:t>
                      </a:r>
                      <a:endParaRPr lang="tr-TR"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dirty="0" err="1" smtClean="0"/>
                        <a:t>Nûrun</a:t>
                      </a:r>
                      <a:r>
                        <a:rPr lang="tr-TR" sz="1200" baseline="0" dirty="0" smtClean="0"/>
                        <a:t> Rengi</a:t>
                      </a:r>
                      <a:endParaRPr lang="tr-TR" sz="1200" dirty="0" smtClean="0"/>
                    </a:p>
                    <a:p>
                      <a:endParaRPr lang="tr-TR" sz="1200" dirty="0"/>
                    </a:p>
                  </a:txBody>
                  <a:tcPr/>
                </a:tc>
                <a:tc>
                  <a:txBody>
                    <a:bodyPr/>
                    <a:lstStyle/>
                    <a:p>
                      <a:r>
                        <a:rPr lang="tr-TR" sz="1200" dirty="0" smtClean="0"/>
                        <a:t>Kelime-i Tevhide </a:t>
                      </a:r>
                      <a:r>
                        <a:rPr lang="tr-TR" sz="1200" smtClean="0"/>
                        <a:t>Verdiği Mana</a:t>
                      </a:r>
                      <a:endParaRPr lang="tr-TR" sz="1200" dirty="0"/>
                    </a:p>
                  </a:txBody>
                  <a:tcPr/>
                </a:tc>
                <a:extLst>
                  <a:ext uri="{0D108BD9-81ED-4DB2-BD59-A6C34878D82A}">
                    <a16:rowId xmlns:a16="http://schemas.microsoft.com/office/drawing/2014/main" val="10000"/>
                  </a:ext>
                </a:extLst>
              </a:tr>
              <a:tr h="370840">
                <a:tc>
                  <a:txBody>
                    <a:bodyPr/>
                    <a:lstStyle/>
                    <a:p>
                      <a:r>
                        <a:rPr lang="tr-TR" sz="1200" dirty="0" err="1" smtClean="0"/>
                        <a:t>Emmâre</a:t>
                      </a:r>
                      <a:endParaRPr lang="tr-TR" sz="1200" dirty="0"/>
                    </a:p>
                  </a:txBody>
                  <a:tcPr/>
                </a:tc>
                <a:tc>
                  <a:txBody>
                    <a:bodyPr/>
                    <a:lstStyle/>
                    <a:p>
                      <a:r>
                        <a:rPr lang="tr-TR" sz="1200" dirty="0" err="1" smtClean="0"/>
                        <a:t>LâilâheİllaAllah</a:t>
                      </a:r>
                      <a:endParaRPr lang="tr-TR" sz="1200" dirty="0"/>
                    </a:p>
                  </a:txBody>
                  <a:tcPr/>
                </a:tc>
                <a:tc>
                  <a:txBody>
                    <a:bodyPr/>
                    <a:lstStyle/>
                    <a:p>
                      <a:r>
                        <a:rPr lang="tr-TR" sz="1200" dirty="0" err="1" smtClean="0"/>
                        <a:t>Sadr</a:t>
                      </a:r>
                      <a:endParaRPr lang="tr-TR" sz="1200" dirty="0"/>
                    </a:p>
                  </a:txBody>
                  <a:tcPr/>
                </a:tc>
                <a:tc>
                  <a:txBody>
                    <a:bodyPr/>
                    <a:lstStyle/>
                    <a:p>
                      <a:r>
                        <a:rPr lang="tr-TR" sz="1200" dirty="0" err="1" smtClean="0"/>
                        <a:t>İllallâh</a:t>
                      </a:r>
                      <a:endParaRPr lang="en-US" sz="1200" dirty="0"/>
                    </a:p>
                  </a:txBody>
                  <a:tcPr/>
                </a:tc>
                <a:tc>
                  <a:txBody>
                    <a:bodyPr/>
                    <a:lstStyle/>
                    <a:p>
                      <a:r>
                        <a:rPr lang="tr-TR" sz="1200" dirty="0" err="1" smtClean="0"/>
                        <a:t>Şehâdet</a:t>
                      </a:r>
                      <a:endParaRPr lang="tr-TR" sz="1200" dirty="0"/>
                    </a:p>
                  </a:txBody>
                  <a:tcPr/>
                </a:tc>
                <a:tc>
                  <a:txBody>
                    <a:bodyPr/>
                    <a:lstStyle/>
                    <a:p>
                      <a:r>
                        <a:rPr lang="tr-TR" sz="1200" dirty="0" smtClean="0"/>
                        <a:t>Şeriat</a:t>
                      </a:r>
                      <a:endParaRPr lang="tr-TR" sz="1200" dirty="0"/>
                    </a:p>
                  </a:txBody>
                  <a:tcPr/>
                </a:tc>
                <a:tc>
                  <a:txBody>
                    <a:bodyPr/>
                    <a:lstStyle/>
                    <a:p>
                      <a:r>
                        <a:rPr lang="tr-TR" sz="1200" dirty="0" smtClean="0"/>
                        <a:t>Zevk</a:t>
                      </a:r>
                      <a:endParaRPr lang="tr-TR" sz="1200" dirty="0"/>
                    </a:p>
                  </a:txBody>
                  <a:tcPr/>
                </a:tc>
                <a:tc>
                  <a:txBody>
                    <a:bodyPr/>
                    <a:lstStyle/>
                    <a:p>
                      <a:r>
                        <a:rPr lang="tr-TR" sz="1200" dirty="0" err="1" smtClean="0"/>
                        <a:t>Tevhid</a:t>
                      </a:r>
                      <a:r>
                        <a:rPr lang="tr-TR" sz="1200" dirty="0" smtClean="0"/>
                        <a:t>-i </a:t>
                      </a:r>
                      <a:r>
                        <a:rPr lang="tr-TR" sz="1200" dirty="0" err="1" smtClean="0"/>
                        <a:t>Efâl</a:t>
                      </a:r>
                      <a:endParaRPr lang="tr-TR" sz="1200" dirty="0"/>
                    </a:p>
                  </a:txBody>
                  <a:tcPr/>
                </a:tc>
                <a:tc>
                  <a:txBody>
                    <a:bodyPr/>
                    <a:lstStyle/>
                    <a:p>
                      <a:r>
                        <a:rPr lang="tr-TR" sz="1200" dirty="0" smtClean="0"/>
                        <a:t>Mavi</a:t>
                      </a:r>
                      <a:endParaRPr lang="tr-TR" sz="1200" dirty="0"/>
                    </a:p>
                  </a:txBody>
                  <a:tcPr/>
                </a:tc>
                <a:tc>
                  <a:txBody>
                    <a:bodyPr/>
                    <a:lstStyle/>
                    <a:p>
                      <a:r>
                        <a:rPr lang="tr-TR" sz="1200" dirty="0" smtClean="0"/>
                        <a:t>Lâ </a:t>
                      </a:r>
                      <a:r>
                        <a:rPr lang="tr-TR" sz="1200" dirty="0" err="1" smtClean="0"/>
                        <a:t>Ma’bûde</a:t>
                      </a:r>
                      <a:r>
                        <a:rPr lang="tr-TR" sz="1200" dirty="0" smtClean="0"/>
                        <a:t> illâ</a:t>
                      </a:r>
                      <a:r>
                        <a:rPr lang="tr-TR" sz="1200" baseline="0" dirty="0" smtClean="0"/>
                        <a:t> hû</a:t>
                      </a:r>
                      <a:endParaRPr lang="tr-TR" sz="1200" dirty="0"/>
                    </a:p>
                  </a:txBody>
                  <a:tcPr/>
                </a:tc>
                <a:extLst>
                  <a:ext uri="{0D108BD9-81ED-4DB2-BD59-A6C34878D82A}">
                    <a16:rowId xmlns:a16="http://schemas.microsoft.com/office/drawing/2014/main" val="10001"/>
                  </a:ext>
                </a:extLst>
              </a:tr>
              <a:tr h="370840">
                <a:tc>
                  <a:txBody>
                    <a:bodyPr/>
                    <a:lstStyle/>
                    <a:p>
                      <a:r>
                        <a:rPr lang="tr-TR" sz="1200" dirty="0" err="1" smtClean="0"/>
                        <a:t>Levvâme</a:t>
                      </a:r>
                      <a:endParaRPr lang="tr-TR" sz="1200" dirty="0"/>
                    </a:p>
                  </a:txBody>
                  <a:tcPr/>
                </a:tc>
                <a:tc>
                  <a:txBody>
                    <a:bodyPr/>
                    <a:lstStyle/>
                    <a:p>
                      <a:r>
                        <a:rPr lang="tr-TR" sz="1200" dirty="0" smtClean="0"/>
                        <a:t>Allah</a:t>
                      </a:r>
                      <a:endParaRPr lang="tr-TR" sz="1200" dirty="0"/>
                    </a:p>
                  </a:txBody>
                  <a:tcPr/>
                </a:tc>
                <a:tc>
                  <a:txBody>
                    <a:bodyPr/>
                    <a:lstStyle/>
                    <a:p>
                      <a:r>
                        <a:rPr lang="tr-TR" sz="1200" dirty="0" err="1" smtClean="0"/>
                        <a:t>Kalb</a:t>
                      </a:r>
                      <a:endParaRPr lang="tr-TR" sz="1200" dirty="0"/>
                    </a:p>
                  </a:txBody>
                  <a:tcPr/>
                </a:tc>
                <a:tc>
                  <a:txBody>
                    <a:bodyPr/>
                    <a:lstStyle/>
                    <a:p>
                      <a:r>
                        <a:rPr lang="tr-TR" sz="1200" dirty="0" err="1" smtClean="0"/>
                        <a:t>Lillâh</a:t>
                      </a:r>
                      <a:endParaRPr lang="tr-TR" sz="1200" dirty="0"/>
                    </a:p>
                  </a:txBody>
                  <a:tcPr/>
                </a:tc>
                <a:tc>
                  <a:txBody>
                    <a:bodyPr/>
                    <a:lstStyle/>
                    <a:p>
                      <a:r>
                        <a:rPr lang="tr-TR" sz="1200" dirty="0" err="1" smtClean="0"/>
                        <a:t>Misâl</a:t>
                      </a:r>
                      <a:endParaRPr lang="tr-TR" sz="1200" dirty="0"/>
                    </a:p>
                  </a:txBody>
                  <a:tcPr/>
                </a:tc>
                <a:tc>
                  <a:txBody>
                    <a:bodyPr/>
                    <a:lstStyle/>
                    <a:p>
                      <a:r>
                        <a:rPr lang="tr-TR" sz="1200" dirty="0" err="1" smtClean="0"/>
                        <a:t>Taikat</a:t>
                      </a:r>
                      <a:endParaRPr lang="tr-TR" sz="1200" dirty="0"/>
                    </a:p>
                  </a:txBody>
                  <a:tcPr/>
                </a:tc>
                <a:tc>
                  <a:txBody>
                    <a:bodyPr/>
                    <a:lstStyle/>
                    <a:p>
                      <a:r>
                        <a:rPr lang="tr-TR" sz="1200" dirty="0" smtClean="0"/>
                        <a:t>Şevk</a:t>
                      </a:r>
                      <a:endParaRPr lang="tr-TR" sz="1200" dirty="0"/>
                    </a:p>
                  </a:txBody>
                  <a:tcPr/>
                </a:tc>
                <a:tc>
                  <a:txBody>
                    <a:bodyPr/>
                    <a:lstStyle/>
                    <a:p>
                      <a:r>
                        <a:rPr lang="tr-TR" sz="1200" dirty="0" err="1" smtClean="0"/>
                        <a:t>Tevhid</a:t>
                      </a:r>
                      <a:r>
                        <a:rPr lang="tr-TR" sz="1200" dirty="0" smtClean="0"/>
                        <a:t>-i </a:t>
                      </a:r>
                      <a:r>
                        <a:rPr lang="tr-TR" sz="1200" dirty="0" err="1" smtClean="0"/>
                        <a:t>Sıfât</a:t>
                      </a:r>
                      <a:endParaRPr lang="tr-TR" sz="1200" dirty="0"/>
                    </a:p>
                  </a:txBody>
                  <a:tcPr/>
                </a:tc>
                <a:tc>
                  <a:txBody>
                    <a:bodyPr/>
                    <a:lstStyle/>
                    <a:p>
                      <a:r>
                        <a:rPr lang="tr-TR" sz="1200" dirty="0" smtClean="0"/>
                        <a:t>Sarı</a:t>
                      </a:r>
                      <a:endParaRPr lang="tr-TR" sz="1200" dirty="0"/>
                    </a:p>
                  </a:txBody>
                  <a:tcPr/>
                </a:tc>
                <a:tc>
                  <a:txBody>
                    <a:bodyPr/>
                    <a:lstStyle/>
                    <a:p>
                      <a:r>
                        <a:rPr lang="tr-TR" sz="1200" dirty="0" smtClean="0"/>
                        <a:t>Lâ</a:t>
                      </a:r>
                      <a:r>
                        <a:rPr lang="tr-TR" sz="1200" baseline="0" dirty="0" smtClean="0"/>
                        <a:t> </a:t>
                      </a:r>
                      <a:r>
                        <a:rPr lang="tr-TR" sz="1200" baseline="0" dirty="0" err="1" smtClean="0"/>
                        <a:t>Maksûde</a:t>
                      </a:r>
                      <a:r>
                        <a:rPr lang="tr-TR" sz="1200" baseline="0" dirty="0" smtClean="0"/>
                        <a:t> illâ hû</a:t>
                      </a:r>
                      <a:endParaRPr lang="tr-TR" sz="1200" dirty="0"/>
                    </a:p>
                  </a:txBody>
                  <a:tcPr/>
                </a:tc>
                <a:extLst>
                  <a:ext uri="{0D108BD9-81ED-4DB2-BD59-A6C34878D82A}">
                    <a16:rowId xmlns:a16="http://schemas.microsoft.com/office/drawing/2014/main" val="10002"/>
                  </a:ext>
                </a:extLst>
              </a:tr>
              <a:tr h="370840">
                <a:tc>
                  <a:txBody>
                    <a:bodyPr/>
                    <a:lstStyle/>
                    <a:p>
                      <a:r>
                        <a:rPr lang="tr-TR" sz="1200" dirty="0" err="1" smtClean="0"/>
                        <a:t>Mülhime</a:t>
                      </a:r>
                      <a:endParaRPr lang="tr-TR" sz="1200" dirty="0"/>
                    </a:p>
                  </a:txBody>
                  <a:tcPr/>
                </a:tc>
                <a:tc>
                  <a:txBody>
                    <a:bodyPr/>
                    <a:lstStyle/>
                    <a:p>
                      <a:r>
                        <a:rPr lang="tr-TR" sz="1200" dirty="0" smtClean="0"/>
                        <a:t>Hû</a:t>
                      </a:r>
                      <a:endParaRPr lang="tr-TR" sz="1200" dirty="0"/>
                    </a:p>
                  </a:txBody>
                  <a:tcPr/>
                </a:tc>
                <a:tc>
                  <a:txBody>
                    <a:bodyPr/>
                    <a:lstStyle/>
                    <a:p>
                      <a:r>
                        <a:rPr lang="tr-TR" sz="1200" dirty="0" smtClean="0"/>
                        <a:t>Ruh</a:t>
                      </a:r>
                      <a:endParaRPr lang="tr-TR" sz="1200" dirty="0"/>
                    </a:p>
                  </a:txBody>
                  <a:tcPr/>
                </a:tc>
                <a:tc>
                  <a:txBody>
                    <a:bodyPr/>
                    <a:lstStyle/>
                    <a:p>
                      <a:r>
                        <a:rPr lang="tr-TR" sz="1200" dirty="0" err="1" smtClean="0"/>
                        <a:t>Alellâh</a:t>
                      </a:r>
                      <a:endParaRPr lang="tr-TR" sz="1200" dirty="0"/>
                    </a:p>
                  </a:txBody>
                  <a:tcPr/>
                </a:tc>
                <a:tc>
                  <a:txBody>
                    <a:bodyPr/>
                    <a:lstStyle/>
                    <a:p>
                      <a:r>
                        <a:rPr lang="tr-TR" sz="1200" dirty="0" err="1" smtClean="0"/>
                        <a:t>Ervâh</a:t>
                      </a:r>
                      <a:endParaRPr lang="tr-TR" sz="1200" dirty="0"/>
                    </a:p>
                  </a:txBody>
                  <a:tcPr/>
                </a:tc>
                <a:tc>
                  <a:txBody>
                    <a:bodyPr/>
                    <a:lstStyle/>
                    <a:p>
                      <a:r>
                        <a:rPr lang="tr-TR" sz="1200" dirty="0" err="1" smtClean="0"/>
                        <a:t>Ma’rifet</a:t>
                      </a:r>
                      <a:endParaRPr lang="tr-TR" sz="1200" dirty="0"/>
                    </a:p>
                  </a:txBody>
                  <a:tcPr/>
                </a:tc>
                <a:tc>
                  <a:txBody>
                    <a:bodyPr/>
                    <a:lstStyle/>
                    <a:p>
                      <a:r>
                        <a:rPr lang="tr-TR" sz="1200" dirty="0" smtClean="0"/>
                        <a:t>Aşk</a:t>
                      </a:r>
                      <a:endParaRPr lang="tr-TR" sz="1200" dirty="0"/>
                    </a:p>
                  </a:txBody>
                  <a:tcPr/>
                </a:tc>
                <a:tc>
                  <a:txBody>
                    <a:bodyPr/>
                    <a:lstStyle/>
                    <a:p>
                      <a:r>
                        <a:rPr lang="tr-TR" sz="1200" dirty="0" err="1" smtClean="0"/>
                        <a:t>Tevhid</a:t>
                      </a:r>
                      <a:r>
                        <a:rPr lang="tr-TR" sz="1200" dirty="0" smtClean="0"/>
                        <a:t>-i zât</a:t>
                      </a:r>
                      <a:endParaRPr lang="tr-TR" sz="1200" dirty="0"/>
                    </a:p>
                  </a:txBody>
                  <a:tcPr/>
                </a:tc>
                <a:tc>
                  <a:txBody>
                    <a:bodyPr/>
                    <a:lstStyle/>
                    <a:p>
                      <a:r>
                        <a:rPr lang="tr-TR" sz="1200" dirty="0" smtClean="0"/>
                        <a:t>Kırmızı</a:t>
                      </a:r>
                      <a:endParaRPr lang="tr-TR" sz="1200" dirty="0"/>
                    </a:p>
                  </a:txBody>
                  <a:tcPr/>
                </a:tc>
                <a:tc>
                  <a:txBody>
                    <a:bodyPr/>
                    <a:lstStyle/>
                    <a:p>
                      <a:r>
                        <a:rPr lang="tr-TR" sz="1200" dirty="0" smtClean="0"/>
                        <a:t>Lâ </a:t>
                      </a:r>
                      <a:r>
                        <a:rPr lang="tr-TR" sz="1200" dirty="0" err="1" smtClean="0"/>
                        <a:t>Mahbûbe</a:t>
                      </a:r>
                      <a:r>
                        <a:rPr lang="tr-TR" sz="1200" dirty="0" smtClean="0"/>
                        <a:t> </a:t>
                      </a:r>
                      <a:r>
                        <a:rPr lang="tr-TR" sz="1200" dirty="0" err="1" smtClean="0"/>
                        <a:t>illallâh</a:t>
                      </a:r>
                      <a:endParaRPr lang="tr-TR" sz="1200" dirty="0"/>
                    </a:p>
                  </a:txBody>
                  <a:tcPr/>
                </a:tc>
                <a:extLst>
                  <a:ext uri="{0D108BD9-81ED-4DB2-BD59-A6C34878D82A}">
                    <a16:rowId xmlns:a16="http://schemas.microsoft.com/office/drawing/2014/main" val="10003"/>
                  </a:ext>
                </a:extLst>
              </a:tr>
              <a:tr h="370840">
                <a:tc>
                  <a:txBody>
                    <a:bodyPr/>
                    <a:lstStyle/>
                    <a:p>
                      <a:r>
                        <a:rPr lang="tr-TR" sz="1200" dirty="0" err="1" smtClean="0"/>
                        <a:t>Mutmainne</a:t>
                      </a:r>
                      <a:endParaRPr lang="tr-TR" sz="1200" dirty="0"/>
                    </a:p>
                  </a:txBody>
                  <a:tcPr/>
                </a:tc>
                <a:tc>
                  <a:txBody>
                    <a:bodyPr/>
                    <a:lstStyle/>
                    <a:p>
                      <a:r>
                        <a:rPr lang="tr-TR" sz="1200" dirty="0" err="1" smtClean="0"/>
                        <a:t>Hakk</a:t>
                      </a:r>
                      <a:endParaRPr lang="tr-TR" sz="1200" dirty="0"/>
                    </a:p>
                  </a:txBody>
                  <a:tcPr/>
                </a:tc>
                <a:tc>
                  <a:txBody>
                    <a:bodyPr/>
                    <a:lstStyle/>
                    <a:p>
                      <a:r>
                        <a:rPr lang="tr-TR" sz="1200" dirty="0" smtClean="0"/>
                        <a:t>Sır</a:t>
                      </a:r>
                      <a:endParaRPr lang="tr-TR" sz="1200" dirty="0"/>
                    </a:p>
                  </a:txBody>
                  <a:tcPr/>
                </a:tc>
                <a:tc>
                  <a:txBody>
                    <a:bodyPr/>
                    <a:lstStyle/>
                    <a:p>
                      <a:r>
                        <a:rPr lang="tr-TR" sz="1200" dirty="0" err="1" smtClean="0"/>
                        <a:t>Maâllâh</a:t>
                      </a:r>
                      <a:endParaRPr lang="tr-TR" sz="1200" dirty="0"/>
                    </a:p>
                  </a:txBody>
                  <a:tcPr/>
                </a:tc>
                <a:tc>
                  <a:txBody>
                    <a:bodyPr/>
                    <a:lstStyle/>
                    <a:p>
                      <a:r>
                        <a:rPr lang="tr-TR" sz="1200" dirty="0" err="1" smtClean="0"/>
                        <a:t>Ceberût</a:t>
                      </a:r>
                      <a:endParaRPr lang="tr-TR" sz="1200" dirty="0"/>
                    </a:p>
                  </a:txBody>
                  <a:tcPr/>
                </a:tc>
                <a:tc>
                  <a:txBody>
                    <a:bodyPr/>
                    <a:lstStyle/>
                    <a:p>
                      <a:r>
                        <a:rPr lang="tr-TR" sz="1200" dirty="0" err="1" smtClean="0"/>
                        <a:t>Hakîkat</a:t>
                      </a:r>
                      <a:endParaRPr lang="tr-TR" sz="1200" dirty="0"/>
                    </a:p>
                  </a:txBody>
                  <a:tcPr/>
                </a:tc>
                <a:tc>
                  <a:txBody>
                    <a:bodyPr/>
                    <a:lstStyle/>
                    <a:p>
                      <a:r>
                        <a:rPr lang="tr-TR" sz="1200" dirty="0" err="1" smtClean="0"/>
                        <a:t>Vasl</a:t>
                      </a:r>
                      <a:endParaRPr lang="tr-TR" sz="1200" dirty="0"/>
                    </a:p>
                  </a:txBody>
                  <a:tcPr/>
                </a:tc>
                <a:tc>
                  <a:txBody>
                    <a:bodyPr/>
                    <a:lstStyle/>
                    <a:p>
                      <a:r>
                        <a:rPr lang="tr-TR" sz="1200" dirty="0" smtClean="0"/>
                        <a:t>Cem’</a:t>
                      </a:r>
                      <a:endParaRPr lang="tr-TR" sz="1200" dirty="0"/>
                    </a:p>
                  </a:txBody>
                  <a:tcPr/>
                </a:tc>
                <a:tc>
                  <a:txBody>
                    <a:bodyPr/>
                    <a:lstStyle/>
                    <a:p>
                      <a:r>
                        <a:rPr lang="tr-TR" sz="1200" dirty="0" smtClean="0"/>
                        <a:t>Siyah</a:t>
                      </a:r>
                      <a:endParaRPr lang="tr-TR" sz="1200" dirty="0"/>
                    </a:p>
                  </a:txBody>
                  <a:tcPr/>
                </a:tc>
                <a:tc>
                  <a:txBody>
                    <a:bodyPr/>
                    <a:lstStyle/>
                    <a:p>
                      <a:r>
                        <a:rPr lang="tr-TR" sz="1200" dirty="0" smtClean="0"/>
                        <a:t>Lâ </a:t>
                      </a:r>
                      <a:r>
                        <a:rPr lang="tr-TR" sz="1200" dirty="0" err="1" smtClean="0"/>
                        <a:t>Mevcûde</a:t>
                      </a:r>
                      <a:r>
                        <a:rPr lang="tr-TR" sz="1200" dirty="0" smtClean="0"/>
                        <a:t> illâ</a:t>
                      </a:r>
                      <a:r>
                        <a:rPr lang="tr-TR" sz="1200" baseline="0" dirty="0" smtClean="0"/>
                        <a:t> hû</a:t>
                      </a:r>
                      <a:endParaRPr lang="tr-TR" sz="1200" dirty="0"/>
                    </a:p>
                  </a:txBody>
                  <a:tcPr/>
                </a:tc>
                <a:extLst>
                  <a:ext uri="{0D108BD9-81ED-4DB2-BD59-A6C34878D82A}">
                    <a16:rowId xmlns:a16="http://schemas.microsoft.com/office/drawing/2014/main" val="10004"/>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dirty="0" err="1" smtClean="0"/>
                        <a:t>Râziyye</a:t>
                      </a:r>
                      <a:endParaRPr lang="tr-TR" sz="1200" dirty="0"/>
                    </a:p>
                  </a:txBody>
                  <a:tcPr/>
                </a:tc>
                <a:tc>
                  <a:txBody>
                    <a:bodyPr/>
                    <a:lstStyle/>
                    <a:p>
                      <a:r>
                        <a:rPr lang="tr-TR" sz="1200" dirty="0" err="1" smtClean="0"/>
                        <a:t>Hayy</a:t>
                      </a:r>
                      <a:endParaRPr lang="tr-TR" sz="1200" dirty="0"/>
                    </a:p>
                  </a:txBody>
                  <a:tcPr/>
                </a:tc>
                <a:tc>
                  <a:txBody>
                    <a:bodyPr/>
                    <a:lstStyle/>
                    <a:p>
                      <a:r>
                        <a:rPr lang="tr-TR" sz="1200" dirty="0" err="1" smtClean="0"/>
                        <a:t>Sırrus’s</a:t>
                      </a:r>
                      <a:r>
                        <a:rPr lang="tr-TR" sz="1200" dirty="0" smtClean="0"/>
                        <a:t>-sır</a:t>
                      </a:r>
                      <a:endParaRPr lang="tr-TR" sz="1200" dirty="0"/>
                    </a:p>
                  </a:txBody>
                  <a:tcPr/>
                </a:tc>
                <a:tc>
                  <a:txBody>
                    <a:bodyPr/>
                    <a:lstStyle/>
                    <a:p>
                      <a:r>
                        <a:rPr lang="tr-TR" sz="1200" dirty="0" err="1" smtClean="0"/>
                        <a:t>Fillâh</a:t>
                      </a:r>
                      <a:endParaRPr lang="tr-TR" sz="1200" dirty="0"/>
                    </a:p>
                  </a:txBody>
                  <a:tcPr/>
                </a:tc>
                <a:tc>
                  <a:txBody>
                    <a:bodyPr/>
                    <a:lstStyle/>
                    <a:p>
                      <a:r>
                        <a:rPr lang="tr-TR" sz="1200" dirty="0" smtClean="0"/>
                        <a:t>Lâhut</a:t>
                      </a:r>
                      <a:endParaRPr lang="tr-TR" sz="1200" dirty="0"/>
                    </a:p>
                  </a:txBody>
                  <a:tcPr/>
                </a:tc>
                <a:tc>
                  <a:txBody>
                    <a:bodyPr/>
                    <a:lstStyle/>
                    <a:p>
                      <a:r>
                        <a:rPr lang="tr-TR" sz="1200" dirty="0" smtClean="0"/>
                        <a:t>Velâyet</a:t>
                      </a:r>
                      <a:endParaRPr lang="tr-TR" sz="1200" dirty="0"/>
                    </a:p>
                  </a:txBody>
                  <a:tcPr/>
                </a:tc>
                <a:tc>
                  <a:txBody>
                    <a:bodyPr/>
                    <a:lstStyle/>
                    <a:p>
                      <a:r>
                        <a:rPr lang="tr-TR" sz="1200" dirty="0" smtClean="0"/>
                        <a:t>Hayret</a:t>
                      </a:r>
                      <a:endParaRPr lang="tr-TR" sz="1200" dirty="0"/>
                    </a:p>
                  </a:txBody>
                  <a:tcPr/>
                </a:tc>
                <a:tc>
                  <a:txBody>
                    <a:bodyPr/>
                    <a:lstStyle/>
                    <a:p>
                      <a:r>
                        <a:rPr lang="tr-TR" sz="1200" dirty="0" err="1" smtClean="0"/>
                        <a:t>Hazretü’l</a:t>
                      </a:r>
                      <a:r>
                        <a:rPr lang="tr-TR" sz="1200" dirty="0" smtClean="0"/>
                        <a:t>-cem’</a:t>
                      </a:r>
                      <a:endParaRPr lang="tr-TR" sz="1200" dirty="0"/>
                    </a:p>
                  </a:txBody>
                  <a:tcPr/>
                </a:tc>
                <a:tc>
                  <a:txBody>
                    <a:bodyPr/>
                    <a:lstStyle/>
                    <a:p>
                      <a:r>
                        <a:rPr lang="tr-TR" sz="1200" dirty="0" smtClean="0"/>
                        <a:t>Yeşil</a:t>
                      </a:r>
                      <a:endParaRPr lang="tr-TR" sz="1200" dirty="0"/>
                    </a:p>
                  </a:txBody>
                  <a:tcPr/>
                </a:tc>
                <a:tc>
                  <a:txBody>
                    <a:bodyPr/>
                    <a:lstStyle/>
                    <a:p>
                      <a:r>
                        <a:rPr lang="tr-TR" sz="1200" dirty="0" smtClean="0"/>
                        <a:t>Lâ </a:t>
                      </a:r>
                      <a:r>
                        <a:rPr lang="tr-TR" sz="1200" dirty="0" err="1" smtClean="0"/>
                        <a:t>mevcûde</a:t>
                      </a:r>
                      <a:r>
                        <a:rPr lang="tr-TR" sz="1200" dirty="0" smtClean="0"/>
                        <a:t> </a:t>
                      </a:r>
                      <a:r>
                        <a:rPr lang="tr-TR" sz="1200" dirty="0" err="1" smtClean="0"/>
                        <a:t>illallâh</a:t>
                      </a:r>
                      <a:endParaRPr lang="tr-TR" sz="1200" dirty="0"/>
                    </a:p>
                  </a:txBody>
                  <a:tcPr/>
                </a:tc>
                <a:extLst>
                  <a:ext uri="{0D108BD9-81ED-4DB2-BD59-A6C34878D82A}">
                    <a16:rowId xmlns:a16="http://schemas.microsoft.com/office/drawing/2014/main" val="10005"/>
                  </a:ext>
                </a:extLst>
              </a:tr>
              <a:tr h="370840">
                <a:tc>
                  <a:txBody>
                    <a:bodyPr/>
                    <a:lstStyle/>
                    <a:p>
                      <a:r>
                        <a:rPr lang="tr-TR" sz="1200" dirty="0" err="1" smtClean="0"/>
                        <a:t>Marziyye</a:t>
                      </a:r>
                      <a:endParaRPr lang="tr-TR" sz="1200" dirty="0"/>
                    </a:p>
                  </a:txBody>
                  <a:tcPr/>
                </a:tc>
                <a:tc>
                  <a:txBody>
                    <a:bodyPr/>
                    <a:lstStyle/>
                    <a:p>
                      <a:r>
                        <a:rPr lang="tr-TR" sz="1200" dirty="0" err="1" smtClean="0"/>
                        <a:t>Kayyûm</a:t>
                      </a:r>
                      <a:endParaRPr lang="tr-TR" sz="1200" dirty="0"/>
                    </a:p>
                  </a:txBody>
                  <a:tcPr/>
                </a:tc>
                <a:tc>
                  <a:txBody>
                    <a:bodyPr/>
                    <a:lstStyle/>
                    <a:p>
                      <a:r>
                        <a:rPr lang="tr-TR" sz="1200" dirty="0" err="1" smtClean="0"/>
                        <a:t>Hafî</a:t>
                      </a:r>
                      <a:endParaRPr lang="tr-TR" sz="1200" dirty="0"/>
                    </a:p>
                  </a:txBody>
                  <a:tcPr/>
                </a:tc>
                <a:tc>
                  <a:txBody>
                    <a:bodyPr/>
                    <a:lstStyle/>
                    <a:p>
                      <a:r>
                        <a:rPr lang="tr-TR" sz="1200" dirty="0" err="1" smtClean="0"/>
                        <a:t>Anillâh</a:t>
                      </a:r>
                      <a:endParaRPr lang="tr-TR" sz="1200" dirty="0"/>
                    </a:p>
                  </a:txBody>
                  <a:tcPr/>
                </a:tc>
                <a:tc>
                  <a:txBody>
                    <a:bodyPr/>
                    <a:lstStyle/>
                    <a:p>
                      <a:r>
                        <a:rPr lang="tr-TR" sz="1200" dirty="0" err="1" smtClean="0"/>
                        <a:t>Nâsût</a:t>
                      </a:r>
                      <a:endParaRPr lang="tr-TR" sz="1200" dirty="0"/>
                    </a:p>
                  </a:txBody>
                  <a:tcPr/>
                </a:tc>
                <a:tc>
                  <a:txBody>
                    <a:bodyPr/>
                    <a:lstStyle/>
                    <a:p>
                      <a:r>
                        <a:rPr lang="tr-TR" sz="1200" dirty="0" err="1" smtClean="0"/>
                        <a:t>Sıddîkiyyet</a:t>
                      </a:r>
                      <a:endParaRPr lang="tr-TR" sz="1200" dirty="0"/>
                    </a:p>
                  </a:txBody>
                  <a:tcPr/>
                </a:tc>
                <a:tc>
                  <a:txBody>
                    <a:bodyPr/>
                    <a:lstStyle/>
                    <a:p>
                      <a:r>
                        <a:rPr lang="tr-TR" sz="1200" dirty="0" err="1" smtClean="0"/>
                        <a:t>Fenâfillâh</a:t>
                      </a:r>
                      <a:endParaRPr lang="tr-TR" sz="1200" dirty="0"/>
                    </a:p>
                  </a:txBody>
                  <a:tcPr/>
                </a:tc>
                <a:tc>
                  <a:txBody>
                    <a:bodyPr/>
                    <a:lstStyle/>
                    <a:p>
                      <a:r>
                        <a:rPr lang="tr-TR" sz="1200" dirty="0" err="1" smtClean="0"/>
                        <a:t>Cemu’l</a:t>
                      </a:r>
                      <a:r>
                        <a:rPr lang="tr-TR" sz="1200" dirty="0" smtClean="0"/>
                        <a:t>-cem’</a:t>
                      </a:r>
                      <a:endParaRPr lang="tr-TR" sz="1200" dirty="0"/>
                    </a:p>
                  </a:txBody>
                  <a:tcPr/>
                </a:tc>
                <a:tc>
                  <a:txBody>
                    <a:bodyPr/>
                    <a:lstStyle/>
                    <a:p>
                      <a:r>
                        <a:rPr lang="tr-TR" sz="1200" dirty="0" smtClean="0"/>
                        <a:t>Beyaz</a:t>
                      </a:r>
                      <a:endParaRPr lang="tr-TR"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dirty="0" smtClean="0"/>
                        <a:t>Lâ</a:t>
                      </a:r>
                      <a:r>
                        <a:rPr lang="tr-TR" sz="1200" baseline="0" dirty="0" smtClean="0"/>
                        <a:t> </a:t>
                      </a:r>
                      <a:r>
                        <a:rPr lang="tr-TR" sz="1200" baseline="0" dirty="0" err="1" smtClean="0"/>
                        <a:t>maksûde</a:t>
                      </a:r>
                      <a:r>
                        <a:rPr lang="tr-TR" sz="1200" dirty="0" smtClean="0"/>
                        <a:t> </a:t>
                      </a:r>
                      <a:r>
                        <a:rPr lang="tr-TR" sz="1200" dirty="0" err="1" smtClean="0"/>
                        <a:t>illallâh</a:t>
                      </a:r>
                      <a:endParaRPr lang="tr-TR" sz="1200" dirty="0"/>
                    </a:p>
                  </a:txBody>
                  <a:tcPr/>
                </a:tc>
                <a:extLst>
                  <a:ext uri="{0D108BD9-81ED-4DB2-BD59-A6C34878D82A}">
                    <a16:rowId xmlns:a16="http://schemas.microsoft.com/office/drawing/2014/main" val="10006"/>
                  </a:ext>
                </a:extLst>
              </a:tr>
              <a:tr h="370840">
                <a:tc>
                  <a:txBody>
                    <a:bodyPr/>
                    <a:lstStyle/>
                    <a:p>
                      <a:r>
                        <a:rPr lang="tr-TR" sz="1200" dirty="0" smtClean="0"/>
                        <a:t>Kâmile</a:t>
                      </a:r>
                      <a:endParaRPr lang="tr-TR" sz="1200" dirty="0"/>
                    </a:p>
                  </a:txBody>
                  <a:tcPr/>
                </a:tc>
                <a:tc>
                  <a:txBody>
                    <a:bodyPr/>
                    <a:lstStyle/>
                    <a:p>
                      <a:r>
                        <a:rPr lang="tr-TR" sz="1200" dirty="0" err="1" smtClean="0"/>
                        <a:t>Kahhâr</a:t>
                      </a:r>
                      <a:endParaRPr lang="tr-TR" sz="1200" dirty="0"/>
                    </a:p>
                  </a:txBody>
                  <a:tcPr/>
                </a:tc>
                <a:tc>
                  <a:txBody>
                    <a:bodyPr/>
                    <a:lstStyle/>
                    <a:p>
                      <a:r>
                        <a:rPr lang="tr-TR" sz="1200" dirty="0" err="1" smtClean="0"/>
                        <a:t>Ahfâ</a:t>
                      </a:r>
                      <a:endParaRPr lang="tr-TR" sz="1200" dirty="0"/>
                    </a:p>
                  </a:txBody>
                  <a:tcPr/>
                </a:tc>
                <a:tc>
                  <a:txBody>
                    <a:bodyPr/>
                    <a:lstStyle/>
                    <a:p>
                      <a:r>
                        <a:rPr lang="tr-TR" sz="1200" dirty="0" smtClean="0"/>
                        <a:t>Billâh</a:t>
                      </a:r>
                      <a:endParaRPr lang="tr-TR" sz="1200" dirty="0"/>
                    </a:p>
                  </a:txBody>
                  <a:tcPr/>
                </a:tc>
                <a:tc>
                  <a:txBody>
                    <a:bodyPr/>
                    <a:lstStyle/>
                    <a:p>
                      <a:r>
                        <a:rPr lang="tr-TR" sz="1200" dirty="0" err="1" smtClean="0"/>
                        <a:t>Hakîkat</a:t>
                      </a:r>
                      <a:endParaRPr lang="tr-TR" sz="1200" dirty="0"/>
                    </a:p>
                  </a:txBody>
                  <a:tcPr/>
                </a:tc>
                <a:tc>
                  <a:txBody>
                    <a:bodyPr/>
                    <a:lstStyle/>
                    <a:p>
                      <a:r>
                        <a:rPr lang="tr-TR" sz="1200" dirty="0" err="1" smtClean="0"/>
                        <a:t>Kurbet</a:t>
                      </a:r>
                      <a:endParaRPr lang="tr-TR" sz="1200" dirty="0"/>
                    </a:p>
                  </a:txBody>
                  <a:tcPr/>
                </a:tc>
                <a:tc>
                  <a:txBody>
                    <a:bodyPr/>
                    <a:lstStyle/>
                    <a:p>
                      <a:r>
                        <a:rPr lang="tr-TR" sz="1200" dirty="0" err="1" smtClean="0"/>
                        <a:t>Bekâbillah</a:t>
                      </a:r>
                      <a:endParaRPr lang="tr-TR" sz="1200" dirty="0"/>
                    </a:p>
                  </a:txBody>
                  <a:tcPr/>
                </a:tc>
                <a:tc>
                  <a:txBody>
                    <a:bodyPr/>
                    <a:lstStyle/>
                    <a:p>
                      <a:r>
                        <a:rPr lang="tr-TR" sz="1200" dirty="0" err="1" smtClean="0"/>
                        <a:t>Ehadiyyetü’l</a:t>
                      </a:r>
                      <a:r>
                        <a:rPr lang="tr-TR" sz="1200" dirty="0" smtClean="0"/>
                        <a:t>-cem’</a:t>
                      </a:r>
                      <a:endParaRPr lang="tr-TR" sz="1200" dirty="0"/>
                    </a:p>
                  </a:txBody>
                  <a:tcPr/>
                </a:tc>
                <a:tc>
                  <a:txBody>
                    <a:bodyPr/>
                    <a:lstStyle/>
                    <a:p>
                      <a:r>
                        <a:rPr lang="tr-TR" sz="1200" dirty="0" smtClean="0"/>
                        <a:t>Renksiz</a:t>
                      </a:r>
                      <a:endParaRPr lang="tr-TR"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dirty="0" smtClean="0"/>
                        <a:t>Lâ </a:t>
                      </a:r>
                      <a:r>
                        <a:rPr lang="tr-TR" sz="1200" dirty="0" err="1" smtClean="0"/>
                        <a:t>mahbûbe</a:t>
                      </a:r>
                      <a:r>
                        <a:rPr lang="tr-TR" sz="1200" dirty="0" smtClean="0"/>
                        <a:t> </a:t>
                      </a:r>
                      <a:r>
                        <a:rPr lang="tr-TR" sz="1200" dirty="0" err="1" smtClean="0"/>
                        <a:t>illallâh</a:t>
                      </a:r>
                      <a:endParaRPr lang="tr-TR" sz="12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6950854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1306</TotalTime>
  <Words>1697</Words>
  <Application>Microsoft Office PowerPoint</Application>
  <PresentationFormat>Geniş ekran</PresentationFormat>
  <Paragraphs>140</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Times New Roman</vt:lpstr>
      <vt:lpstr>Wingdings 3</vt:lpstr>
      <vt:lpstr>İyon Toplantı Odası</vt:lpstr>
      <vt:lpstr>TASAVVUF I  VI. YARIYIL BAHAR DÖNEMİ</vt:lpstr>
      <vt:lpstr>4. HAFTA (11.03.2019) - Tasavvuf Tarihinin Dönemleri/Tarikatların Sosyal Fonksiyonları KAYNAKÇA -H. Kamil Yılmaz, Anahatlarıyla Tasavvuf ve Tarikatlar, Ensar neş., İst. 2004. -Reşat Öngören, «Tarikat», DİA, c. 40, ss. 95-105.  </vt:lpstr>
      <vt:lpstr>Tasavvuf Tarihinin Dönemleri</vt:lpstr>
      <vt:lpstr>Tasavvuf Tarihinin Dönemleri</vt:lpstr>
      <vt:lpstr>Tasavvuf Tarihinin Dönemleri</vt:lpstr>
      <vt:lpstr>Tarikatlar Dönemi</vt:lpstr>
      <vt:lpstr>Tarikatlar Dönemi</vt:lpstr>
      <vt:lpstr>Tarikatlar Dönemi</vt:lpstr>
      <vt:lpstr>Tarikatların Sosyal Fonksiyonları</vt:lpstr>
      <vt:lpstr>Tarikatlar Dönemi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88</cp:revision>
  <cp:lastPrinted>2019-02-25T11:11:47Z</cp:lastPrinted>
  <dcterms:created xsi:type="dcterms:W3CDTF">2017-02-20T05:50:03Z</dcterms:created>
  <dcterms:modified xsi:type="dcterms:W3CDTF">2019-03-18T10:35:19Z</dcterms:modified>
</cp:coreProperties>
</file>