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2" r:id="rId2"/>
    <p:sldId id="275" r:id="rId3"/>
    <p:sldId id="276" r:id="rId4"/>
    <p:sldId id="277" r:id="rId5"/>
    <p:sldId id="278" r:id="rId6"/>
    <p:sldId id="279" r:id="rId7"/>
    <p:sldId id="280" r:id="rId8"/>
    <p:sldId id="281" r:id="rId9"/>
    <p:sldId id="282" r:id="rId10"/>
    <p:sldId id="284" r:id="rId11"/>
    <p:sldId id="293" r:id="rId12"/>
    <p:sldId id="285" r:id="rId13"/>
    <p:sldId id="286" r:id="rId14"/>
    <p:sldId id="28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5"/>
    <p:restoredTop sz="94646"/>
  </p:normalViewPr>
  <p:slideViewPr>
    <p:cSldViewPr snapToGrid="0" snapToObjects="1">
      <p:cViewPr varScale="1">
        <p:scale>
          <a:sx n="51" d="100"/>
          <a:sy n="51" d="100"/>
        </p:scale>
        <p:origin x="200" y="1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6E29117-B71C-144D-AE47-5EDCD315AB1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7B5F59C-8E0B-B747-B3B4-59A6CB7CBC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6AC86FA-D45E-C743-B2BF-AABC0C9364D5}"/>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5" name="Alt Bilgi Yer Tutucusu 4">
            <a:extLst>
              <a:ext uri="{FF2B5EF4-FFF2-40B4-BE49-F238E27FC236}">
                <a16:creationId xmlns:a16="http://schemas.microsoft.com/office/drawing/2014/main" id="{0FDBD0B1-FA47-4949-9681-5F0EC55E36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132BE64-1364-194F-A70A-88B32035126D}"/>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21816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999B3AC-D206-984F-A853-D3955191C82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9A316D1-7748-2740-B185-657E1DBE14B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37C8658-A415-CB49-88D2-03BDFC3CC570}"/>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5" name="Alt Bilgi Yer Tutucusu 4">
            <a:extLst>
              <a:ext uri="{FF2B5EF4-FFF2-40B4-BE49-F238E27FC236}">
                <a16:creationId xmlns:a16="http://schemas.microsoft.com/office/drawing/2014/main" id="{FF453CEB-D81F-CE4F-A8E0-F4BE5F3F56F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BC4627-93B8-904E-A3A3-344B1F244449}"/>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1555683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4CFFC31-15BE-CB49-A460-1569AAE8646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03EE255-863B-644B-BC97-479B376C60D7}"/>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C0E7531-215A-DC4F-842E-39E69A979065}"/>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5" name="Alt Bilgi Yer Tutucusu 4">
            <a:extLst>
              <a:ext uri="{FF2B5EF4-FFF2-40B4-BE49-F238E27FC236}">
                <a16:creationId xmlns:a16="http://schemas.microsoft.com/office/drawing/2014/main" id="{AFB046AA-AFE1-1B41-B80E-98A8141D39E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32A3AB0-53C9-5A4C-8EAA-03408A723A46}"/>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3972343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46339F-5719-5E47-B1E1-2D0113584B7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941F334-CC24-7740-9273-350AC5F6FE6E}"/>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954F390-E02D-364A-B8A8-77AB3E7653E5}"/>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5" name="Alt Bilgi Yer Tutucusu 4">
            <a:extLst>
              <a:ext uri="{FF2B5EF4-FFF2-40B4-BE49-F238E27FC236}">
                <a16:creationId xmlns:a16="http://schemas.microsoft.com/office/drawing/2014/main" id="{80D6EBE0-B1F2-FA4B-B6D9-1635F299B30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95BC80B-40A0-B942-B5C8-8D3DF8992D50}"/>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2791550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D7256B-88BC-864E-96B6-D7402A3608E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A478DE1-8675-7342-9821-4C1DB5F9A5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055D0A18-2245-C546-B9F0-B2B7AD23DBD1}"/>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5" name="Alt Bilgi Yer Tutucusu 4">
            <a:extLst>
              <a:ext uri="{FF2B5EF4-FFF2-40B4-BE49-F238E27FC236}">
                <a16:creationId xmlns:a16="http://schemas.microsoft.com/office/drawing/2014/main" id="{E23F1BA7-2CF0-234C-9B42-192C19CAABB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31F05D-8A55-7540-9563-A1B6BC7ED8B2}"/>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3029244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AFC73A1-D4C3-F540-98C8-4086703C507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A7F5755-81BC-BC42-87E3-CFCCB3708559}"/>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0239D204-8594-0B44-859B-9CF74A04A8E5}"/>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2E7E6EDC-1C79-CE46-9A34-7B4AF27C93F3}"/>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6" name="Alt Bilgi Yer Tutucusu 5">
            <a:extLst>
              <a:ext uri="{FF2B5EF4-FFF2-40B4-BE49-F238E27FC236}">
                <a16:creationId xmlns:a16="http://schemas.microsoft.com/office/drawing/2014/main" id="{0AC6E55B-1213-CF4F-A3B1-004BA73738D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539FD98-B03C-344D-9A6E-9E5EE5FB587A}"/>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814528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97874C3-49CD-F448-BD7C-345B52CE63C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CC1C2AD-0846-BA46-BA56-2D0C3B98F1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CD4FCF64-0133-DB45-92A8-66B3B7406CEB}"/>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3D4DFACA-9C56-2C40-8E3E-DA34BDCF89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D5FA68A4-4AEB-A84D-9756-6C26F1E46CB0}"/>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BD42291E-6EFA-424D-AE83-7A07F577B07A}"/>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8" name="Alt Bilgi Yer Tutucusu 7">
            <a:extLst>
              <a:ext uri="{FF2B5EF4-FFF2-40B4-BE49-F238E27FC236}">
                <a16:creationId xmlns:a16="http://schemas.microsoft.com/office/drawing/2014/main" id="{A1745BC0-B269-FD47-8782-9689762B4C7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5F3BDFC-2D76-BE4F-BBCA-E1EB399246FD}"/>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3206366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D36F6AD-1FCD-F941-A549-0DDD25EF02A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7D21127-8CA0-2041-BF91-53F8B55A5BEB}"/>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4" name="Alt Bilgi Yer Tutucusu 3">
            <a:extLst>
              <a:ext uri="{FF2B5EF4-FFF2-40B4-BE49-F238E27FC236}">
                <a16:creationId xmlns:a16="http://schemas.microsoft.com/office/drawing/2014/main" id="{14E78DBD-F368-FB43-8786-DA88D5D40DF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C70F467-DA26-434F-81F8-6B13C84A6E58}"/>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270946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BBAA5A1-20B5-F447-8CC8-E96CA0103715}"/>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3" name="Alt Bilgi Yer Tutucusu 2">
            <a:extLst>
              <a:ext uri="{FF2B5EF4-FFF2-40B4-BE49-F238E27FC236}">
                <a16:creationId xmlns:a16="http://schemas.microsoft.com/office/drawing/2014/main" id="{4629B165-971D-6041-84B4-D6473218002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9EC601D-849F-2348-BDAB-4B12FC8EF343}"/>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420164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C19D68-0C6A-874F-8B2A-9E0816A3AB2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5B053ED-4B70-3842-9257-E09DA6AE72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1159CAAB-8A66-1A44-A33F-E83716CF29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4FBFC66D-EDD2-E943-B291-5D4B9A22331B}"/>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6" name="Alt Bilgi Yer Tutucusu 5">
            <a:extLst>
              <a:ext uri="{FF2B5EF4-FFF2-40B4-BE49-F238E27FC236}">
                <a16:creationId xmlns:a16="http://schemas.microsoft.com/office/drawing/2014/main" id="{C6F9A4F5-83EE-2141-88EC-670CE483AF8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ED07881-A5C5-014E-8C89-8AEA7EFC1409}"/>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2123804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90CDA6-F784-044E-9F5B-D774DB55193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5BD031F-3C8B-844F-A239-0F81E4880D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8FDEA8B-A69F-8149-9515-9FDAB6EF05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F3059197-D472-A143-8AAF-9E4709613636}"/>
              </a:ext>
            </a:extLst>
          </p:cNvPr>
          <p:cNvSpPr>
            <a:spLocks noGrp="1"/>
          </p:cNvSpPr>
          <p:nvPr>
            <p:ph type="dt" sz="half" idx="10"/>
          </p:nvPr>
        </p:nvSpPr>
        <p:spPr/>
        <p:txBody>
          <a:bodyPr/>
          <a:lstStyle/>
          <a:p>
            <a:fld id="{3B735B7C-030E-A448-A8AA-E8965146C5C9}" type="datetimeFigureOut">
              <a:rPr lang="tr-TR" smtClean="0"/>
              <a:t>25.06.2020</a:t>
            </a:fld>
            <a:endParaRPr lang="tr-TR"/>
          </a:p>
        </p:txBody>
      </p:sp>
      <p:sp>
        <p:nvSpPr>
          <p:cNvPr id="6" name="Alt Bilgi Yer Tutucusu 5">
            <a:extLst>
              <a:ext uri="{FF2B5EF4-FFF2-40B4-BE49-F238E27FC236}">
                <a16:creationId xmlns:a16="http://schemas.microsoft.com/office/drawing/2014/main" id="{0D6FB847-14A6-F441-B065-BA6D53D480A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D636053-7385-EB4B-8CF9-31E455108955}"/>
              </a:ext>
            </a:extLst>
          </p:cNvPr>
          <p:cNvSpPr>
            <a:spLocks noGrp="1"/>
          </p:cNvSpPr>
          <p:nvPr>
            <p:ph type="sldNum" sz="quarter" idx="12"/>
          </p:nvPr>
        </p:nvSpPr>
        <p:spPr/>
        <p:txBody>
          <a:bodyPr/>
          <a:lstStyle/>
          <a:p>
            <a:fld id="{EB38D8FA-E8B1-EE45-919D-EDA8E75881A7}" type="slidenum">
              <a:rPr lang="tr-TR" smtClean="0"/>
              <a:t>‹#›</a:t>
            </a:fld>
            <a:endParaRPr lang="tr-TR"/>
          </a:p>
        </p:txBody>
      </p:sp>
    </p:spTree>
    <p:extLst>
      <p:ext uri="{BB962C8B-B14F-4D97-AF65-F5344CB8AC3E}">
        <p14:creationId xmlns:p14="http://schemas.microsoft.com/office/powerpoint/2010/main" val="1767115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221C3B3-FE60-5742-90F2-AC58BAF7BA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9FD4543-2F95-D642-B1AF-639E3A9D08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A5BB2126-6E6B-444A-8CBC-30F317F648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735B7C-030E-A448-A8AA-E8965146C5C9}" type="datetimeFigureOut">
              <a:rPr lang="tr-TR" smtClean="0"/>
              <a:t>25.06.2020</a:t>
            </a:fld>
            <a:endParaRPr lang="tr-TR"/>
          </a:p>
        </p:txBody>
      </p:sp>
      <p:sp>
        <p:nvSpPr>
          <p:cNvPr id="5" name="Alt Bilgi Yer Tutucusu 4">
            <a:extLst>
              <a:ext uri="{FF2B5EF4-FFF2-40B4-BE49-F238E27FC236}">
                <a16:creationId xmlns:a16="http://schemas.microsoft.com/office/drawing/2014/main" id="{3E00491C-B2DC-9547-9F57-FF6C0CF427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802E6AF-C793-994C-9413-B175526781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38D8FA-E8B1-EE45-919D-EDA8E75881A7}" type="slidenum">
              <a:rPr lang="tr-TR" smtClean="0"/>
              <a:t>‹#›</a:t>
            </a:fld>
            <a:endParaRPr lang="tr-TR"/>
          </a:p>
        </p:txBody>
      </p:sp>
    </p:spTree>
    <p:extLst>
      <p:ext uri="{BB962C8B-B14F-4D97-AF65-F5344CB8AC3E}">
        <p14:creationId xmlns:p14="http://schemas.microsoft.com/office/powerpoint/2010/main" val="3482595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brush png ile ilgili gÃ¶rsel sonucu">
            <a:extLst>
              <a:ext uri="{FF2B5EF4-FFF2-40B4-BE49-F238E27FC236}">
                <a16:creationId xmlns:a16="http://schemas.microsoft.com/office/drawing/2014/main" id="{7AA6260B-A796-4340-84F5-FA822B0322A8}"/>
              </a:ext>
            </a:extLst>
          </p:cNvPr>
          <p:cNvPicPr>
            <a:picLocks noChangeAspect="1" noChangeArrowheads="1"/>
          </p:cNvPicPr>
          <p:nvPr/>
        </p:nvPicPr>
        <p:blipFill rotWithShape="1">
          <a:blip r:embed="rId2" cstate="email">
            <a:duotone>
              <a:prstClr val="black"/>
              <a:schemeClr val="accent5">
                <a:tint val="45000"/>
                <a:satMod val="400000"/>
              </a:schemeClr>
            </a:duotone>
            <a:extLst>
              <a:ext uri="{28A0092B-C50C-407E-A947-70E740481C1C}">
                <a14:useLocalDpi xmlns:a14="http://schemas.microsoft.com/office/drawing/2010/main"/>
              </a:ext>
            </a:extLst>
          </a:blip>
          <a:srcRect l="21347" t="23005" r="13804" b="32570"/>
          <a:stretch/>
        </p:blipFill>
        <p:spPr bwMode="auto">
          <a:xfrm>
            <a:off x="2227352" y="1347211"/>
            <a:ext cx="7737297" cy="4163577"/>
          </a:xfrm>
          <a:prstGeom prst="rect">
            <a:avLst/>
          </a:prstGeom>
          <a:noFill/>
          <a:extLst>
            <a:ext uri="{909E8E84-426E-40DD-AFC4-6F175D3DCCD1}">
              <a14:hiddenFill xmlns:a14="http://schemas.microsoft.com/office/drawing/2010/main">
                <a:solidFill>
                  <a:srgbClr val="FFFFFF"/>
                </a:solidFill>
              </a14:hiddenFill>
            </a:ext>
          </a:extLst>
        </p:spPr>
      </p:pic>
      <p:sp>
        <p:nvSpPr>
          <p:cNvPr id="6" name="Dikdörtgen 5">
            <a:extLst>
              <a:ext uri="{FF2B5EF4-FFF2-40B4-BE49-F238E27FC236}">
                <a16:creationId xmlns:a16="http://schemas.microsoft.com/office/drawing/2014/main" id="{26D621C8-F0B8-4B0C-980D-A282C41B196A}"/>
              </a:ext>
            </a:extLst>
          </p:cNvPr>
          <p:cNvSpPr/>
          <p:nvPr/>
        </p:nvSpPr>
        <p:spPr>
          <a:xfrm>
            <a:off x="859237" y="2124796"/>
            <a:ext cx="10473527" cy="2608406"/>
          </a:xfrm>
          <a:prstGeom prst="rect">
            <a:avLst/>
          </a:prstGeom>
          <a:noFill/>
          <a:effectLst>
            <a:innerShdw blurRad="114300">
              <a:prstClr val="black"/>
            </a:innerShdw>
          </a:effectLst>
        </p:spPr>
        <p:txBody>
          <a:bodyPr wrap="square" lIns="68580" tIns="34290" rIns="68580" bIns="34290">
            <a:spAutoFit/>
          </a:bodyPr>
          <a:lstStyle/>
          <a:p>
            <a:pPr algn="ctr"/>
            <a:r>
              <a:rPr lang="tr-TR" sz="5500" b="1" dirty="0">
                <a:ln w="0">
                  <a:solidFill>
                    <a:schemeClr val="bg1"/>
                  </a:solidFill>
                </a:ln>
                <a:solidFill>
                  <a:schemeClr val="bg1"/>
                </a:solidFill>
                <a:effectLst>
                  <a:innerShdw blurRad="114300">
                    <a:prstClr val="black"/>
                  </a:innerShdw>
                </a:effectLst>
                <a:latin typeface="Tekton Pro" panose="020F0603020208020904" pitchFamily="34" charset="-94"/>
              </a:rPr>
              <a:t>Kuram Oluşturma</a:t>
            </a:r>
          </a:p>
          <a:p>
            <a:pPr algn="ctr"/>
            <a:r>
              <a:rPr lang="tr-TR" sz="5500" b="1" dirty="0">
                <a:ln w="0">
                  <a:solidFill>
                    <a:schemeClr val="bg1"/>
                  </a:solidFill>
                </a:ln>
                <a:solidFill>
                  <a:schemeClr val="bg1"/>
                </a:solidFill>
                <a:effectLst>
                  <a:innerShdw blurRad="114300">
                    <a:prstClr val="black"/>
                  </a:innerShdw>
                </a:effectLst>
                <a:latin typeface="Tekton Pro" panose="020F0603020208020904" pitchFamily="34" charset="-94"/>
              </a:rPr>
              <a:t>Deseninin </a:t>
            </a:r>
          </a:p>
          <a:p>
            <a:pPr algn="ctr"/>
            <a:r>
              <a:rPr lang="tr-TR" sz="5500" b="1" dirty="0">
                <a:ln w="0">
                  <a:solidFill>
                    <a:schemeClr val="bg1"/>
                  </a:solidFill>
                </a:ln>
                <a:solidFill>
                  <a:schemeClr val="bg1"/>
                </a:solidFill>
                <a:effectLst>
                  <a:innerShdw blurRad="114300">
                    <a:prstClr val="black"/>
                  </a:innerShdw>
                </a:effectLst>
                <a:latin typeface="Tekton Pro" panose="020F0603020208020904" pitchFamily="34" charset="-94"/>
              </a:rPr>
              <a:t>Anahtar Bileşenleri</a:t>
            </a:r>
          </a:p>
        </p:txBody>
      </p:sp>
    </p:spTree>
    <p:extLst>
      <p:ext uri="{BB962C8B-B14F-4D97-AF65-F5344CB8AC3E}">
        <p14:creationId xmlns:p14="http://schemas.microsoft.com/office/powerpoint/2010/main" val="2739009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F9E2390D-68B9-4A4F-A51B-45BBBECD3FAC}"/>
              </a:ext>
            </a:extLst>
          </p:cNvPr>
          <p:cNvSpPr/>
          <p:nvPr/>
        </p:nvSpPr>
        <p:spPr>
          <a:xfrm>
            <a:off x="436761" y="1536174"/>
            <a:ext cx="5659239" cy="3785652"/>
          </a:xfrm>
          <a:prstGeom prst="rect">
            <a:avLst/>
          </a:prstGeom>
        </p:spPr>
        <p:txBody>
          <a:bodyPr wrap="square">
            <a:spAutoFit/>
          </a:bodyPr>
          <a:lstStyle/>
          <a:p>
            <a:r>
              <a:rPr lang="tr-TR" sz="2000" b="1" dirty="0">
                <a:latin typeface="Tahoma" panose="020B0604030504040204" pitchFamily="34" charset="0"/>
                <a:ea typeface="Tahoma" panose="020B0604030504040204" pitchFamily="34" charset="0"/>
                <a:cs typeface="Tahoma" panose="020B0604030504040204" pitchFamily="34" charset="0"/>
              </a:rPr>
              <a:t>5.TEMEL SOSYAL SÜRECİN KEŞFİ: </a:t>
            </a:r>
          </a:p>
          <a:p>
            <a:endParaRPr lang="tr-TR" sz="2000" b="1" dirty="0">
              <a:latin typeface="Tahoma" panose="020B0604030504040204" pitchFamily="34" charset="0"/>
              <a:ea typeface="Tahoma" panose="020B0604030504040204" pitchFamily="34" charset="0"/>
              <a:cs typeface="Tahoma" panose="020B0604030504040204" pitchFamily="34" charset="0"/>
            </a:endParaRPr>
          </a:p>
          <a:p>
            <a:r>
              <a:rPr lang="tr-TR" sz="2000" dirty="0">
                <a:latin typeface="Tahoma" panose="020B0604030504040204" pitchFamily="34" charset="0"/>
                <a:ea typeface="Tahoma" panose="020B0604030504040204" pitchFamily="34" charset="0"/>
                <a:cs typeface="Tahoma" panose="020B0604030504040204" pitchFamily="34" charset="0"/>
              </a:rPr>
              <a:t>Üç aşamalı yapılan açık, </a:t>
            </a:r>
            <a:r>
              <a:rPr lang="tr-TR" sz="2000" dirty="0" err="1">
                <a:latin typeface="Tahoma" panose="020B0604030504040204" pitchFamily="34" charset="0"/>
                <a:ea typeface="Tahoma" panose="020B0604030504040204" pitchFamily="34" charset="0"/>
                <a:cs typeface="Tahoma" panose="020B0604030504040204" pitchFamily="34" charset="0"/>
              </a:rPr>
              <a:t>eksenel</a:t>
            </a:r>
            <a:r>
              <a:rPr lang="tr-TR" sz="2000" dirty="0">
                <a:latin typeface="Tahoma" panose="020B0604030504040204" pitchFamily="34" charset="0"/>
                <a:ea typeface="Tahoma" panose="020B0604030504040204" pitchFamily="34" charset="0"/>
                <a:cs typeface="Tahoma" panose="020B0604030504040204" pitchFamily="34" charset="0"/>
              </a:rPr>
              <a:t> ve seçici kodlama ile alınan </a:t>
            </a:r>
            <a:r>
              <a:rPr lang="tr-TR" sz="2000" b="1" dirty="0">
                <a:latin typeface="Tahoma" panose="020B0604030504040204" pitchFamily="34" charset="0"/>
                <a:ea typeface="Tahoma" panose="020B0604030504040204" pitchFamily="34" charset="0"/>
                <a:cs typeface="Tahoma" panose="020B0604030504040204" pitchFamily="34" charset="0"/>
              </a:rPr>
              <a:t>analitik notların bütünleştirilmesi sonucunda araştırılan olgu ve süreç için orta düzey bir kuram </a:t>
            </a:r>
            <a:r>
              <a:rPr lang="tr-TR" sz="2000" dirty="0">
                <a:latin typeface="Tahoma" panose="020B0604030504040204" pitchFamily="34" charset="0"/>
                <a:ea typeface="Tahoma" panose="020B0604030504040204" pitchFamily="34" charset="0"/>
                <a:cs typeface="Tahoma" panose="020B0604030504040204" pitchFamily="34" charset="0"/>
              </a:rPr>
              <a:t>geliştirilmektedir. </a:t>
            </a:r>
          </a:p>
          <a:p>
            <a:endParaRPr lang="tr-TR" sz="2000" dirty="0">
              <a:latin typeface="Tahoma" panose="020B0604030504040204" pitchFamily="34" charset="0"/>
              <a:ea typeface="Tahoma" panose="020B0604030504040204" pitchFamily="34" charset="0"/>
              <a:cs typeface="Tahoma" panose="020B0604030504040204" pitchFamily="34" charset="0"/>
            </a:endParaRPr>
          </a:p>
          <a:p>
            <a:r>
              <a:rPr lang="tr-TR" sz="2000" dirty="0">
                <a:latin typeface="Tahoma" panose="020B0604030504040204" pitchFamily="34" charset="0"/>
                <a:ea typeface="Tahoma" panose="020B0604030504040204" pitchFamily="34" charset="0"/>
                <a:cs typeface="Tahoma" panose="020B0604030504040204" pitchFamily="34" charset="0"/>
              </a:rPr>
              <a:t>Sınırlı kapsamlı ve çok özet olmalarına rağmen orta düzey kuramlar, bir disiplinle ilgili somut olgular hakkında tahminler yapma, anlama ve açıklama kapasitelerine sahiptirler.</a:t>
            </a:r>
          </a:p>
        </p:txBody>
      </p:sp>
      <p:pic>
        <p:nvPicPr>
          <p:cNvPr id="5" name="Resim 4">
            <a:extLst>
              <a:ext uri="{FF2B5EF4-FFF2-40B4-BE49-F238E27FC236}">
                <a16:creationId xmlns:a16="http://schemas.microsoft.com/office/drawing/2014/main" id="{B0002AA8-CA8E-469E-BA09-C8F5BCA064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170204" y="612845"/>
            <a:ext cx="3980432" cy="5632311"/>
          </a:xfrm>
          <a:prstGeom prst="rect">
            <a:avLst/>
          </a:prstGeom>
          <a:ln w="38100" cap="sq">
            <a:solidFill>
              <a:srgbClr val="F96593"/>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79044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brush png ile ilgili gÃ¶rsel sonucu">
            <a:extLst>
              <a:ext uri="{FF2B5EF4-FFF2-40B4-BE49-F238E27FC236}">
                <a16:creationId xmlns:a16="http://schemas.microsoft.com/office/drawing/2014/main" id="{6FC92DF4-F456-4E55-8EC5-4EF4652E8D68}"/>
              </a:ext>
            </a:extLst>
          </p:cNvPr>
          <p:cNvPicPr>
            <a:picLocks noChangeAspect="1" noChangeArrowheads="1"/>
          </p:cNvPicPr>
          <p:nvPr/>
        </p:nvPicPr>
        <p:blipFill rotWithShape="1">
          <a:blip r:embed="rId2" cstate="email">
            <a:duotone>
              <a:prstClr val="black"/>
              <a:schemeClr val="accent5">
                <a:tint val="45000"/>
                <a:satMod val="400000"/>
              </a:schemeClr>
            </a:duotone>
            <a:extLst>
              <a:ext uri="{28A0092B-C50C-407E-A947-70E740481C1C}">
                <a14:useLocalDpi xmlns:a14="http://schemas.microsoft.com/office/drawing/2010/main"/>
              </a:ext>
            </a:extLst>
          </a:blip>
          <a:srcRect l="21347" t="23005" r="13804" b="32570"/>
          <a:stretch/>
        </p:blipFill>
        <p:spPr bwMode="auto">
          <a:xfrm>
            <a:off x="4285317" y="0"/>
            <a:ext cx="3621366" cy="1948721"/>
          </a:xfrm>
          <a:prstGeom prst="rect">
            <a:avLst/>
          </a:prstGeom>
          <a:noFill/>
          <a:extLst>
            <a:ext uri="{909E8E84-426E-40DD-AFC4-6F175D3DCCD1}">
              <a14:hiddenFill xmlns:a14="http://schemas.microsoft.com/office/drawing/2010/main">
                <a:solidFill>
                  <a:srgbClr val="FFFFFF"/>
                </a:solidFill>
              </a14:hiddenFill>
            </a:ext>
          </a:extLst>
        </p:spPr>
      </p:pic>
      <p:sp>
        <p:nvSpPr>
          <p:cNvPr id="7" name="Dikdörtgen 6">
            <a:extLst>
              <a:ext uri="{FF2B5EF4-FFF2-40B4-BE49-F238E27FC236}">
                <a16:creationId xmlns:a16="http://schemas.microsoft.com/office/drawing/2014/main" id="{9457CA09-CE34-4CE9-B0C5-0D9ED97340E1}"/>
              </a:ext>
            </a:extLst>
          </p:cNvPr>
          <p:cNvSpPr/>
          <p:nvPr/>
        </p:nvSpPr>
        <p:spPr>
          <a:xfrm>
            <a:off x="1504248" y="401126"/>
            <a:ext cx="9183504" cy="1146468"/>
          </a:xfrm>
          <a:prstGeom prst="rect">
            <a:avLst/>
          </a:prstGeom>
          <a:noFill/>
          <a:effectLst>
            <a:innerShdw blurRad="114300">
              <a:prstClr val="black"/>
            </a:innerShdw>
          </a:effectLst>
        </p:spPr>
        <p:txBody>
          <a:bodyPr wrap="square" lIns="68580" tIns="34290" rIns="68580" bIns="34290">
            <a:spAutoFit/>
          </a:bodyPr>
          <a:lstStyle/>
          <a:p>
            <a:pPr algn="ctr"/>
            <a:r>
              <a:rPr lang="tr-TR" sz="3500" b="1" dirty="0">
                <a:ln w="0">
                  <a:solidFill>
                    <a:schemeClr val="bg1"/>
                  </a:solidFill>
                </a:ln>
                <a:solidFill>
                  <a:schemeClr val="bg1"/>
                </a:solidFill>
                <a:effectLst>
                  <a:innerShdw blurRad="114300">
                    <a:prstClr val="black"/>
                  </a:innerShdw>
                </a:effectLst>
                <a:latin typeface="Tekton Pro" panose="020F0603020208020904" pitchFamily="34" charset="-94"/>
              </a:rPr>
              <a:t>ÖRNEK </a:t>
            </a:r>
          </a:p>
          <a:p>
            <a:pPr algn="ctr"/>
            <a:r>
              <a:rPr lang="tr-TR" sz="3500" b="1" dirty="0">
                <a:ln w="0">
                  <a:solidFill>
                    <a:schemeClr val="bg1"/>
                  </a:solidFill>
                </a:ln>
                <a:solidFill>
                  <a:schemeClr val="bg1"/>
                </a:solidFill>
                <a:effectLst>
                  <a:innerShdw blurRad="114300">
                    <a:prstClr val="black"/>
                  </a:innerShdw>
                </a:effectLst>
                <a:latin typeface="Tekton Pro" panose="020F0603020208020904" pitchFamily="34" charset="-94"/>
              </a:rPr>
              <a:t>ÇALIŞMA</a:t>
            </a:r>
          </a:p>
        </p:txBody>
      </p:sp>
      <p:sp>
        <p:nvSpPr>
          <p:cNvPr id="8" name="Dikdörtgen 7">
            <a:extLst>
              <a:ext uri="{FF2B5EF4-FFF2-40B4-BE49-F238E27FC236}">
                <a16:creationId xmlns:a16="http://schemas.microsoft.com/office/drawing/2014/main" id="{2FCAD3D7-1D4E-4906-81DD-1A3A993CE0BD}"/>
              </a:ext>
            </a:extLst>
          </p:cNvPr>
          <p:cNvSpPr/>
          <p:nvPr/>
        </p:nvSpPr>
        <p:spPr>
          <a:xfrm>
            <a:off x="804472" y="2274838"/>
            <a:ext cx="10583056" cy="4093428"/>
          </a:xfrm>
          <a:prstGeom prst="rect">
            <a:avLst/>
          </a:prstGeom>
        </p:spPr>
        <p:txBody>
          <a:bodyPr wrap="square">
            <a:spAutoFit/>
          </a:bodyPr>
          <a:lstStyle/>
          <a:p>
            <a:pPr algn="ctr"/>
            <a:r>
              <a:rPr lang="tr-TR" sz="2000" dirty="0" err="1">
                <a:latin typeface="Tahoma" panose="020B0604030504040204" pitchFamily="34" charset="0"/>
                <a:ea typeface="Tahoma" panose="020B0604030504040204" pitchFamily="34" charset="0"/>
                <a:cs typeface="Tahoma" panose="020B0604030504040204" pitchFamily="34" charset="0"/>
              </a:rPr>
              <a:t>Glaser</a:t>
            </a:r>
            <a:r>
              <a:rPr lang="tr-TR" sz="2000" dirty="0">
                <a:latin typeface="Tahoma" panose="020B0604030504040204" pitchFamily="34" charset="0"/>
                <a:ea typeface="Tahoma" panose="020B0604030504040204" pitchFamily="34" charset="0"/>
                <a:cs typeface="Tahoma" panose="020B0604030504040204" pitchFamily="34" charset="0"/>
              </a:rPr>
              <a:t> ve Strauss sağlık alanında çalışan uzmanlardır. Bu örnek çalışmada yaşamlarının son günlerini yaşayan hastalarla olan etkileşimleri konusunda çeşitli araştırmalar yapmış ve elde ettikleri verilerden yola çıkarak bu etkileşimin çeşitli boyutlarını ve sonuçlarını ortaya koymuşlardır. </a:t>
            </a:r>
          </a:p>
          <a:p>
            <a:pPr algn="ctr"/>
            <a:r>
              <a:rPr lang="tr-TR" sz="2000" dirty="0">
                <a:latin typeface="Tahoma" panose="020B0604030504040204" pitchFamily="34" charset="0"/>
                <a:ea typeface="Tahoma" panose="020B0604030504040204" pitchFamily="34" charset="0"/>
                <a:cs typeface="Tahoma" panose="020B0604030504040204" pitchFamily="34" charset="0"/>
              </a:rPr>
              <a:t>Bu çalışmalarda yeni kavramlara ve çalışanlarla hastalar arasındaki etkileşime ilişkin yeni açıklamalara ulaşılmıştır. Yani veri temelinde açıklayıcı bir kuram ortaya konmuştur.</a:t>
            </a:r>
          </a:p>
          <a:p>
            <a:pPr algn="ctr"/>
            <a:endParaRPr lang="tr-TR" sz="2000" dirty="0">
              <a:latin typeface="Tahoma" panose="020B0604030504040204" pitchFamily="34" charset="0"/>
              <a:ea typeface="Tahoma" panose="020B0604030504040204" pitchFamily="34" charset="0"/>
              <a:cs typeface="Tahoma" panose="020B0604030504040204" pitchFamily="34" charset="0"/>
            </a:endParaRPr>
          </a:p>
          <a:p>
            <a:pPr algn="ctr"/>
            <a:r>
              <a:rPr lang="tr-TR" sz="2000" dirty="0">
                <a:latin typeface="Tahoma" panose="020B0604030504040204" pitchFamily="34" charset="0"/>
                <a:ea typeface="Tahoma" panose="020B0604030504040204" pitchFamily="34" charset="0"/>
                <a:cs typeface="Tahoma" panose="020B0604030504040204" pitchFamily="34" charset="0"/>
              </a:rPr>
              <a:t>Bu çalışmalarında yaşamlarının son evresinde olan hastaların geçirdiği duygusal evreler sırasıyla “reddetme”, “kızgınlık”, “kabul” ve “kendisiyle barışma” olarak açıklanmıştır. </a:t>
            </a:r>
          </a:p>
          <a:p>
            <a:pPr algn="ctr"/>
            <a:endParaRPr lang="tr-TR" sz="2000" dirty="0">
              <a:latin typeface="Tahoma" panose="020B0604030504040204" pitchFamily="34" charset="0"/>
              <a:ea typeface="Tahoma" panose="020B0604030504040204" pitchFamily="34" charset="0"/>
              <a:cs typeface="Tahoma" panose="020B0604030504040204" pitchFamily="34" charset="0"/>
            </a:endParaRPr>
          </a:p>
          <a:p>
            <a:pPr algn="ctr"/>
            <a:r>
              <a:rPr lang="tr-TR" sz="2000" dirty="0">
                <a:latin typeface="Tahoma" panose="020B0604030504040204" pitchFamily="34" charset="0"/>
                <a:ea typeface="Tahoma" panose="020B0604030504040204" pitchFamily="34" charset="0"/>
                <a:cs typeface="Tahoma" panose="020B0604030504040204" pitchFamily="34" charset="0"/>
              </a:rPr>
              <a:t>Bu evreler hastaların çoğunda gözlenmiş ve bu nedenle bu sürece ilişkin bir teori olma niteliği kazanmıştır. </a:t>
            </a:r>
          </a:p>
          <a:p>
            <a:pPr algn="ctr"/>
            <a:endParaRPr lang="tr-TR"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17606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94BA766A-78C2-415A-B60A-8CB0DEE4EE37}"/>
              </a:ext>
            </a:extLst>
          </p:cNvPr>
          <p:cNvSpPr txBox="1"/>
          <p:nvPr/>
        </p:nvSpPr>
        <p:spPr>
          <a:xfrm>
            <a:off x="2949030" y="1997839"/>
            <a:ext cx="6293941" cy="2862322"/>
          </a:xfrm>
          <a:prstGeom prst="rect">
            <a:avLst/>
          </a:prstGeom>
          <a:noFill/>
        </p:spPr>
        <p:txBody>
          <a:bodyPr wrap="square" rtlCol="0">
            <a:spAutoFit/>
          </a:bodyPr>
          <a:lstStyle/>
          <a:p>
            <a:pPr algn="ctr">
              <a:lnSpc>
                <a:spcPct val="150000"/>
              </a:lnSpc>
            </a:pPr>
            <a:endParaRPr lang="tr-TR" sz="2000" dirty="0">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Kuram Oluşturma, veri toplama ve analizinde sistematik süreçleri gerekli kılan bir yaklaşımdır.</a:t>
            </a:r>
          </a:p>
          <a:p>
            <a:pPr algn="ctr">
              <a:lnSpc>
                <a:spcPct val="150000"/>
              </a:lnSpc>
            </a:pPr>
            <a:endParaRPr lang="tr-TR" sz="2000" dirty="0">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Kuram geliştirme özelliği, nitel araştırmalar içinde bu deseni eşsiz kılmaktadır. </a:t>
            </a:r>
          </a:p>
        </p:txBody>
      </p:sp>
      <p:pic>
        <p:nvPicPr>
          <p:cNvPr id="3" name="Picture 4" descr="brush png ile ilgili gÃ¶rsel sonucu">
            <a:extLst>
              <a:ext uri="{FF2B5EF4-FFF2-40B4-BE49-F238E27FC236}">
                <a16:creationId xmlns:a16="http://schemas.microsoft.com/office/drawing/2014/main" id="{6AA372AB-0A9F-4E22-A6F8-AF733148FA35}"/>
              </a:ext>
            </a:extLst>
          </p:cNvPr>
          <p:cNvPicPr>
            <a:picLocks noChangeAspect="1" noChangeArrowheads="1"/>
          </p:cNvPicPr>
          <p:nvPr/>
        </p:nvPicPr>
        <p:blipFill rotWithShape="1">
          <a:blip r:embed="rId2" cstate="email">
            <a:duotone>
              <a:prstClr val="black"/>
              <a:schemeClr val="accent5">
                <a:tint val="45000"/>
                <a:satMod val="400000"/>
              </a:schemeClr>
            </a:duotone>
            <a:extLst>
              <a:ext uri="{28A0092B-C50C-407E-A947-70E740481C1C}">
                <a14:useLocalDpi xmlns:a14="http://schemas.microsoft.com/office/drawing/2010/main"/>
              </a:ext>
            </a:extLst>
          </a:blip>
          <a:srcRect l="21347" t="23005" r="13804" b="32570"/>
          <a:stretch/>
        </p:blipFill>
        <p:spPr bwMode="auto">
          <a:xfrm>
            <a:off x="4285317" y="0"/>
            <a:ext cx="3621366" cy="1948721"/>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a:extLst>
              <a:ext uri="{FF2B5EF4-FFF2-40B4-BE49-F238E27FC236}">
                <a16:creationId xmlns:a16="http://schemas.microsoft.com/office/drawing/2014/main" id="{5F18D757-E296-4637-AC7B-3E44E0F085BE}"/>
              </a:ext>
            </a:extLst>
          </p:cNvPr>
          <p:cNvSpPr/>
          <p:nvPr/>
        </p:nvSpPr>
        <p:spPr>
          <a:xfrm>
            <a:off x="1504248" y="671421"/>
            <a:ext cx="9183504" cy="605878"/>
          </a:xfrm>
          <a:prstGeom prst="rect">
            <a:avLst/>
          </a:prstGeom>
          <a:noFill/>
          <a:effectLst>
            <a:innerShdw blurRad="114300">
              <a:prstClr val="black"/>
            </a:innerShdw>
          </a:effectLst>
        </p:spPr>
        <p:txBody>
          <a:bodyPr wrap="square" lIns="68580" tIns="34290" rIns="68580" bIns="34290">
            <a:spAutoFit/>
          </a:bodyPr>
          <a:lstStyle/>
          <a:p>
            <a:pPr algn="ctr"/>
            <a:r>
              <a:rPr lang="tr-TR" sz="3500" b="1" dirty="0">
                <a:ln w="0">
                  <a:solidFill>
                    <a:schemeClr val="bg1"/>
                  </a:solidFill>
                </a:ln>
                <a:solidFill>
                  <a:schemeClr val="bg1"/>
                </a:solidFill>
                <a:effectLst>
                  <a:innerShdw blurRad="114300">
                    <a:prstClr val="black"/>
                  </a:innerShdw>
                </a:effectLst>
                <a:latin typeface="Tekton Pro" panose="020F0603020208020904" pitchFamily="34" charset="-94"/>
              </a:rPr>
              <a:t>SONUÇ</a:t>
            </a:r>
          </a:p>
        </p:txBody>
      </p:sp>
    </p:spTree>
    <p:extLst>
      <p:ext uri="{BB962C8B-B14F-4D97-AF65-F5344CB8AC3E}">
        <p14:creationId xmlns:p14="http://schemas.microsoft.com/office/powerpoint/2010/main" val="379819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13CEEB76-F72A-4505-B197-923D40F289D7}"/>
              </a:ext>
            </a:extLst>
          </p:cNvPr>
          <p:cNvSpPr/>
          <p:nvPr/>
        </p:nvSpPr>
        <p:spPr>
          <a:xfrm>
            <a:off x="3043472" y="2029226"/>
            <a:ext cx="6105057" cy="2799549"/>
          </a:xfrm>
          <a:prstGeom prst="rect">
            <a:avLst/>
          </a:prstGeom>
        </p:spPr>
        <p:txBody>
          <a:bodyPr wrap="square">
            <a:spAutoFit/>
          </a:bodyPr>
          <a:lstStyle/>
          <a:p>
            <a:pPr algn="ctr">
              <a:lnSpc>
                <a:spcPct val="150000"/>
              </a:lnSpc>
            </a:pPr>
            <a:r>
              <a:rPr lang="tr-TR" sz="2000" dirty="0">
                <a:solidFill>
                  <a:srgbClr val="000000"/>
                </a:solidFill>
                <a:latin typeface="Tahoma" panose="020B0604030504040204" pitchFamily="34" charset="0"/>
                <a:ea typeface="Tahoma" panose="020B0604030504040204" pitchFamily="34" charset="0"/>
                <a:cs typeface="Tahoma" panose="020B0604030504040204" pitchFamily="34" charset="0"/>
              </a:rPr>
              <a:t>Bir nitel araştırma tekniği olan </a:t>
            </a:r>
          </a:p>
          <a:p>
            <a:pPr algn="ctr">
              <a:lnSpc>
                <a:spcPct val="150000"/>
              </a:lnSpc>
            </a:pPr>
            <a:r>
              <a:rPr lang="tr-TR" sz="2000" b="1" dirty="0">
                <a:solidFill>
                  <a:srgbClr val="000000"/>
                </a:solidFill>
                <a:latin typeface="Tahoma" panose="020B0604030504040204" pitchFamily="34" charset="0"/>
                <a:ea typeface="Tahoma" panose="020B0604030504040204" pitchFamily="34" charset="0"/>
                <a:cs typeface="Tahoma" panose="020B0604030504040204" pitchFamily="34" charset="0"/>
              </a:rPr>
              <a:t>Kuram Oluşturma </a:t>
            </a:r>
          </a:p>
          <a:p>
            <a:pPr algn="ctr">
              <a:lnSpc>
                <a:spcPct val="150000"/>
              </a:lnSpc>
            </a:pPr>
            <a:r>
              <a:rPr lang="tr-TR" sz="2000" dirty="0">
                <a:solidFill>
                  <a:srgbClr val="000000"/>
                </a:solidFill>
                <a:latin typeface="Tahoma" panose="020B0604030504040204" pitchFamily="34" charset="0"/>
                <a:ea typeface="Tahoma" panose="020B0604030504040204" pitchFamily="34" charset="0"/>
                <a:cs typeface="Tahoma" panose="020B0604030504040204" pitchFamily="34" charset="0"/>
              </a:rPr>
              <a:t>özellikle sosyoloji alanında çalışan ve incelediği sosyal olguya ilişkin özgün kavramlara ulaşmak isteyen araştırmacılar için bir rehber olma niteliği taşımaktadır. </a:t>
            </a:r>
            <a:endParaRPr lang="tr-TR"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06837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brush png ile ilgili gÃ¶rsel sonucu">
            <a:extLst>
              <a:ext uri="{FF2B5EF4-FFF2-40B4-BE49-F238E27FC236}">
                <a16:creationId xmlns:a16="http://schemas.microsoft.com/office/drawing/2014/main" id="{F2A66397-4F13-4517-9E09-EC6B9E1D70E6}"/>
              </a:ext>
            </a:extLst>
          </p:cNvPr>
          <p:cNvPicPr>
            <a:picLocks noChangeAspect="1" noChangeArrowheads="1"/>
          </p:cNvPicPr>
          <p:nvPr/>
        </p:nvPicPr>
        <p:blipFill rotWithShape="1">
          <a:blip r:embed="rId2" cstate="email">
            <a:duotone>
              <a:prstClr val="black"/>
              <a:schemeClr val="accent5">
                <a:tint val="45000"/>
                <a:satMod val="400000"/>
              </a:schemeClr>
            </a:duotone>
            <a:extLst>
              <a:ext uri="{28A0092B-C50C-407E-A947-70E740481C1C}">
                <a14:useLocalDpi xmlns:a14="http://schemas.microsoft.com/office/drawing/2010/main"/>
              </a:ext>
            </a:extLst>
          </a:blip>
          <a:srcRect l="21347" t="23005" r="13804" b="32570"/>
          <a:stretch/>
        </p:blipFill>
        <p:spPr bwMode="auto">
          <a:xfrm>
            <a:off x="4285317" y="0"/>
            <a:ext cx="3621366" cy="1948721"/>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a:extLst>
              <a:ext uri="{FF2B5EF4-FFF2-40B4-BE49-F238E27FC236}">
                <a16:creationId xmlns:a16="http://schemas.microsoft.com/office/drawing/2014/main" id="{6A601DF1-9964-4708-9343-2C27B65AB8AC}"/>
              </a:ext>
            </a:extLst>
          </p:cNvPr>
          <p:cNvSpPr/>
          <p:nvPr/>
        </p:nvSpPr>
        <p:spPr>
          <a:xfrm>
            <a:off x="1504248" y="671421"/>
            <a:ext cx="9183504" cy="605878"/>
          </a:xfrm>
          <a:prstGeom prst="rect">
            <a:avLst/>
          </a:prstGeom>
          <a:noFill/>
          <a:effectLst>
            <a:innerShdw blurRad="114300">
              <a:prstClr val="black"/>
            </a:innerShdw>
          </a:effectLst>
        </p:spPr>
        <p:txBody>
          <a:bodyPr wrap="square" lIns="68580" tIns="34290" rIns="68580" bIns="34290">
            <a:spAutoFit/>
          </a:bodyPr>
          <a:lstStyle/>
          <a:p>
            <a:pPr algn="ctr"/>
            <a:r>
              <a:rPr lang="tr-TR" sz="3500" b="1" dirty="0">
                <a:ln w="0">
                  <a:solidFill>
                    <a:schemeClr val="bg1"/>
                  </a:solidFill>
                </a:ln>
                <a:solidFill>
                  <a:schemeClr val="bg1"/>
                </a:solidFill>
                <a:effectLst>
                  <a:innerShdw blurRad="114300">
                    <a:prstClr val="black"/>
                  </a:innerShdw>
                </a:effectLst>
                <a:latin typeface="Tekton Pro" panose="020F0603020208020904" pitchFamily="34" charset="-94"/>
              </a:rPr>
              <a:t>Kaynakça</a:t>
            </a:r>
          </a:p>
        </p:txBody>
      </p:sp>
      <p:sp>
        <p:nvSpPr>
          <p:cNvPr id="4" name="Metin kutusu 3">
            <a:extLst>
              <a:ext uri="{FF2B5EF4-FFF2-40B4-BE49-F238E27FC236}">
                <a16:creationId xmlns:a16="http://schemas.microsoft.com/office/drawing/2014/main" id="{1077B0F4-3D4F-47DC-9E61-3E2C6F96E2E6}"/>
              </a:ext>
            </a:extLst>
          </p:cNvPr>
          <p:cNvSpPr txBox="1"/>
          <p:nvPr/>
        </p:nvSpPr>
        <p:spPr>
          <a:xfrm>
            <a:off x="2328473" y="1573967"/>
            <a:ext cx="7834858" cy="3957403"/>
          </a:xfrm>
          <a:prstGeom prst="rect">
            <a:avLst/>
          </a:prstGeom>
          <a:noFill/>
        </p:spPr>
        <p:txBody>
          <a:bodyPr wrap="square" rtlCol="0">
            <a:spAutoFit/>
          </a:bodyPr>
          <a:lstStyle/>
          <a:p>
            <a:endParaRPr lang="tr-TR" dirty="0"/>
          </a:p>
        </p:txBody>
      </p:sp>
      <p:sp>
        <p:nvSpPr>
          <p:cNvPr id="5" name="Metin kutusu 4">
            <a:extLst>
              <a:ext uri="{FF2B5EF4-FFF2-40B4-BE49-F238E27FC236}">
                <a16:creationId xmlns:a16="http://schemas.microsoft.com/office/drawing/2014/main" id="{AEC46902-6BC6-4420-970D-33BF39A52047}"/>
              </a:ext>
            </a:extLst>
          </p:cNvPr>
          <p:cNvSpPr txBox="1"/>
          <p:nvPr/>
        </p:nvSpPr>
        <p:spPr>
          <a:xfrm>
            <a:off x="1345096" y="1908485"/>
            <a:ext cx="9501807" cy="4278094"/>
          </a:xfrm>
          <a:prstGeom prst="rect">
            <a:avLst/>
          </a:prstGeom>
          <a:noFill/>
        </p:spPr>
        <p:txBody>
          <a:bodyPr wrap="square" rtlCol="0">
            <a:spAutoFit/>
          </a:bodyPr>
          <a:lstStyle/>
          <a:p>
            <a:r>
              <a:rPr lang="tr-TR" sz="1600" dirty="0">
                <a:latin typeface="Tahoma" panose="020B0604030504040204" pitchFamily="34" charset="0"/>
                <a:ea typeface="Tahoma" panose="020B0604030504040204" pitchFamily="34" charset="0"/>
                <a:cs typeface="Tahoma" panose="020B0604030504040204" pitchFamily="34" charset="0"/>
              </a:rPr>
              <a:t>Ilgar, M. Z., Ilgar, S.C. 2014. Nitel Bir Araştırma Deseni Olarak Gömülü Teori. İstanbul Sabahattin Zaim Üniversitesi Sosyal Bilimler Dergisi, 2(3).</a:t>
            </a:r>
          </a:p>
          <a:p>
            <a:endParaRPr lang="tr-TR" sz="1600" dirty="0">
              <a:latin typeface="Tahoma" panose="020B0604030504040204" pitchFamily="34" charset="0"/>
              <a:ea typeface="Tahoma" panose="020B0604030504040204" pitchFamily="34" charset="0"/>
              <a:cs typeface="Tahoma" panose="020B0604030504040204" pitchFamily="34" charset="0"/>
            </a:endParaRPr>
          </a:p>
          <a:p>
            <a:r>
              <a:rPr lang="tr-TR" sz="1600" dirty="0">
                <a:latin typeface="Tahoma" panose="020B0604030504040204" pitchFamily="34" charset="0"/>
                <a:ea typeface="Tahoma" panose="020B0604030504040204" pitchFamily="34" charset="0"/>
                <a:cs typeface="Tahoma" panose="020B0604030504040204" pitchFamily="34" charset="0"/>
              </a:rPr>
              <a:t>Gençoğlu, A.Y. 2014. Bir Kavram Ve Kuram Üretme Stratejisi Olarak Temellendirilmiş Kuram. </a:t>
            </a:r>
            <a:r>
              <a:rPr lang="tr-TR" sz="1600" dirty="0" err="1">
                <a:latin typeface="Tahoma" panose="020B0604030504040204" pitchFamily="34" charset="0"/>
                <a:ea typeface="Tahoma" panose="020B0604030504040204" pitchFamily="34" charset="0"/>
                <a:cs typeface="Tahoma" panose="020B0604030504040204" pitchFamily="34" charset="0"/>
              </a:rPr>
              <a:t>Journal</a:t>
            </a:r>
            <a:r>
              <a:rPr lang="tr-TR" sz="1600" dirty="0">
                <a:latin typeface="Tahoma" panose="020B0604030504040204" pitchFamily="34" charset="0"/>
                <a:ea typeface="Tahoma" panose="020B0604030504040204" pitchFamily="34" charset="0"/>
                <a:cs typeface="Tahoma" panose="020B0604030504040204" pitchFamily="34" charset="0"/>
              </a:rPr>
              <a:t> of </a:t>
            </a:r>
            <a:r>
              <a:rPr lang="tr-TR" sz="1600" dirty="0" err="1">
                <a:latin typeface="Tahoma" panose="020B0604030504040204" pitchFamily="34" charset="0"/>
                <a:ea typeface="Tahoma" panose="020B0604030504040204" pitchFamily="34" charset="0"/>
                <a:cs typeface="Tahoma" panose="020B0604030504040204" pitchFamily="34" charset="0"/>
              </a:rPr>
              <a:t>History</a:t>
            </a:r>
            <a:r>
              <a:rPr lang="tr-TR" sz="1600" dirty="0">
                <a:latin typeface="Tahoma" panose="020B0604030504040204" pitchFamily="34" charset="0"/>
                <a:ea typeface="Tahoma" panose="020B0604030504040204" pitchFamily="34" charset="0"/>
                <a:cs typeface="Tahoma" panose="020B0604030504040204" pitchFamily="34" charset="0"/>
              </a:rPr>
              <a:t> School, 7(17), 681-700.</a:t>
            </a:r>
          </a:p>
          <a:p>
            <a:endParaRPr lang="tr-TR" sz="1600" dirty="0">
              <a:latin typeface="Tahoma" panose="020B0604030504040204" pitchFamily="34" charset="0"/>
              <a:ea typeface="Tahoma" panose="020B0604030504040204" pitchFamily="34" charset="0"/>
              <a:cs typeface="Tahoma" panose="020B0604030504040204" pitchFamily="34" charset="0"/>
            </a:endParaRPr>
          </a:p>
          <a:p>
            <a:r>
              <a:rPr lang="tr-TR" sz="1600" dirty="0">
                <a:latin typeface="Tahoma" panose="020B0604030504040204" pitchFamily="34" charset="0"/>
                <a:ea typeface="Tahoma" panose="020B0604030504040204" pitchFamily="34" charset="0"/>
                <a:cs typeface="Tahoma" panose="020B0604030504040204" pitchFamily="34" charset="0"/>
              </a:rPr>
              <a:t>Yıldırım, A. 1999. Nitel Araştırma Yöntemlerinin Temel Özellikleri Ye Eğitim Araştırmalarındaki Yeri Ve Önemi. </a:t>
            </a:r>
            <a:r>
              <a:rPr lang="de-DE" sz="1600" dirty="0">
                <a:latin typeface="Tahoma" panose="020B0604030504040204" pitchFamily="34" charset="0"/>
                <a:ea typeface="Tahoma" panose="020B0604030504040204" pitchFamily="34" charset="0"/>
                <a:cs typeface="Tahoma" panose="020B0604030504040204" pitchFamily="34" charset="0"/>
              </a:rPr>
              <a:t> </a:t>
            </a:r>
            <a:r>
              <a:rPr lang="de-DE" sz="1600" dirty="0" err="1">
                <a:latin typeface="Tahoma" panose="020B0604030504040204" pitchFamily="34" charset="0"/>
                <a:ea typeface="Tahoma" panose="020B0604030504040204" pitchFamily="34" charset="0"/>
                <a:cs typeface="Tahoma" panose="020B0604030504040204" pitchFamily="34" charset="0"/>
              </a:rPr>
              <a:t>Eğitim</a:t>
            </a:r>
            <a:r>
              <a:rPr lang="de-DE" sz="1600" dirty="0">
                <a:latin typeface="Tahoma" panose="020B0604030504040204" pitchFamily="34" charset="0"/>
                <a:ea typeface="Tahoma" panose="020B0604030504040204" pitchFamily="34" charset="0"/>
                <a:cs typeface="Tahoma" panose="020B0604030504040204" pitchFamily="34" charset="0"/>
              </a:rPr>
              <a:t> </a:t>
            </a:r>
            <a:r>
              <a:rPr lang="de-DE" sz="1600" dirty="0" err="1">
                <a:latin typeface="Tahoma" panose="020B0604030504040204" pitchFamily="34" charset="0"/>
                <a:ea typeface="Tahoma" panose="020B0604030504040204" pitchFamily="34" charset="0"/>
                <a:cs typeface="Tahoma" panose="020B0604030504040204" pitchFamily="34" charset="0"/>
              </a:rPr>
              <a:t>ve</a:t>
            </a:r>
            <a:r>
              <a:rPr lang="de-DE" sz="1600" dirty="0">
                <a:latin typeface="Tahoma" panose="020B0604030504040204" pitchFamily="34" charset="0"/>
                <a:ea typeface="Tahoma" panose="020B0604030504040204" pitchFamily="34" charset="0"/>
                <a:cs typeface="Tahoma" panose="020B0604030504040204" pitchFamily="34" charset="0"/>
              </a:rPr>
              <a:t> </a:t>
            </a:r>
            <a:r>
              <a:rPr lang="de-DE" sz="1600" dirty="0" err="1">
                <a:latin typeface="Tahoma" panose="020B0604030504040204" pitchFamily="34" charset="0"/>
                <a:ea typeface="Tahoma" panose="020B0604030504040204" pitchFamily="34" charset="0"/>
                <a:cs typeface="Tahoma" panose="020B0604030504040204" pitchFamily="34" charset="0"/>
              </a:rPr>
              <a:t>Bilim</a:t>
            </a:r>
            <a:r>
              <a:rPr lang="de-DE" sz="1600" dirty="0">
                <a:latin typeface="Tahoma" panose="020B0604030504040204" pitchFamily="34" charset="0"/>
                <a:ea typeface="Tahoma" panose="020B0604030504040204" pitchFamily="34" charset="0"/>
                <a:cs typeface="Tahoma" panose="020B0604030504040204" pitchFamily="34" charset="0"/>
              </a:rPr>
              <a:t> </a:t>
            </a:r>
            <a:r>
              <a:rPr lang="de-DE" sz="1600" dirty="0" err="1">
                <a:latin typeface="Tahoma" panose="020B0604030504040204" pitchFamily="34" charset="0"/>
                <a:ea typeface="Tahoma" panose="020B0604030504040204" pitchFamily="34" charset="0"/>
                <a:cs typeface="Tahoma" panose="020B0604030504040204" pitchFamily="34" charset="0"/>
              </a:rPr>
              <a:t>Dergisi</a:t>
            </a:r>
            <a:r>
              <a:rPr lang="tr-TR" sz="1600" dirty="0">
                <a:latin typeface="Tahoma" panose="020B0604030504040204" pitchFamily="34" charset="0"/>
                <a:ea typeface="Tahoma" panose="020B0604030504040204" pitchFamily="34" charset="0"/>
                <a:cs typeface="Tahoma" panose="020B0604030504040204" pitchFamily="34" charset="0"/>
              </a:rPr>
              <a:t>,</a:t>
            </a:r>
            <a:r>
              <a:rPr lang="de-DE" sz="1600" dirty="0">
                <a:latin typeface="Tahoma" panose="020B0604030504040204" pitchFamily="34" charset="0"/>
                <a:ea typeface="Tahoma" panose="020B0604030504040204" pitchFamily="34" charset="0"/>
                <a:cs typeface="Tahoma" panose="020B0604030504040204" pitchFamily="34" charset="0"/>
              </a:rPr>
              <a:t> 23(112), 7-17</a:t>
            </a:r>
            <a:r>
              <a:rPr lang="tr-TR" sz="1600" dirty="0">
                <a:latin typeface="Tahoma" panose="020B0604030504040204" pitchFamily="34" charset="0"/>
                <a:ea typeface="Tahoma" panose="020B0604030504040204" pitchFamily="34" charset="0"/>
                <a:cs typeface="Tahoma" panose="020B0604030504040204" pitchFamily="34" charset="0"/>
              </a:rPr>
              <a:t>.</a:t>
            </a:r>
          </a:p>
          <a:p>
            <a:endParaRPr lang="tr-TR" sz="1600" dirty="0">
              <a:latin typeface="Tahoma" panose="020B0604030504040204" pitchFamily="34" charset="0"/>
              <a:ea typeface="Tahoma" panose="020B0604030504040204" pitchFamily="34" charset="0"/>
              <a:cs typeface="Tahoma" panose="020B0604030504040204" pitchFamily="34" charset="0"/>
            </a:endParaRPr>
          </a:p>
          <a:p>
            <a:r>
              <a:rPr lang="tr-TR" sz="1600" dirty="0">
                <a:latin typeface="Tahoma" panose="020B0604030504040204" pitchFamily="34" charset="0"/>
                <a:ea typeface="Tahoma" panose="020B0604030504040204" pitchFamily="34" charset="0"/>
                <a:cs typeface="Tahoma" panose="020B0604030504040204" pitchFamily="34" charset="0"/>
              </a:rPr>
              <a:t>Kocabıyık, O.O. 2016. </a:t>
            </a:r>
            <a:r>
              <a:rPr lang="tr-TR" sz="1600" dirty="0" err="1">
                <a:latin typeface="Tahoma" panose="020B0604030504040204" pitchFamily="34" charset="0"/>
                <a:ea typeface="Tahoma" panose="020B0604030504040204" pitchFamily="34" charset="0"/>
                <a:cs typeface="Tahoma" panose="020B0604030504040204" pitchFamily="34" charset="0"/>
              </a:rPr>
              <a:t>Olgubilim</a:t>
            </a:r>
            <a:r>
              <a:rPr lang="tr-TR" sz="1600" dirty="0">
                <a:latin typeface="Tahoma" panose="020B0604030504040204" pitchFamily="34" charset="0"/>
                <a:ea typeface="Tahoma" panose="020B0604030504040204" pitchFamily="34" charset="0"/>
                <a:cs typeface="Tahoma" panose="020B0604030504040204" pitchFamily="34" charset="0"/>
              </a:rPr>
              <a:t> ve Gömülü Kuram: Bazı Özellikler Açısından Karşılaştırma. Trakya Üniversitesi Eğitim Fakültesi Dergisi, 6(1).</a:t>
            </a:r>
          </a:p>
          <a:p>
            <a:endParaRPr lang="tr-TR" sz="1600" dirty="0">
              <a:latin typeface="Tahoma" panose="020B0604030504040204" pitchFamily="34" charset="0"/>
              <a:ea typeface="Tahoma" panose="020B0604030504040204" pitchFamily="34" charset="0"/>
              <a:cs typeface="Tahoma" panose="020B0604030504040204" pitchFamily="34" charset="0"/>
            </a:endParaRPr>
          </a:p>
          <a:p>
            <a:r>
              <a:rPr lang="tr-TR" sz="1600" dirty="0" err="1">
                <a:latin typeface="Tahoma" panose="020B0604030504040204" pitchFamily="34" charset="0"/>
                <a:ea typeface="Tahoma" panose="020B0604030504040204" pitchFamily="34" charset="0"/>
                <a:cs typeface="Tahoma" panose="020B0604030504040204" pitchFamily="34" charset="0"/>
              </a:rPr>
              <a:t>Anonymous</a:t>
            </a:r>
            <a:r>
              <a:rPr lang="tr-TR" sz="1600" dirty="0">
                <a:latin typeface="Tahoma" panose="020B0604030504040204" pitchFamily="34" charset="0"/>
                <a:ea typeface="Tahoma" panose="020B0604030504040204" pitchFamily="34" charset="0"/>
                <a:cs typeface="Tahoma" panose="020B0604030504040204" pitchFamily="34" charset="0"/>
              </a:rPr>
              <a:t>. 2015. Web Sitesi: https://prezi.com/rnw5nss2vhmm/nitel-arastrma-desenleri/,  </a:t>
            </a:r>
          </a:p>
          <a:p>
            <a:r>
              <a:rPr lang="tr-TR" sz="1600" dirty="0">
                <a:latin typeface="Tahoma" panose="020B0604030504040204" pitchFamily="34" charset="0"/>
                <a:ea typeface="Tahoma" panose="020B0604030504040204" pitchFamily="34" charset="0"/>
                <a:cs typeface="Tahoma" panose="020B0604030504040204" pitchFamily="34" charset="0"/>
              </a:rPr>
              <a:t>Erişim Tarihi: 17.03.2018.</a:t>
            </a:r>
          </a:p>
          <a:p>
            <a:endParaRPr lang="tr-TR" sz="1600" dirty="0">
              <a:latin typeface="Tahoma" panose="020B0604030504040204" pitchFamily="34" charset="0"/>
              <a:ea typeface="Tahoma" panose="020B0604030504040204" pitchFamily="34" charset="0"/>
              <a:cs typeface="Tahoma" panose="020B0604030504040204" pitchFamily="34" charset="0"/>
            </a:endParaRPr>
          </a:p>
          <a:p>
            <a:r>
              <a:rPr lang="tr-TR" sz="1600" dirty="0" err="1">
                <a:latin typeface="Tahoma" panose="020B0604030504040204" pitchFamily="34" charset="0"/>
                <a:ea typeface="Tahoma" panose="020B0604030504040204" pitchFamily="34" charset="0"/>
                <a:cs typeface="Tahoma" panose="020B0604030504040204" pitchFamily="34" charset="0"/>
              </a:rPr>
              <a:t>Anonymous</a:t>
            </a:r>
            <a:r>
              <a:rPr lang="tr-TR" sz="1600" dirty="0">
                <a:latin typeface="Tahoma" panose="020B0604030504040204" pitchFamily="34" charset="0"/>
                <a:ea typeface="Tahoma" panose="020B0604030504040204" pitchFamily="34" charset="0"/>
                <a:cs typeface="Tahoma" panose="020B0604030504040204" pitchFamily="34" charset="0"/>
              </a:rPr>
              <a:t>. 2015. Web Sitesi: http://yunus.hacettepe.edu.tr/~</a:t>
            </a:r>
            <a:r>
              <a:rPr lang="tr-TR" sz="1600" dirty="0" err="1">
                <a:latin typeface="Tahoma" panose="020B0604030504040204" pitchFamily="34" charset="0"/>
                <a:ea typeface="Tahoma" panose="020B0604030504040204" pitchFamily="34" charset="0"/>
                <a:cs typeface="Tahoma" panose="020B0604030504040204" pitchFamily="34" charset="0"/>
              </a:rPr>
              <a:t>sinan.keskin</a:t>
            </a:r>
            <a:r>
              <a:rPr lang="tr-TR" sz="1600" dirty="0">
                <a:latin typeface="Tahoma" panose="020B0604030504040204" pitchFamily="34" charset="0"/>
                <a:ea typeface="Tahoma" panose="020B0604030504040204" pitchFamily="34" charset="0"/>
                <a:cs typeface="Tahoma" panose="020B0604030504040204" pitchFamily="34" charset="0"/>
              </a:rPr>
              <a:t>/?</a:t>
            </a:r>
            <a:r>
              <a:rPr lang="tr-TR" sz="1600" dirty="0" err="1">
                <a:latin typeface="Tahoma" panose="020B0604030504040204" pitchFamily="34" charset="0"/>
                <a:ea typeface="Tahoma" panose="020B0604030504040204" pitchFamily="34" charset="0"/>
                <a:cs typeface="Tahoma" panose="020B0604030504040204" pitchFamily="34" charset="0"/>
              </a:rPr>
              <a:t>tag</a:t>
            </a:r>
            <a:r>
              <a:rPr lang="tr-TR" sz="1600" dirty="0">
                <a:latin typeface="Tahoma" panose="020B0604030504040204" pitchFamily="34" charset="0"/>
                <a:ea typeface="Tahoma" panose="020B0604030504040204" pitchFamily="34" charset="0"/>
                <a:cs typeface="Tahoma" panose="020B0604030504040204" pitchFamily="34" charset="0"/>
              </a:rPr>
              <a:t>=</a:t>
            </a:r>
            <a:r>
              <a:rPr lang="tr-TR" sz="1600" dirty="0" err="1">
                <a:latin typeface="Tahoma" panose="020B0604030504040204" pitchFamily="34" charset="0"/>
                <a:ea typeface="Tahoma" panose="020B0604030504040204" pitchFamily="34" charset="0"/>
                <a:cs typeface="Tahoma" panose="020B0604030504040204" pitchFamily="34" charset="0"/>
              </a:rPr>
              <a:t>temellendirilmis</a:t>
            </a:r>
            <a:r>
              <a:rPr lang="tr-TR" sz="1600" dirty="0">
                <a:latin typeface="Tahoma" panose="020B0604030504040204" pitchFamily="34" charset="0"/>
                <a:ea typeface="Tahoma" panose="020B0604030504040204" pitchFamily="34" charset="0"/>
                <a:cs typeface="Tahoma" panose="020B0604030504040204" pitchFamily="34" charset="0"/>
              </a:rPr>
              <a:t>-kuram, Erişim Tarihi: 15.03.2018.</a:t>
            </a:r>
          </a:p>
        </p:txBody>
      </p:sp>
    </p:spTree>
    <p:extLst>
      <p:ext uri="{BB962C8B-B14F-4D97-AF65-F5344CB8AC3E}">
        <p14:creationId xmlns:p14="http://schemas.microsoft.com/office/powerpoint/2010/main" val="1337451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3F053DFF-1D16-4463-BAE1-CE99BB2FBE4E}"/>
              </a:ext>
            </a:extLst>
          </p:cNvPr>
          <p:cNvSpPr/>
          <p:nvPr/>
        </p:nvSpPr>
        <p:spPr>
          <a:xfrm>
            <a:off x="1653291" y="1074510"/>
            <a:ext cx="8885419" cy="4708981"/>
          </a:xfrm>
          <a:prstGeom prst="rect">
            <a:avLst/>
          </a:prstGeom>
        </p:spPr>
        <p:txBody>
          <a:bodyPr wrap="square">
            <a:spAutoFit/>
          </a:bodyPr>
          <a:lstStyle/>
          <a:p>
            <a:pPr algn="ctr">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Bir çalışmanın </a:t>
            </a:r>
            <a:r>
              <a:rPr lang="tr-TR" sz="2000" b="1" dirty="0">
                <a:latin typeface="Tahoma" panose="020B0604030504040204" pitchFamily="34" charset="0"/>
                <a:ea typeface="Tahoma" panose="020B0604030504040204" pitchFamily="34" charset="0"/>
                <a:cs typeface="Tahoma" panose="020B0604030504040204" pitchFamily="34" charset="0"/>
              </a:rPr>
              <a:t>Kuram Oluşturma </a:t>
            </a:r>
            <a:r>
              <a:rPr lang="tr-TR" sz="2000" dirty="0">
                <a:latin typeface="Tahoma" panose="020B0604030504040204" pitchFamily="34" charset="0"/>
                <a:ea typeface="Tahoma" panose="020B0604030504040204" pitchFamily="34" charset="0"/>
                <a:cs typeface="Tahoma" panose="020B0604030504040204" pitchFamily="34" charset="0"/>
              </a:rPr>
              <a:t>desenine uygun olabilmesi için; </a:t>
            </a:r>
          </a:p>
          <a:p>
            <a:pPr>
              <a:lnSpc>
                <a:spcPct val="150000"/>
              </a:lnSpc>
            </a:pPr>
            <a:endParaRPr lang="tr-TR" sz="2000" dirty="0">
              <a:latin typeface="Tahoma" panose="020B0604030504040204" pitchFamily="34" charset="0"/>
              <a:ea typeface="Tahoma" panose="020B0604030504040204" pitchFamily="34" charset="0"/>
              <a:cs typeface="Tahoma" panose="020B0604030504040204" pitchFamily="34" charset="0"/>
            </a:endParaRPr>
          </a:p>
          <a:p>
            <a:pPr marL="342900" indent="-342900">
              <a:lnSpc>
                <a:spcPct val="150000"/>
              </a:lnSpc>
              <a:buFont typeface="Arial" panose="020B0604020202020204" pitchFamily="34" charset="0"/>
              <a:buChar char="•"/>
            </a:pPr>
            <a:r>
              <a:rPr lang="tr-TR" sz="2000" b="1" dirty="0">
                <a:latin typeface="Tahoma" panose="020B0604030504040204" pitchFamily="34" charset="0"/>
                <a:ea typeface="Tahoma" panose="020B0604030504040204" pitchFamily="34" charset="0"/>
                <a:cs typeface="Tahoma" panose="020B0604030504040204" pitchFamily="34" charset="0"/>
              </a:rPr>
              <a:t>Kuramsal Örnekleme, </a:t>
            </a:r>
          </a:p>
          <a:p>
            <a:pPr marL="342900" indent="-342900">
              <a:lnSpc>
                <a:spcPct val="150000"/>
              </a:lnSpc>
              <a:buFont typeface="Arial" panose="020B0604020202020204" pitchFamily="34" charset="0"/>
              <a:buChar char="•"/>
            </a:pPr>
            <a:r>
              <a:rPr lang="tr-TR" sz="2000" b="1" dirty="0">
                <a:latin typeface="Tahoma" panose="020B0604030504040204" pitchFamily="34" charset="0"/>
                <a:ea typeface="Tahoma" panose="020B0604030504040204" pitchFamily="34" charset="0"/>
                <a:cs typeface="Tahoma" panose="020B0604030504040204" pitchFamily="34" charset="0"/>
              </a:rPr>
              <a:t>Kuramsal Duyarlılık, </a:t>
            </a:r>
          </a:p>
          <a:p>
            <a:pPr marL="342900" indent="-342900">
              <a:lnSpc>
                <a:spcPct val="150000"/>
              </a:lnSpc>
              <a:buFont typeface="Arial" panose="020B0604020202020204" pitchFamily="34" charset="0"/>
              <a:buChar char="•"/>
            </a:pPr>
            <a:r>
              <a:rPr lang="tr-TR" sz="2000" b="1" dirty="0">
                <a:latin typeface="Tahoma" panose="020B0604030504040204" pitchFamily="34" charset="0"/>
                <a:ea typeface="Tahoma" panose="020B0604030504040204" pitchFamily="34" charset="0"/>
                <a:cs typeface="Tahoma" panose="020B0604030504040204" pitchFamily="34" charset="0"/>
              </a:rPr>
              <a:t>Sürekli Karşılaştırma,</a:t>
            </a:r>
          </a:p>
          <a:p>
            <a:pPr marL="342900" indent="-342900">
              <a:lnSpc>
                <a:spcPct val="150000"/>
              </a:lnSpc>
              <a:buFont typeface="Arial" panose="020B0604020202020204" pitchFamily="34" charset="0"/>
              <a:buChar char="•"/>
            </a:pPr>
            <a:r>
              <a:rPr lang="tr-TR" sz="2000" b="1" dirty="0">
                <a:latin typeface="Tahoma" panose="020B0604030504040204" pitchFamily="34" charset="0"/>
                <a:ea typeface="Tahoma" panose="020B0604030504040204" pitchFamily="34" charset="0"/>
                <a:cs typeface="Tahoma" panose="020B0604030504040204" pitchFamily="34" charset="0"/>
              </a:rPr>
              <a:t>Kodlama Süreci</a:t>
            </a:r>
          </a:p>
          <a:p>
            <a:pPr marL="342900" indent="-342900">
              <a:lnSpc>
                <a:spcPct val="150000"/>
              </a:lnSpc>
              <a:buFont typeface="Arial" panose="020B0604020202020204" pitchFamily="34" charset="0"/>
              <a:buChar char="•"/>
            </a:pPr>
            <a:r>
              <a:rPr lang="tr-TR" sz="2000" b="1" dirty="0">
                <a:latin typeface="Tahoma" panose="020B0604030504040204" pitchFamily="34" charset="0"/>
                <a:ea typeface="Tahoma" panose="020B0604030504040204" pitchFamily="34" charset="0"/>
                <a:cs typeface="Tahoma" panose="020B0604030504040204" pitchFamily="34" charset="0"/>
              </a:rPr>
              <a:t>Odak Kategorinin Ya Da Olgunun Örüntüsünü Tanımlayan Temel Sosyal Sürecin Keşfedilmesi </a:t>
            </a:r>
          </a:p>
          <a:p>
            <a:pPr>
              <a:lnSpc>
                <a:spcPct val="150000"/>
              </a:lnSpc>
            </a:pPr>
            <a:endParaRPr lang="tr-TR" sz="2000" dirty="0">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şeklinde bazı anahtar stratejileri içermesi gerekmektedir</a:t>
            </a:r>
          </a:p>
        </p:txBody>
      </p:sp>
    </p:spTree>
    <p:extLst>
      <p:ext uri="{BB962C8B-B14F-4D97-AF65-F5344CB8AC3E}">
        <p14:creationId xmlns:p14="http://schemas.microsoft.com/office/powerpoint/2010/main" val="235837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6A91782F-0779-4953-A4C6-AD397CB0B4B0}"/>
              </a:ext>
            </a:extLst>
          </p:cNvPr>
          <p:cNvSpPr/>
          <p:nvPr/>
        </p:nvSpPr>
        <p:spPr>
          <a:xfrm>
            <a:off x="991225" y="1690063"/>
            <a:ext cx="5040000" cy="3477875"/>
          </a:xfrm>
          <a:prstGeom prst="rect">
            <a:avLst/>
          </a:prstGeom>
        </p:spPr>
        <p:txBody>
          <a:bodyPr wrap="square">
            <a:spAutoFit/>
          </a:bodyPr>
          <a:lstStyle/>
          <a:p>
            <a:pPr marL="257175" indent="-257175" algn="ctr">
              <a:buAutoNum type="arabicPeriod"/>
            </a:pPr>
            <a:r>
              <a:rPr lang="tr-TR" sz="2000" b="1" dirty="0">
                <a:latin typeface="Tahoma" panose="020B0604030504040204" pitchFamily="34" charset="0"/>
                <a:ea typeface="Tahoma" panose="020B0604030504040204" pitchFamily="34" charset="0"/>
                <a:cs typeface="Tahoma" panose="020B0604030504040204" pitchFamily="34" charset="0"/>
              </a:rPr>
              <a:t>KURAMSAL ÖRNEKLEME: </a:t>
            </a:r>
          </a:p>
          <a:p>
            <a:pPr marL="257175" indent="-257175" algn="ctr">
              <a:buAutoNum type="arabicPeriod"/>
            </a:pPr>
            <a:endParaRPr lang="tr-TR" sz="2000" b="1" dirty="0">
              <a:latin typeface="Tahoma" panose="020B0604030504040204" pitchFamily="34" charset="0"/>
              <a:ea typeface="Tahoma" panose="020B0604030504040204" pitchFamily="34" charset="0"/>
              <a:cs typeface="Tahoma" panose="020B0604030504040204" pitchFamily="34" charset="0"/>
            </a:endParaRPr>
          </a:p>
          <a:p>
            <a:pPr algn="ctr"/>
            <a:r>
              <a:rPr lang="tr-TR" sz="2000" dirty="0">
                <a:latin typeface="Tahoma" panose="020B0604030504040204" pitchFamily="34" charset="0"/>
                <a:ea typeface="Tahoma" panose="020B0604030504040204" pitchFamily="34" charset="0"/>
                <a:cs typeface="Tahoma" panose="020B0604030504040204" pitchFamily="34" charset="0"/>
              </a:rPr>
              <a:t>Araştırmacının dikkatlice </a:t>
            </a:r>
            <a:r>
              <a:rPr lang="tr-TR" sz="2000" b="1" dirty="0">
                <a:latin typeface="Tahoma" panose="020B0604030504040204" pitchFamily="34" charset="0"/>
                <a:ea typeface="Tahoma" panose="020B0604030504040204" pitchFamily="34" charset="0"/>
                <a:cs typeface="Tahoma" panose="020B0604030504040204" pitchFamily="34" charset="0"/>
              </a:rPr>
              <a:t>verisini topladığı</a:t>
            </a:r>
            <a:r>
              <a:rPr lang="tr-TR" sz="2000" dirty="0">
                <a:latin typeface="Tahoma" panose="020B0604030504040204" pitchFamily="34" charset="0"/>
                <a:ea typeface="Tahoma" panose="020B0604030504040204" pitchFamily="34" charset="0"/>
                <a:cs typeface="Tahoma" panose="020B0604030504040204" pitchFamily="34" charset="0"/>
              </a:rPr>
              <a:t>, kuramı kendiliğinden ortaya çıkabileceği şekilde geliştirmek için </a:t>
            </a:r>
            <a:r>
              <a:rPr lang="tr-TR" sz="2000" b="1" dirty="0">
                <a:latin typeface="Tahoma" panose="020B0604030504040204" pitchFamily="34" charset="0"/>
                <a:ea typeface="Tahoma" panose="020B0604030504040204" pitchFamily="34" charset="0"/>
                <a:cs typeface="Tahoma" panose="020B0604030504040204" pitchFamily="34" charset="0"/>
              </a:rPr>
              <a:t>kodladığı</a:t>
            </a:r>
            <a:r>
              <a:rPr lang="tr-TR" sz="2000" dirty="0">
                <a:latin typeface="Tahoma" panose="020B0604030504040204" pitchFamily="34" charset="0"/>
                <a:ea typeface="Tahoma" panose="020B0604030504040204" pitchFamily="34" charset="0"/>
                <a:cs typeface="Tahoma" panose="020B0604030504040204" pitchFamily="34" charset="0"/>
              </a:rPr>
              <a:t> ve </a:t>
            </a:r>
            <a:r>
              <a:rPr lang="tr-TR" sz="2000" b="1" dirty="0">
                <a:latin typeface="Tahoma" panose="020B0604030504040204" pitchFamily="34" charset="0"/>
                <a:ea typeface="Tahoma" panose="020B0604030504040204" pitchFamily="34" charset="0"/>
                <a:cs typeface="Tahoma" panose="020B0604030504040204" pitchFamily="34" charset="0"/>
              </a:rPr>
              <a:t>analiz ettiği </a:t>
            </a:r>
          </a:p>
          <a:p>
            <a:pPr algn="ctr"/>
            <a:r>
              <a:rPr lang="tr-TR" sz="2000" dirty="0">
                <a:latin typeface="Tahoma" panose="020B0604030504040204" pitchFamily="34" charset="0"/>
                <a:ea typeface="Tahoma" panose="020B0604030504040204" pitchFamily="34" charset="0"/>
                <a:cs typeface="Tahoma" panose="020B0604030504040204" pitchFamily="34" charset="0"/>
              </a:rPr>
              <a:t>ardından hangi veriyi toplanması gerektiğine ve onları nerede bulacağına karar verdiği, </a:t>
            </a:r>
          </a:p>
          <a:p>
            <a:pPr algn="ctr"/>
            <a:r>
              <a:rPr lang="tr-TR" sz="2000" b="1" dirty="0">
                <a:latin typeface="Tahoma" panose="020B0604030504040204" pitchFamily="34" charset="0"/>
                <a:ea typeface="Tahoma" panose="020B0604030504040204" pitchFamily="34" charset="0"/>
                <a:cs typeface="Tahoma" panose="020B0604030504040204" pitchFamily="34" charset="0"/>
              </a:rPr>
              <a:t>kuram üretmek için veri toplama sürecidir</a:t>
            </a:r>
            <a:r>
              <a:rPr lang="tr-TR" sz="2000" dirty="0">
                <a:latin typeface="Tahoma" panose="020B0604030504040204" pitchFamily="34" charset="0"/>
                <a:ea typeface="Tahoma" panose="020B0604030504040204" pitchFamily="34" charset="0"/>
                <a:cs typeface="Tahoma" panose="020B0604030504040204" pitchFamily="34" charset="0"/>
              </a:rPr>
              <a:t>.</a:t>
            </a:r>
          </a:p>
        </p:txBody>
      </p:sp>
      <p:pic>
        <p:nvPicPr>
          <p:cNvPr id="7170" name="Picture 2" descr="Ä°lgili resim">
            <a:extLst>
              <a:ext uri="{FF2B5EF4-FFF2-40B4-BE49-F238E27FC236}">
                <a16:creationId xmlns:a16="http://schemas.microsoft.com/office/drawing/2014/main" id="{5C20C73A-87B2-4B04-8261-0EC321922A4F}"/>
              </a:ext>
            </a:extLst>
          </p:cNvPr>
          <p:cNvPicPr>
            <a:picLocks noChangeAspect="1" noChangeArrowheads="1"/>
          </p:cNvPicPr>
          <p:nvPr/>
        </p:nvPicPr>
        <p:blipFill rotWithShape="1">
          <a:blip r:embed="rId2" cstate="email">
            <a:extLst>
              <a:ext uri="{BEBA8EAE-BF5A-486C-A8C5-ECC9F3942E4B}">
                <a14:imgProps xmlns:a14="http://schemas.microsoft.com/office/drawing/2010/main">
                  <a14:imgLayer r:embed="rId3">
                    <a14:imgEffect>
                      <a14:colorTemperature colorTemp="5300"/>
                    </a14:imgEffect>
                    <a14:imgEffect>
                      <a14:saturation sat="300000"/>
                    </a14:imgEffect>
                  </a14:imgLayer>
                </a14:imgProps>
              </a:ext>
              <a:ext uri="{28A0092B-C50C-407E-A947-70E740481C1C}">
                <a14:useLocalDpi xmlns:a14="http://schemas.microsoft.com/office/drawing/2010/main"/>
              </a:ext>
            </a:extLst>
          </a:blip>
          <a:srcRect/>
          <a:stretch/>
        </p:blipFill>
        <p:spPr bwMode="auto">
          <a:xfrm>
            <a:off x="6588804" y="1395020"/>
            <a:ext cx="4611972" cy="4320000"/>
          </a:xfrm>
          <a:prstGeom prst="rect">
            <a:avLst/>
          </a:prstGeom>
          <a:ln w="38100" cap="sq">
            <a:solidFill>
              <a:srgbClr val="FF66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137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4FD6027-A07D-4EF9-9439-A0A9AFC029E6}"/>
              </a:ext>
            </a:extLst>
          </p:cNvPr>
          <p:cNvSpPr/>
          <p:nvPr/>
        </p:nvSpPr>
        <p:spPr>
          <a:xfrm>
            <a:off x="6685611" y="1690063"/>
            <a:ext cx="5040000" cy="3477875"/>
          </a:xfrm>
          <a:prstGeom prst="rect">
            <a:avLst/>
          </a:prstGeom>
        </p:spPr>
        <p:txBody>
          <a:bodyPr wrap="square">
            <a:spAutoFit/>
          </a:bodyPr>
          <a:lstStyle/>
          <a:p>
            <a:r>
              <a:rPr lang="tr-TR" sz="2000" b="1" dirty="0">
                <a:latin typeface="Tahoma" panose="020B0604030504040204" pitchFamily="34" charset="0"/>
                <a:ea typeface="Tahoma" panose="020B0604030504040204" pitchFamily="34" charset="0"/>
                <a:cs typeface="Tahoma" panose="020B0604030504040204" pitchFamily="34" charset="0"/>
              </a:rPr>
              <a:t>2. KURAMSAL DUYARLILIK: </a:t>
            </a:r>
          </a:p>
          <a:p>
            <a:endParaRPr lang="tr-TR" sz="2000" b="1" dirty="0">
              <a:latin typeface="Tahoma" panose="020B0604030504040204" pitchFamily="34" charset="0"/>
              <a:ea typeface="Tahoma" panose="020B0604030504040204" pitchFamily="34" charset="0"/>
              <a:cs typeface="Tahoma" panose="020B0604030504040204" pitchFamily="34" charset="0"/>
            </a:endParaRPr>
          </a:p>
          <a:p>
            <a:r>
              <a:rPr lang="tr-TR" sz="2000" dirty="0">
                <a:latin typeface="Tahoma" panose="020B0604030504040204" pitchFamily="34" charset="0"/>
                <a:ea typeface="Tahoma" panose="020B0604030504040204" pitchFamily="34" charset="0"/>
                <a:cs typeface="Tahoma" panose="020B0604030504040204" pitchFamily="34" charset="0"/>
              </a:rPr>
              <a:t>Basitçe veri hakkında tanımlayıcı ve önceden edinilmiş terimlerden daha çok </a:t>
            </a:r>
            <a:r>
              <a:rPr lang="tr-TR" sz="2000" b="1" dirty="0">
                <a:latin typeface="Tahoma" panose="020B0604030504040204" pitchFamily="34" charset="0"/>
                <a:ea typeface="Tahoma" panose="020B0604030504040204" pitchFamily="34" charset="0"/>
                <a:cs typeface="Tahoma" panose="020B0604030504040204" pitchFamily="34" charset="0"/>
              </a:rPr>
              <a:t>kuramsal terimlerle düşünme </a:t>
            </a:r>
            <a:r>
              <a:rPr lang="tr-TR" sz="2000" dirty="0">
                <a:latin typeface="Tahoma" panose="020B0604030504040204" pitchFamily="34" charset="0"/>
                <a:ea typeface="Tahoma" panose="020B0604030504040204" pitchFamily="34" charset="0"/>
                <a:cs typeface="Tahoma" panose="020B0604030504040204" pitchFamily="34" charset="0"/>
              </a:rPr>
              <a:t>olarak tanımlanmaktadır.</a:t>
            </a:r>
          </a:p>
          <a:p>
            <a:endParaRPr lang="tr-TR" sz="2000" dirty="0">
              <a:latin typeface="Tahoma" panose="020B0604030504040204" pitchFamily="34" charset="0"/>
              <a:ea typeface="Tahoma" panose="020B0604030504040204" pitchFamily="34" charset="0"/>
              <a:cs typeface="Tahoma" panose="020B0604030504040204" pitchFamily="34" charset="0"/>
            </a:endParaRPr>
          </a:p>
          <a:p>
            <a:r>
              <a:rPr lang="tr-TR" sz="2000" dirty="0">
                <a:latin typeface="Tahoma" panose="020B0604030504040204" pitchFamily="34" charset="0"/>
                <a:ea typeface="Tahoma" panose="020B0604030504040204" pitchFamily="34" charset="0"/>
                <a:cs typeface="Tahoma" panose="020B0604030504040204" pitchFamily="34" charset="0"/>
              </a:rPr>
              <a:t>Sadece kuramda ön yargılardan uzak olmak değil, var olan durum ve koşulların kurama etkisini de yorumlamak ve göz önüne almaktır.</a:t>
            </a:r>
          </a:p>
        </p:txBody>
      </p:sp>
      <p:pic>
        <p:nvPicPr>
          <p:cNvPr id="8" name="Resim 7">
            <a:extLst>
              <a:ext uri="{FF2B5EF4-FFF2-40B4-BE49-F238E27FC236}">
                <a16:creationId xmlns:a16="http://schemas.microsoft.com/office/drawing/2014/main" id="{1E6474E4-ECC0-42F7-9171-6169AB8921ED}"/>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379096" y="1097724"/>
            <a:ext cx="4572000" cy="4320000"/>
          </a:xfrm>
          <a:prstGeom prst="rect">
            <a:avLst/>
          </a:prstGeom>
          <a:ln w="38100" cap="sq">
            <a:solidFill>
              <a:srgbClr val="FF66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6100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F764CF1-44DA-43B5-A408-210DE8E76C5F}"/>
              </a:ext>
            </a:extLst>
          </p:cNvPr>
          <p:cNvSpPr/>
          <p:nvPr/>
        </p:nvSpPr>
        <p:spPr>
          <a:xfrm>
            <a:off x="821602" y="2305616"/>
            <a:ext cx="5040000" cy="2246769"/>
          </a:xfrm>
          <a:prstGeom prst="rect">
            <a:avLst/>
          </a:prstGeom>
        </p:spPr>
        <p:txBody>
          <a:bodyPr wrap="square">
            <a:spAutoFit/>
          </a:bodyPr>
          <a:lstStyle/>
          <a:p>
            <a:r>
              <a:rPr lang="tr-TR" sz="2000" b="1" dirty="0">
                <a:latin typeface="Tahoma" panose="020B0604030504040204" pitchFamily="34" charset="0"/>
                <a:ea typeface="Tahoma" panose="020B0604030504040204" pitchFamily="34" charset="0"/>
                <a:cs typeface="Tahoma" panose="020B0604030504040204" pitchFamily="34" charset="0"/>
              </a:rPr>
              <a:t>3.SÜREKLİ KARŞILAŞTIRMA İŞLEMİ: </a:t>
            </a:r>
          </a:p>
          <a:p>
            <a:endParaRPr lang="tr-TR" sz="2000" b="1" dirty="0">
              <a:latin typeface="Tahoma" panose="020B0604030504040204" pitchFamily="34" charset="0"/>
              <a:ea typeface="Tahoma" panose="020B0604030504040204" pitchFamily="34" charset="0"/>
              <a:cs typeface="Tahoma" panose="020B0604030504040204" pitchFamily="34" charset="0"/>
            </a:endParaRPr>
          </a:p>
          <a:p>
            <a:r>
              <a:rPr lang="tr-TR" sz="2000" b="1" dirty="0">
                <a:latin typeface="Tahoma" panose="020B0604030504040204" pitchFamily="34" charset="0"/>
                <a:ea typeface="Tahoma" panose="020B0604030504040204" pitchFamily="34" charset="0"/>
                <a:cs typeface="Tahoma" panose="020B0604030504040204" pitchFamily="34" charset="0"/>
              </a:rPr>
              <a:t>Analiz sürecinin veri toplama ile aynı anda başlamasıdır.</a:t>
            </a:r>
            <a:r>
              <a:rPr lang="tr-TR" sz="2000" dirty="0">
                <a:latin typeface="Tahoma" panose="020B0604030504040204" pitchFamily="34" charset="0"/>
                <a:ea typeface="Tahoma" panose="020B0604030504040204" pitchFamily="34" charset="0"/>
                <a:cs typeface="Tahoma" panose="020B0604030504040204" pitchFamily="34" charset="0"/>
              </a:rPr>
              <a:t> Sürekli karşılaştırma, verinin aynı anda toplanması ve analizi olup, </a:t>
            </a:r>
            <a:r>
              <a:rPr lang="tr-TR" sz="2000" b="1" dirty="0">
                <a:latin typeface="Tahoma" panose="020B0604030504040204" pitchFamily="34" charset="0"/>
                <a:ea typeface="Tahoma" panose="020B0604030504040204" pitchFamily="34" charset="0"/>
                <a:cs typeface="Tahoma" panose="020B0604030504040204" pitchFamily="34" charset="0"/>
              </a:rPr>
              <a:t>yöntemin köşe taşıdır. </a:t>
            </a:r>
          </a:p>
          <a:p>
            <a:endParaRPr lang="tr-TR" sz="2000" dirty="0">
              <a:latin typeface="Tahoma" panose="020B0604030504040204" pitchFamily="34" charset="0"/>
              <a:ea typeface="Tahoma" panose="020B0604030504040204" pitchFamily="34" charset="0"/>
              <a:cs typeface="Tahoma" panose="020B0604030504040204" pitchFamily="34" charset="0"/>
            </a:endParaRPr>
          </a:p>
        </p:txBody>
      </p:sp>
      <p:pic>
        <p:nvPicPr>
          <p:cNvPr id="6" name="Resim 5">
            <a:extLst>
              <a:ext uri="{FF2B5EF4-FFF2-40B4-BE49-F238E27FC236}">
                <a16:creationId xmlns:a16="http://schemas.microsoft.com/office/drawing/2014/main" id="{90C8ECE4-70F8-402F-9784-D61546160480}"/>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6096000" y="1850457"/>
            <a:ext cx="5034013" cy="3157086"/>
          </a:xfrm>
          <a:prstGeom prst="rect">
            <a:avLst/>
          </a:prstGeom>
          <a:ln w="38100" cap="sq">
            <a:solidFill>
              <a:srgbClr val="50B1FE"/>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163701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617C1AF-7051-4502-9DFD-B0C9EC452867}"/>
              </a:ext>
            </a:extLst>
          </p:cNvPr>
          <p:cNvSpPr/>
          <p:nvPr/>
        </p:nvSpPr>
        <p:spPr>
          <a:xfrm>
            <a:off x="477949" y="1228398"/>
            <a:ext cx="7490084" cy="4401205"/>
          </a:xfrm>
          <a:prstGeom prst="rect">
            <a:avLst/>
          </a:prstGeom>
        </p:spPr>
        <p:txBody>
          <a:bodyPr wrap="square">
            <a:spAutoFit/>
          </a:bodyPr>
          <a:lstStyle/>
          <a:p>
            <a:r>
              <a:rPr lang="tr-TR" sz="2000" b="1" dirty="0">
                <a:latin typeface="Tahoma" panose="020B0604030504040204" pitchFamily="34" charset="0"/>
                <a:ea typeface="Tahoma" panose="020B0604030504040204" pitchFamily="34" charset="0"/>
                <a:cs typeface="Tahoma" panose="020B0604030504040204" pitchFamily="34" charset="0"/>
              </a:rPr>
              <a:t>4.KODLAMA SÜRECİ:</a:t>
            </a:r>
          </a:p>
          <a:p>
            <a:endParaRPr lang="tr-TR" sz="2000" b="1" dirty="0">
              <a:latin typeface="Tahoma" panose="020B0604030504040204" pitchFamily="34" charset="0"/>
              <a:ea typeface="Tahoma" panose="020B0604030504040204" pitchFamily="34" charset="0"/>
              <a:cs typeface="Tahoma" panose="020B0604030504040204" pitchFamily="34" charset="0"/>
            </a:endParaRPr>
          </a:p>
          <a:p>
            <a:r>
              <a:rPr lang="tr-TR" sz="2000" dirty="0">
                <a:latin typeface="Tahoma" panose="020B0604030504040204" pitchFamily="34" charset="0"/>
                <a:ea typeface="Tahoma" panose="020B0604030504040204" pitchFamily="34" charset="0"/>
                <a:cs typeface="Tahoma" panose="020B0604030504040204" pitchFamily="34" charset="0"/>
              </a:rPr>
              <a:t>Kuram </a:t>
            </a:r>
            <a:r>
              <a:rPr lang="tr-TR" sz="2000" dirty="0" err="1">
                <a:latin typeface="Tahoma" panose="020B0604030504040204" pitchFamily="34" charset="0"/>
                <a:ea typeface="Tahoma" panose="020B0604030504040204" pitchFamily="34" charset="0"/>
                <a:cs typeface="Tahoma" panose="020B0604030504040204" pitchFamily="34" charset="0"/>
              </a:rPr>
              <a:t>Oluşturma’nın</a:t>
            </a:r>
            <a:r>
              <a:rPr lang="tr-TR" sz="2000" dirty="0">
                <a:latin typeface="Tahoma" panose="020B0604030504040204" pitchFamily="34" charset="0"/>
                <a:ea typeface="Tahoma" panose="020B0604030504040204" pitchFamily="34" charset="0"/>
                <a:cs typeface="Tahoma" panose="020B0604030504040204" pitchFamily="34" charset="0"/>
              </a:rPr>
              <a:t> en önemli özelliği, </a:t>
            </a:r>
            <a:r>
              <a:rPr lang="tr-TR" sz="2000" b="1" dirty="0">
                <a:latin typeface="Tahoma" panose="020B0604030504040204" pitchFamily="34" charset="0"/>
                <a:ea typeface="Tahoma" panose="020B0604030504040204" pitchFamily="34" charset="0"/>
                <a:cs typeface="Tahoma" panose="020B0604030504040204" pitchFamily="34" charset="0"/>
              </a:rPr>
              <a:t>araştırmacının başkalarının kavramlarını veride kullanmasının yerine veriden kendi kavramlarını üretebilmesidir. </a:t>
            </a:r>
            <a:r>
              <a:rPr lang="tr-TR" sz="2000" dirty="0">
                <a:latin typeface="Tahoma" panose="020B0604030504040204" pitchFamily="34" charset="0"/>
                <a:ea typeface="Tahoma" panose="020B0604030504040204" pitchFamily="34" charset="0"/>
                <a:cs typeface="Tahoma" panose="020B0604030504040204" pitchFamily="34" charset="0"/>
              </a:rPr>
              <a:t>Bu nokta betimleyici nitel çalışmalarla Kuram </a:t>
            </a:r>
            <a:r>
              <a:rPr lang="tr-TR" sz="2000" dirty="0" err="1">
                <a:latin typeface="Tahoma" panose="020B0604030504040204" pitchFamily="34" charset="0"/>
                <a:ea typeface="Tahoma" panose="020B0604030504040204" pitchFamily="34" charset="0"/>
                <a:cs typeface="Tahoma" panose="020B0604030504040204" pitchFamily="34" charset="0"/>
              </a:rPr>
              <a:t>Oluşturma'nın</a:t>
            </a:r>
            <a:r>
              <a:rPr lang="tr-TR" sz="2000" dirty="0">
                <a:latin typeface="Tahoma" panose="020B0604030504040204" pitchFamily="34" charset="0"/>
                <a:ea typeface="Tahoma" panose="020B0604030504040204" pitchFamily="34" charset="0"/>
                <a:cs typeface="Tahoma" panose="020B0604030504040204" pitchFamily="34" charset="0"/>
              </a:rPr>
              <a:t> farkıdır.</a:t>
            </a:r>
          </a:p>
          <a:p>
            <a:endParaRPr lang="tr-TR" sz="2000" dirty="0">
              <a:latin typeface="Tahoma" panose="020B0604030504040204" pitchFamily="34" charset="0"/>
              <a:ea typeface="Tahoma" panose="020B0604030504040204" pitchFamily="34" charset="0"/>
              <a:cs typeface="Tahoma" panose="020B0604030504040204" pitchFamily="34" charset="0"/>
            </a:endParaRPr>
          </a:p>
          <a:p>
            <a:r>
              <a:rPr lang="tr-TR" sz="2000" dirty="0">
                <a:latin typeface="Tahoma" panose="020B0604030504040204" pitchFamily="34" charset="0"/>
                <a:ea typeface="Tahoma" panose="020B0604030504040204" pitchFamily="34" charset="0"/>
                <a:cs typeface="Tahoma" panose="020B0604030504040204" pitchFamily="34" charset="0"/>
              </a:rPr>
              <a:t>Veriler analiz edilirken kaydedilmiş tüm elde edilen veriler, görüşmeler satır </a:t>
            </a:r>
            <a:r>
              <a:rPr lang="tr-TR" sz="2000" dirty="0" err="1">
                <a:latin typeface="Tahoma" panose="020B0604030504040204" pitchFamily="34" charset="0"/>
                <a:ea typeface="Tahoma" panose="020B0604030504040204" pitchFamily="34" charset="0"/>
                <a:cs typeface="Tahoma" panose="020B0604030504040204" pitchFamily="34" charset="0"/>
              </a:rPr>
              <a:t>satır</a:t>
            </a:r>
            <a:r>
              <a:rPr lang="tr-TR" sz="2000" dirty="0">
                <a:latin typeface="Tahoma" panose="020B0604030504040204" pitchFamily="34" charset="0"/>
                <a:ea typeface="Tahoma" panose="020B0604030504040204" pitchFamily="34" charset="0"/>
                <a:cs typeface="Tahoma" panose="020B0604030504040204" pitchFamily="34" charset="0"/>
              </a:rPr>
              <a:t> çözümlenmeli, daha sonra Kuram </a:t>
            </a:r>
            <a:r>
              <a:rPr lang="tr-TR" sz="2000" dirty="0" err="1">
                <a:latin typeface="Tahoma" panose="020B0604030504040204" pitchFamily="34" charset="0"/>
                <a:ea typeface="Tahoma" panose="020B0604030504040204" pitchFamily="34" charset="0"/>
                <a:cs typeface="Tahoma" panose="020B0604030504040204" pitchFamily="34" charset="0"/>
              </a:rPr>
              <a:t>Oluşturma’nın</a:t>
            </a:r>
            <a:r>
              <a:rPr lang="tr-TR" sz="2000" dirty="0">
                <a:latin typeface="Tahoma" panose="020B0604030504040204" pitchFamily="34" charset="0"/>
                <a:ea typeface="Tahoma" panose="020B0604030504040204" pitchFamily="34" charset="0"/>
                <a:cs typeface="Tahoma" panose="020B0604030504040204" pitchFamily="34" charset="0"/>
              </a:rPr>
              <a:t> temelini oluşturan verilerin sürekli karşılaştırması şeklinde yapılan kodlama sürecine geçilmelidir. </a:t>
            </a:r>
          </a:p>
          <a:p>
            <a:endParaRPr lang="tr-TR" sz="2000" dirty="0">
              <a:latin typeface="Tahoma" panose="020B0604030504040204" pitchFamily="34" charset="0"/>
              <a:ea typeface="Tahoma" panose="020B0604030504040204" pitchFamily="34" charset="0"/>
              <a:cs typeface="Tahoma" panose="020B0604030504040204" pitchFamily="34" charset="0"/>
            </a:endParaRPr>
          </a:p>
          <a:p>
            <a:r>
              <a:rPr lang="tr-TR" sz="2000" dirty="0">
                <a:latin typeface="Tahoma" panose="020B0604030504040204" pitchFamily="34" charset="0"/>
                <a:ea typeface="Tahoma" panose="020B0604030504040204" pitchFamily="34" charset="0"/>
                <a:cs typeface="Tahoma" panose="020B0604030504040204" pitchFamily="34" charset="0"/>
              </a:rPr>
              <a:t>Kod, iki veya üç kelime ile ana noktaları özetleyen bir kavram, söz ya da söz öbeğidir. </a:t>
            </a:r>
          </a:p>
        </p:txBody>
      </p:sp>
      <p:pic>
        <p:nvPicPr>
          <p:cNvPr id="8194" name="Picture 2" descr="coding vector ile ilgili gÃ¶rsel sonucu">
            <a:extLst>
              <a:ext uri="{FF2B5EF4-FFF2-40B4-BE49-F238E27FC236}">
                <a16:creationId xmlns:a16="http://schemas.microsoft.com/office/drawing/2014/main" id="{57F9D305-1B7F-489F-88ED-3AC18E7AFE24}"/>
              </a:ext>
            </a:extLst>
          </p:cNvPr>
          <p:cNvPicPr>
            <a:picLocks noChangeAspect="1" noChangeArrowheads="1"/>
          </p:cNvPicPr>
          <p:nvPr/>
        </p:nvPicPr>
        <p:blipFill rotWithShape="1">
          <a:blip r:embed="rId2" cstate="email">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a:ext>
            </a:extLst>
          </a:blip>
          <a:srcRect/>
          <a:stretch/>
        </p:blipFill>
        <p:spPr bwMode="auto">
          <a:xfrm>
            <a:off x="7999364" y="1549136"/>
            <a:ext cx="3714687" cy="3759728"/>
          </a:xfrm>
          <a:prstGeom prst="rect">
            <a:avLst/>
          </a:prstGeom>
          <a:ln w="38100" cap="sq">
            <a:solidFill>
              <a:srgbClr val="F96593"/>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2665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1F6FBD6-8360-405F-8207-F67A3F7C14BA}"/>
              </a:ext>
            </a:extLst>
          </p:cNvPr>
          <p:cNvSpPr/>
          <p:nvPr/>
        </p:nvSpPr>
        <p:spPr>
          <a:xfrm>
            <a:off x="1596000" y="1382286"/>
            <a:ext cx="9000000" cy="4093428"/>
          </a:xfrm>
          <a:prstGeom prst="rect">
            <a:avLst/>
          </a:prstGeom>
        </p:spPr>
        <p:txBody>
          <a:bodyPr wrap="square">
            <a:spAutoFit/>
          </a:bodyPr>
          <a:lstStyle/>
          <a:p>
            <a:pPr algn="ctr"/>
            <a:r>
              <a:rPr lang="tr-TR" sz="2000" b="1" dirty="0">
                <a:latin typeface="Tahoma" panose="020B0604030504040204" pitchFamily="34" charset="0"/>
                <a:ea typeface="Tahoma" panose="020B0604030504040204" pitchFamily="34" charset="0"/>
                <a:cs typeface="Tahoma" panose="020B0604030504040204" pitchFamily="34" charset="0"/>
              </a:rPr>
              <a:t>I</a:t>
            </a:r>
            <a:r>
              <a:rPr lang="tr-TR" sz="2000" dirty="0">
                <a:latin typeface="Tahoma" panose="020B0604030504040204" pitchFamily="34" charset="0"/>
                <a:ea typeface="Tahoma" panose="020B0604030504040204" pitchFamily="34" charset="0"/>
                <a:cs typeface="Tahoma" panose="020B0604030504040204" pitchFamily="34" charset="0"/>
              </a:rPr>
              <a:t>. </a:t>
            </a:r>
            <a:r>
              <a:rPr lang="tr-TR" sz="2000" b="1" dirty="0">
                <a:latin typeface="Tahoma" panose="020B0604030504040204" pitchFamily="34" charset="0"/>
                <a:ea typeface="Tahoma" panose="020B0604030504040204" pitchFamily="34" charset="0"/>
                <a:cs typeface="Tahoma" panose="020B0604030504040204" pitchFamily="34" charset="0"/>
              </a:rPr>
              <a:t>AÇIK KODLAMA:</a:t>
            </a:r>
          </a:p>
          <a:p>
            <a:pPr algn="ctr"/>
            <a:endParaRPr lang="tr-TR" sz="2000" b="1" dirty="0">
              <a:latin typeface="Tahoma" panose="020B0604030504040204" pitchFamily="34" charset="0"/>
              <a:ea typeface="Tahoma" panose="020B0604030504040204" pitchFamily="34" charset="0"/>
              <a:cs typeface="Tahoma" panose="020B0604030504040204" pitchFamily="34" charset="0"/>
            </a:endParaRPr>
          </a:p>
          <a:p>
            <a:pPr algn="ctr"/>
            <a:r>
              <a:rPr lang="tr-TR" sz="2000" dirty="0">
                <a:latin typeface="Tahoma" panose="020B0604030504040204" pitchFamily="34" charset="0"/>
                <a:ea typeface="Tahoma" panose="020B0604030504040204" pitchFamily="34" charset="0"/>
                <a:cs typeface="Tahoma" panose="020B0604030504040204" pitchFamily="34" charset="0"/>
              </a:rPr>
              <a:t>Verilerin ayrıştırılması, incelenmesi, karşılaştırılması, kavranması ve sınıflandırılması sürecidir.</a:t>
            </a:r>
          </a:p>
          <a:p>
            <a:pPr algn="ctr"/>
            <a:endParaRPr lang="tr-TR" sz="2000" dirty="0">
              <a:latin typeface="Tahoma" panose="020B0604030504040204" pitchFamily="34" charset="0"/>
              <a:ea typeface="Tahoma" panose="020B0604030504040204" pitchFamily="34" charset="0"/>
              <a:cs typeface="Tahoma" panose="020B0604030504040204" pitchFamily="34" charset="0"/>
            </a:endParaRPr>
          </a:p>
          <a:p>
            <a:pPr algn="ctr"/>
            <a:r>
              <a:rPr lang="tr-TR" sz="2000" dirty="0">
                <a:latin typeface="Tahoma" panose="020B0604030504040204" pitchFamily="34" charset="0"/>
                <a:ea typeface="Tahoma" panose="020B0604030504040204" pitchFamily="34" charset="0"/>
                <a:cs typeface="Tahoma" panose="020B0604030504040204" pitchFamily="34" charset="0"/>
              </a:rPr>
              <a:t>Sürekli karşılaştırma yolu ile kategoriler ve oluşturulan olaylar </a:t>
            </a:r>
          </a:p>
          <a:p>
            <a:pPr algn="ctr"/>
            <a:r>
              <a:rPr lang="tr-TR" sz="2000" dirty="0">
                <a:latin typeface="Tahoma" panose="020B0604030504040204" pitchFamily="34" charset="0"/>
                <a:ea typeface="Tahoma" panose="020B0604030504040204" pitchFamily="34" charset="0"/>
                <a:cs typeface="Tahoma" panose="020B0604030504040204" pitchFamily="34" charset="0"/>
              </a:rPr>
              <a:t>birlikte etiketlenir ve gruplanır.</a:t>
            </a:r>
          </a:p>
          <a:p>
            <a:pPr algn="ctr"/>
            <a:endParaRPr lang="tr-TR" sz="2000" dirty="0">
              <a:latin typeface="Tahoma" panose="020B0604030504040204" pitchFamily="34" charset="0"/>
              <a:ea typeface="Tahoma" panose="020B0604030504040204" pitchFamily="34" charset="0"/>
              <a:cs typeface="Tahoma" panose="020B0604030504040204" pitchFamily="34" charset="0"/>
            </a:endParaRPr>
          </a:p>
          <a:p>
            <a:pPr algn="ctr"/>
            <a:r>
              <a:rPr lang="tr-TR" sz="2000" dirty="0">
                <a:latin typeface="Tahoma" panose="020B0604030504040204" pitchFamily="34" charset="0"/>
                <a:ea typeface="Tahoma" panose="020B0604030504040204" pitchFamily="34" charset="0"/>
                <a:cs typeface="Tahoma" panose="020B0604030504040204" pitchFamily="34" charset="0"/>
              </a:rPr>
              <a:t>Kodların sürekli karşılaştırma yöntemi ile soyutlamanın bir üst düzeyi olan </a:t>
            </a:r>
            <a:r>
              <a:rPr lang="tr-TR" sz="2000" b="1" dirty="0">
                <a:latin typeface="Tahoma" panose="020B0604030504040204" pitchFamily="34" charset="0"/>
                <a:ea typeface="Tahoma" panose="020B0604030504040204" pitchFamily="34" charset="0"/>
                <a:cs typeface="Tahoma" panose="020B0604030504040204" pitchFamily="34" charset="0"/>
              </a:rPr>
              <a:t>kavramlar</a:t>
            </a:r>
            <a:r>
              <a:rPr lang="tr-TR" sz="2000" dirty="0">
                <a:latin typeface="Tahoma" panose="020B0604030504040204" pitchFamily="34" charset="0"/>
                <a:ea typeface="Tahoma" panose="020B0604030504040204" pitchFamily="34" charset="0"/>
                <a:cs typeface="Tahoma" panose="020B0604030504040204" pitchFamily="34" charset="0"/>
              </a:rPr>
              <a:t> oluşturulur.</a:t>
            </a:r>
          </a:p>
          <a:p>
            <a:pPr algn="ctr"/>
            <a:endParaRPr lang="tr-TR" sz="2000" dirty="0">
              <a:latin typeface="Tahoma" panose="020B0604030504040204" pitchFamily="34" charset="0"/>
              <a:ea typeface="Tahoma" panose="020B0604030504040204" pitchFamily="34" charset="0"/>
              <a:cs typeface="Tahoma" panose="020B0604030504040204" pitchFamily="34" charset="0"/>
            </a:endParaRPr>
          </a:p>
          <a:p>
            <a:pPr algn="ctr"/>
            <a:r>
              <a:rPr lang="tr-TR" sz="2000" dirty="0">
                <a:latin typeface="Tahoma" panose="020B0604030504040204" pitchFamily="34" charset="0"/>
                <a:ea typeface="Tahoma" panose="020B0604030504040204" pitchFamily="34" charset="0"/>
                <a:cs typeface="Tahoma" panose="020B0604030504040204" pitchFamily="34" charset="0"/>
              </a:rPr>
              <a:t>Kavramlar üzerinde sürekli karşılaştırma uygulamasının bir sonucu olarak soyutlamanın sonraki düzeyi olan </a:t>
            </a:r>
            <a:r>
              <a:rPr lang="tr-TR" sz="2000" b="1" dirty="0">
                <a:latin typeface="Tahoma" panose="020B0604030504040204" pitchFamily="34" charset="0"/>
                <a:ea typeface="Tahoma" panose="020B0604030504040204" pitchFamily="34" charset="0"/>
                <a:cs typeface="Tahoma" panose="020B0604030504040204" pitchFamily="34" charset="0"/>
              </a:rPr>
              <a:t>kategorilere</a:t>
            </a:r>
            <a:r>
              <a:rPr lang="tr-TR" sz="2000" dirty="0">
                <a:latin typeface="Tahoma" panose="020B0604030504040204" pitchFamily="34" charset="0"/>
                <a:ea typeface="Tahoma" panose="020B0604030504040204" pitchFamily="34" charset="0"/>
                <a:cs typeface="Tahoma" panose="020B0604030504040204" pitchFamily="34" charset="0"/>
              </a:rPr>
              <a:t> ulaşılır.</a:t>
            </a:r>
          </a:p>
        </p:txBody>
      </p:sp>
    </p:spTree>
    <p:extLst>
      <p:ext uri="{BB962C8B-B14F-4D97-AF65-F5344CB8AC3E}">
        <p14:creationId xmlns:p14="http://schemas.microsoft.com/office/powerpoint/2010/main" val="1804665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4591C9B7-F160-4AFE-93D1-8A62E6DFE165}"/>
              </a:ext>
            </a:extLst>
          </p:cNvPr>
          <p:cNvSpPr/>
          <p:nvPr/>
        </p:nvSpPr>
        <p:spPr>
          <a:xfrm>
            <a:off x="1596000" y="1151454"/>
            <a:ext cx="9000000" cy="4555093"/>
          </a:xfrm>
          <a:prstGeom prst="rect">
            <a:avLst/>
          </a:prstGeom>
        </p:spPr>
        <p:txBody>
          <a:bodyPr wrap="square">
            <a:spAutoFit/>
          </a:bodyPr>
          <a:lstStyle/>
          <a:p>
            <a:pPr algn="ctr"/>
            <a:endParaRPr lang="tr-TR" sz="2000" dirty="0">
              <a:solidFill>
                <a:srgbClr val="000000"/>
              </a:solidFill>
              <a:latin typeface="Segoe UI" panose="020B0502040204020203" pitchFamily="34" charset="0"/>
            </a:endParaRPr>
          </a:p>
          <a:p>
            <a:pPr algn="ctr"/>
            <a:endParaRPr lang="tr-TR" sz="2000" b="1" dirty="0">
              <a:latin typeface="Segoe UI" panose="020B0502040204020203" pitchFamily="34" charset="0"/>
            </a:endParaRPr>
          </a:p>
          <a:p>
            <a:pPr algn="ctr"/>
            <a:r>
              <a:rPr lang="tr-TR" sz="2000" b="1" dirty="0">
                <a:latin typeface="Tahoma" panose="020B0604030504040204" pitchFamily="34" charset="0"/>
                <a:ea typeface="Tahoma" panose="020B0604030504040204" pitchFamily="34" charset="0"/>
                <a:cs typeface="Tahoma" panose="020B0604030504040204" pitchFamily="34" charset="0"/>
              </a:rPr>
              <a:t>II. EKSENEL (İLİŞKİLENDİREREK) KODLAMA:</a:t>
            </a:r>
          </a:p>
          <a:p>
            <a:pPr algn="ctr"/>
            <a:endParaRPr lang="tr-TR" sz="2000" b="1" dirty="0">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Açık kodlamadan sonra yeni yollarla veriler, kategoriler ve alt kategoriler arasında bağlantılar kurmak yoluyla, veriler yeniden bir araya getirilir. </a:t>
            </a:r>
          </a:p>
          <a:p>
            <a:pPr algn="ctr">
              <a:lnSpc>
                <a:spcPct val="150000"/>
              </a:lnSpc>
            </a:pPr>
            <a:endParaRPr lang="tr-TR" sz="2000" dirty="0">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Araştırmacı verileri tekrar gruplar, odak kodlar oluşturmak amacıyla açık kodlar arasındaki ilişkiyi betimler, ilişkilendirerek ya da  yönelimli kodlama olarak ta adlandırılan bu ikinci aşamada, açık kodlama sonucunda ortaya çıkarılmış olan </a:t>
            </a:r>
            <a:r>
              <a:rPr lang="tr-TR" sz="2000" b="1" dirty="0">
                <a:latin typeface="Tahoma" panose="020B0604030504040204" pitchFamily="34" charset="0"/>
                <a:ea typeface="Tahoma" panose="020B0604030504040204" pitchFamily="34" charset="0"/>
                <a:cs typeface="Tahoma" panose="020B0604030504040204" pitchFamily="34" charset="0"/>
              </a:rPr>
              <a:t>kavram ve kategoriler arasında birbirleri ile bağlantı</a:t>
            </a:r>
            <a:r>
              <a:rPr lang="tr-TR" sz="2000" dirty="0">
                <a:latin typeface="Tahoma" panose="020B0604030504040204" pitchFamily="34" charset="0"/>
                <a:ea typeface="Tahoma" panose="020B0604030504040204" pitchFamily="34" charset="0"/>
                <a:cs typeface="Tahoma" panose="020B0604030504040204" pitchFamily="34" charset="0"/>
              </a:rPr>
              <a:t> kurulmaya çalışılır.</a:t>
            </a:r>
          </a:p>
        </p:txBody>
      </p:sp>
    </p:spTree>
    <p:extLst>
      <p:ext uri="{BB962C8B-B14F-4D97-AF65-F5344CB8AC3E}">
        <p14:creationId xmlns:p14="http://schemas.microsoft.com/office/powerpoint/2010/main" val="1075809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0C0FE790-9350-4C22-A60F-835B569F1A18}"/>
              </a:ext>
            </a:extLst>
          </p:cNvPr>
          <p:cNvSpPr/>
          <p:nvPr/>
        </p:nvSpPr>
        <p:spPr>
          <a:xfrm>
            <a:off x="1596000" y="1074510"/>
            <a:ext cx="9000000" cy="4708981"/>
          </a:xfrm>
          <a:prstGeom prst="rect">
            <a:avLst/>
          </a:prstGeom>
        </p:spPr>
        <p:txBody>
          <a:bodyPr wrap="square">
            <a:spAutoFit/>
          </a:bodyPr>
          <a:lstStyle/>
          <a:p>
            <a:pPr algn="ctr">
              <a:lnSpc>
                <a:spcPct val="150000"/>
              </a:lnSpc>
            </a:pPr>
            <a:r>
              <a:rPr lang="tr-TR" sz="2000" b="1" dirty="0">
                <a:latin typeface="Tahoma" panose="020B0604030504040204" pitchFamily="34" charset="0"/>
                <a:ea typeface="Tahoma" panose="020B0604030504040204" pitchFamily="34" charset="0"/>
                <a:cs typeface="Tahoma" panose="020B0604030504040204" pitchFamily="34" charset="0"/>
              </a:rPr>
              <a:t>III.SEÇİCİ KODLAMA:</a:t>
            </a:r>
          </a:p>
          <a:p>
            <a:pPr algn="ctr">
              <a:lnSpc>
                <a:spcPct val="150000"/>
              </a:lnSpc>
            </a:pPr>
            <a:endParaRPr lang="tr-TR" sz="2000" b="1" dirty="0">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Son aşama ise, üst düzey bir soyutlamada bu ilişkileri </a:t>
            </a:r>
            <a:r>
              <a:rPr lang="tr-TR" sz="2000" b="1" dirty="0">
                <a:latin typeface="Tahoma" panose="020B0604030504040204" pitchFamily="34" charset="0"/>
                <a:ea typeface="Tahoma" panose="020B0604030504040204" pitchFamily="34" charset="0"/>
                <a:cs typeface="Tahoma" panose="020B0604030504040204" pitchFamily="34" charset="0"/>
              </a:rPr>
              <a:t>kavramsallaştırmak ve açıklamak</a:t>
            </a:r>
            <a:r>
              <a:rPr lang="tr-TR" sz="2000" dirty="0">
                <a:latin typeface="Tahoma" panose="020B0604030504040204" pitchFamily="34" charset="0"/>
                <a:ea typeface="Tahoma" panose="020B0604030504040204" pitchFamily="34" charset="0"/>
                <a:cs typeface="Tahoma" panose="020B0604030504040204" pitchFamily="34" charset="0"/>
              </a:rPr>
              <a:t> olan seçici kodlamadır.</a:t>
            </a:r>
          </a:p>
          <a:p>
            <a:pPr algn="ctr">
              <a:lnSpc>
                <a:spcPct val="150000"/>
              </a:lnSpc>
            </a:pPr>
            <a:endParaRPr lang="tr-TR" sz="2000" dirty="0">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Araştırmacı bu aşamada, bilinçli olarak bir </a:t>
            </a:r>
            <a:r>
              <a:rPr lang="tr-TR" sz="2000" b="1" dirty="0">
                <a:latin typeface="Tahoma" panose="020B0604030504040204" pitchFamily="34" charset="0"/>
                <a:ea typeface="Tahoma" panose="020B0604030504040204" pitchFamily="34" charset="0"/>
                <a:cs typeface="Tahoma" panose="020B0604030504040204" pitchFamily="34" charset="0"/>
              </a:rPr>
              <a:t>olguyu odak kategori olarak belirlemekte </a:t>
            </a:r>
            <a:r>
              <a:rPr lang="tr-TR" sz="2000" dirty="0">
                <a:latin typeface="Tahoma" panose="020B0604030504040204" pitchFamily="34" charset="0"/>
                <a:ea typeface="Tahoma" panose="020B0604030504040204" pitchFamily="34" charset="0"/>
                <a:cs typeface="Tahoma" panose="020B0604030504040204" pitchFamily="34" charset="0"/>
              </a:rPr>
              <a:t>ve </a:t>
            </a:r>
            <a:r>
              <a:rPr lang="tr-TR" sz="2000" b="1" dirty="0">
                <a:latin typeface="Tahoma" panose="020B0604030504040204" pitchFamily="34" charset="0"/>
                <a:ea typeface="Tahoma" panose="020B0604030504040204" pitchFamily="34" charset="0"/>
                <a:cs typeface="Tahoma" panose="020B0604030504040204" pitchFamily="34" charset="0"/>
              </a:rPr>
              <a:t>diğer kategorileri bu odak kategori etrafında toplamaktadır. </a:t>
            </a:r>
          </a:p>
          <a:p>
            <a:pPr algn="ctr">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Verilerde birçok varyasyonları hesaplanan ve de diğer kategoriler ile anlamlı ve kolayca ilişkili olan kategori, odak (çekirdek) kategoridir.</a:t>
            </a:r>
          </a:p>
        </p:txBody>
      </p:sp>
    </p:spTree>
    <p:extLst>
      <p:ext uri="{BB962C8B-B14F-4D97-AF65-F5344CB8AC3E}">
        <p14:creationId xmlns:p14="http://schemas.microsoft.com/office/powerpoint/2010/main" val="3452840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727</Words>
  <Application>Microsoft Macintosh PowerPoint</Application>
  <PresentationFormat>Geniş ekran</PresentationFormat>
  <Paragraphs>89</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Calibri Light</vt:lpstr>
      <vt:lpstr>Segoe UI</vt:lpstr>
      <vt:lpstr>Tahoma</vt:lpstr>
      <vt:lpstr>Tekton Pro</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Microsoft Office User</cp:lastModifiedBy>
  <cp:revision>1</cp:revision>
  <dcterms:created xsi:type="dcterms:W3CDTF">2020-06-25T11:55:14Z</dcterms:created>
  <dcterms:modified xsi:type="dcterms:W3CDTF">2020-06-25T11:56:17Z</dcterms:modified>
</cp:coreProperties>
</file>