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2" r:id="rId6"/>
    <p:sldId id="263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3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6.01.19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018466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TÜRK DIŞ POLİTİKASI (</a:t>
            </a:r>
            <a:r>
              <a:rPr lang="en-US" sz="3600" dirty="0" err="1">
                <a:solidFill>
                  <a:srgbClr val="660066"/>
                </a:solidFill>
              </a:rPr>
              <a:t>Güz</a:t>
            </a:r>
            <a:r>
              <a:rPr lang="en-US" sz="3600" dirty="0">
                <a:solidFill>
                  <a:srgbClr val="660066"/>
                </a:solidFill>
              </a:rPr>
              <a:t> 2018)</a:t>
            </a:r>
            <a:endParaRPr lang="en-US" sz="3600" b="1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80275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dirty="0" smtClean="0">
              <a:solidFill>
                <a:srgbClr val="660066"/>
              </a:solidFill>
            </a:endParaRPr>
          </a:p>
          <a:p>
            <a:pPr algn="ctr"/>
            <a:r>
              <a:rPr lang="en-US" dirty="0" smtClean="0">
                <a:solidFill>
                  <a:srgbClr val="660066"/>
                </a:solidFill>
              </a:rPr>
              <a:t>4</a:t>
            </a:r>
            <a:r>
              <a:rPr lang="en-US" dirty="0" smtClean="0">
                <a:solidFill>
                  <a:srgbClr val="660066"/>
                </a:solidFill>
              </a:rPr>
              <a:t>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</a:t>
            </a:r>
            <a:r>
              <a:rPr lang="en-US" dirty="0" err="1" smtClean="0">
                <a:solidFill>
                  <a:srgbClr val="660066"/>
                </a:solidFill>
              </a:rPr>
              <a:t>Göreli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Özerklik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Dönemi</a:t>
            </a:r>
            <a:r>
              <a:rPr lang="en-US" dirty="0" smtClean="0">
                <a:solidFill>
                  <a:srgbClr val="660066"/>
                </a:solidFill>
              </a:rPr>
              <a:t>-II: </a:t>
            </a:r>
            <a:r>
              <a:rPr lang="en-US" dirty="0" err="1">
                <a:solidFill>
                  <a:srgbClr val="660066"/>
                </a:solidFill>
              </a:rPr>
              <a:t>T</a:t>
            </a:r>
            <a:r>
              <a:rPr lang="en-US" dirty="0" err="1" smtClean="0">
                <a:solidFill>
                  <a:srgbClr val="660066"/>
                </a:solidFill>
              </a:rPr>
              <a:t>ürkiye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ve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İkinci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Dünya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Savaşı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726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ünya</a:t>
            </a:r>
            <a:r>
              <a:rPr lang="en-US" dirty="0" smtClean="0"/>
              <a:t> </a:t>
            </a:r>
            <a:r>
              <a:rPr lang="en-US" dirty="0" err="1" smtClean="0"/>
              <a:t>Savaşı’nın</a:t>
            </a:r>
            <a:r>
              <a:rPr lang="en-US" dirty="0" smtClean="0"/>
              <a:t> </a:t>
            </a:r>
            <a:r>
              <a:rPr lang="en-US" dirty="0" err="1" smtClean="0"/>
              <a:t>başlaması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gidişatı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Savaşı’ndan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999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err="1">
                <a:solidFill>
                  <a:srgbClr val="660066"/>
                </a:solidFill>
              </a:rPr>
              <a:t>Dönemin</a:t>
            </a:r>
            <a:r>
              <a:rPr lang="en-US" sz="4000" dirty="0">
                <a:solidFill>
                  <a:srgbClr val="660066"/>
                </a:solidFill>
              </a:rPr>
              <a:t> </a:t>
            </a:r>
            <a:r>
              <a:rPr lang="en-US" sz="4000" dirty="0" err="1">
                <a:solidFill>
                  <a:srgbClr val="660066"/>
                </a:solidFill>
              </a:rPr>
              <a:t>Bilançosu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amacı</a:t>
            </a:r>
            <a:r>
              <a:rPr lang="en-US" dirty="0" smtClean="0"/>
              <a:t>: </a:t>
            </a:r>
            <a:r>
              <a:rPr lang="en-US" dirty="0" err="1"/>
              <a:t>S</a:t>
            </a:r>
            <a:r>
              <a:rPr lang="en-US" dirty="0" err="1" smtClean="0"/>
              <a:t>avaş</a:t>
            </a:r>
            <a:r>
              <a:rPr lang="en-US" dirty="0" err="1" smtClean="0"/>
              <a:t>-</a:t>
            </a:r>
            <a:r>
              <a:rPr lang="en-US" dirty="0" err="1" smtClean="0"/>
              <a:t>dışı</a:t>
            </a:r>
            <a:r>
              <a:rPr lang="en-US" dirty="0" smtClean="0"/>
              <a:t> </a:t>
            </a:r>
            <a:r>
              <a:rPr lang="en-US" dirty="0" err="1" smtClean="0"/>
              <a:t>kalmak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işgale</a:t>
            </a:r>
            <a:r>
              <a:rPr lang="en-US" dirty="0" smtClean="0"/>
              <a:t> </a:t>
            </a:r>
            <a:r>
              <a:rPr lang="en-US" dirty="0" err="1" smtClean="0"/>
              <a:t>uğramamak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amaçlarını</a:t>
            </a:r>
            <a:r>
              <a:rPr lang="en-US" dirty="0" smtClean="0"/>
              <a:t> </a:t>
            </a:r>
            <a:r>
              <a:rPr lang="en-US" dirty="0" err="1" smtClean="0"/>
              <a:t>gerçekleştirmek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izlediği</a:t>
            </a:r>
            <a:r>
              <a:rPr lang="en-US" dirty="0" smtClean="0"/>
              <a:t> </a:t>
            </a:r>
            <a:r>
              <a:rPr lang="en-US" dirty="0" err="1" smtClean="0"/>
              <a:t>taktikler</a:t>
            </a:r>
            <a:r>
              <a:rPr lang="en-US" dirty="0" smtClean="0"/>
              <a:t>: </a:t>
            </a:r>
            <a:r>
              <a:rPr lang="en-US" dirty="0" err="1" smtClean="0"/>
              <a:t>Hukuksal</a:t>
            </a:r>
            <a:r>
              <a:rPr lang="en-US" dirty="0" smtClean="0"/>
              <a:t> </a:t>
            </a:r>
            <a:r>
              <a:rPr lang="en-US" dirty="0" err="1" smtClean="0"/>
              <a:t>gerekçeler</a:t>
            </a:r>
            <a:r>
              <a:rPr lang="en-US" dirty="0" smtClean="0"/>
              <a:t>, </a:t>
            </a:r>
            <a:r>
              <a:rPr lang="en-US" dirty="0" err="1" smtClean="0"/>
              <a:t>çelişkilerden</a:t>
            </a:r>
            <a:r>
              <a:rPr lang="en-US" dirty="0" smtClean="0"/>
              <a:t> </a:t>
            </a:r>
            <a:r>
              <a:rPr lang="en-US" dirty="0" err="1" smtClean="0"/>
              <a:t>yararlanma</a:t>
            </a:r>
            <a:r>
              <a:rPr lang="en-US" dirty="0" smtClean="0"/>
              <a:t>, </a:t>
            </a:r>
            <a:r>
              <a:rPr lang="en-US" dirty="0" err="1" smtClean="0"/>
              <a:t>Mühver</a:t>
            </a:r>
            <a:r>
              <a:rPr lang="en-US" dirty="0" smtClean="0"/>
              <a:t> </a:t>
            </a:r>
            <a:r>
              <a:rPr lang="en-US" dirty="0" err="1" smtClean="0"/>
              <a:t>ülkeleri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çelişkiler</a:t>
            </a:r>
            <a:r>
              <a:rPr lang="en-US" dirty="0" smtClean="0"/>
              <a:t>, </a:t>
            </a:r>
            <a:r>
              <a:rPr lang="en-US" dirty="0" err="1" smtClean="0"/>
              <a:t>Müttefik</a:t>
            </a:r>
            <a:r>
              <a:rPr lang="en-US" dirty="0" smtClean="0"/>
              <a:t> </a:t>
            </a:r>
            <a:r>
              <a:rPr lang="en-US" dirty="0" err="1" smtClean="0"/>
              <a:t>ülkelerin</a:t>
            </a:r>
            <a:r>
              <a:rPr lang="en-US" dirty="0" smtClean="0"/>
              <a:t>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çelişkileri</a:t>
            </a:r>
            <a:r>
              <a:rPr lang="en-US" dirty="0" smtClean="0"/>
              <a:t>,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zayıflığının</a:t>
            </a:r>
            <a:r>
              <a:rPr lang="en-US" dirty="0" smtClean="0"/>
              <a:t> </a:t>
            </a:r>
            <a:r>
              <a:rPr lang="en-US" dirty="0" err="1" smtClean="0"/>
              <a:t>yarattığı</a:t>
            </a:r>
            <a:r>
              <a:rPr lang="en-US" dirty="0" smtClean="0"/>
              <a:t> </a:t>
            </a:r>
            <a:r>
              <a:rPr lang="en-US" dirty="0" err="1" smtClean="0"/>
              <a:t>olanaklar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912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dışı</a:t>
            </a:r>
            <a:r>
              <a:rPr lang="en-US" dirty="0" smtClean="0"/>
              <a:t> </a:t>
            </a:r>
            <a:r>
              <a:rPr lang="en-US" dirty="0" err="1" smtClean="0"/>
              <a:t>kalmasında</a:t>
            </a:r>
            <a:r>
              <a:rPr lang="en-US" dirty="0" smtClean="0"/>
              <a:t> </a:t>
            </a:r>
            <a:r>
              <a:rPr lang="en-US" dirty="0" err="1" smtClean="0"/>
              <a:t>İsmet</a:t>
            </a:r>
            <a:r>
              <a:rPr lang="en-US" dirty="0" smtClean="0"/>
              <a:t> </a:t>
            </a:r>
            <a:r>
              <a:rPr lang="en-US" dirty="0" err="1" smtClean="0"/>
              <a:t>İnönü’nün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sonundaki</a:t>
            </a:r>
            <a:r>
              <a:rPr lang="en-US" dirty="0" smtClean="0"/>
              <a:t> </a:t>
            </a:r>
            <a:r>
              <a:rPr lang="en-US" dirty="0" err="1" smtClean="0"/>
              <a:t>yalnızlığı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 “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tarafsızlık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67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İkinci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Dünya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Savaşı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antlaşmalarının</a:t>
            </a:r>
            <a:r>
              <a:rPr lang="en-US" dirty="0" smtClean="0"/>
              <a:t> </a:t>
            </a:r>
            <a:r>
              <a:rPr lang="en-US" dirty="0" err="1" smtClean="0"/>
              <a:t>eksiklikleri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-1929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bunalımı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-Hitler </a:t>
            </a:r>
            <a:r>
              <a:rPr lang="en-US" dirty="0" err="1" smtClean="0"/>
              <a:t>Almanyası’nın</a:t>
            </a:r>
            <a:r>
              <a:rPr lang="en-US" dirty="0" smtClean="0"/>
              <a:t> </a:t>
            </a:r>
            <a:r>
              <a:rPr lang="en-US" dirty="0" err="1" smtClean="0"/>
              <a:t>saldırganlığı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Japon</a:t>
            </a:r>
            <a:r>
              <a:rPr lang="en-US" dirty="0" smtClean="0"/>
              <a:t> </a:t>
            </a:r>
            <a:r>
              <a:rPr lang="en-US" dirty="0" err="1" smtClean="0"/>
              <a:t>yayılmacılığı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Milletler</a:t>
            </a:r>
            <a:r>
              <a:rPr lang="en-US" dirty="0" smtClean="0"/>
              <a:t> </a:t>
            </a:r>
            <a:r>
              <a:rPr lang="en-US" dirty="0" err="1" smtClean="0"/>
              <a:t>Cemiyeti’nin</a:t>
            </a:r>
            <a:r>
              <a:rPr lang="en-US" dirty="0" smtClean="0"/>
              <a:t> </a:t>
            </a:r>
            <a:r>
              <a:rPr lang="en-US" dirty="0" err="1" smtClean="0"/>
              <a:t>etkisizliği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ABD’nin</a:t>
            </a:r>
            <a:r>
              <a:rPr lang="en-US" dirty="0" smtClean="0"/>
              <a:t> </a:t>
            </a:r>
            <a:r>
              <a:rPr lang="en-US" dirty="0" err="1" smtClean="0"/>
              <a:t>izolasyon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060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İkinci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</a:t>
            </a:r>
            <a:r>
              <a:rPr lang="en-US" sz="3200" dirty="0" err="1" smtClean="0">
                <a:solidFill>
                  <a:srgbClr val="660066"/>
                </a:solidFill>
              </a:rPr>
              <a:t>ünya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Savaşı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Yılları</a:t>
            </a:r>
            <a:r>
              <a:rPr lang="en-US" dirty="0" smtClean="0"/>
              <a:t>/</a:t>
            </a:r>
            <a:r>
              <a:rPr lang="en-US" dirty="0" err="1" smtClean="0"/>
              <a:t>Dönemselleştirme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-1939-1941: </a:t>
            </a:r>
            <a:r>
              <a:rPr lang="en-US" dirty="0" err="1" smtClean="0"/>
              <a:t>Alman</a:t>
            </a:r>
            <a:r>
              <a:rPr lang="en-US" dirty="0" smtClean="0"/>
              <a:t> </a:t>
            </a:r>
            <a:r>
              <a:rPr lang="en-US" dirty="0" err="1" smtClean="0"/>
              <a:t>üstünlüğü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Alman-Sovyet</a:t>
            </a:r>
            <a:r>
              <a:rPr lang="en-US" dirty="0" smtClean="0"/>
              <a:t> </a:t>
            </a:r>
            <a:r>
              <a:rPr lang="en-US" dirty="0" err="1" smtClean="0"/>
              <a:t>dostluğu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-1941-1943: </a:t>
            </a: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seyrinde</a:t>
            </a:r>
            <a:r>
              <a:rPr lang="en-US" dirty="0" smtClean="0"/>
              <a:t> </a:t>
            </a:r>
            <a:r>
              <a:rPr lang="en-US" dirty="0" err="1" smtClean="0"/>
              <a:t>değişiklik</a:t>
            </a:r>
            <a:r>
              <a:rPr lang="en-US" dirty="0" smtClean="0"/>
              <a:t>, </a:t>
            </a:r>
            <a:r>
              <a:rPr lang="en-US" dirty="0" err="1" smtClean="0"/>
              <a:t>Alman-Sovyet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-1943-1945: </a:t>
            </a:r>
            <a:r>
              <a:rPr lang="en-US" dirty="0" err="1" smtClean="0"/>
              <a:t>Mütttefiklerin</a:t>
            </a:r>
            <a:r>
              <a:rPr lang="en-US" dirty="0" smtClean="0"/>
              <a:t> </a:t>
            </a:r>
            <a:r>
              <a:rPr lang="en-US" dirty="0" err="1" smtClean="0"/>
              <a:t>zaferine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376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İkinci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Dünya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Savaşı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ve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Türkiye</a:t>
            </a:r>
            <a:r>
              <a:rPr lang="en-US" sz="3200" dirty="0" smtClean="0">
                <a:solidFill>
                  <a:srgbClr val="660066"/>
                </a:solidFill>
              </a:rPr>
              <a:t> (1939-1945)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smtClean="0"/>
              <a:t>1939-1941: </a:t>
            </a:r>
            <a:r>
              <a:rPr lang="en-US" dirty="0" err="1" smtClean="0"/>
              <a:t>Savaşan</a:t>
            </a:r>
            <a:r>
              <a:rPr lang="en-US" dirty="0" smtClean="0"/>
              <a:t> </a:t>
            </a:r>
            <a:r>
              <a:rPr lang="en-US" dirty="0" err="1" smtClean="0"/>
              <a:t>Tarafların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Rekabeti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Savaşa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Saracoğlu</a:t>
            </a:r>
            <a:r>
              <a:rPr lang="en-US" dirty="0" smtClean="0"/>
              <a:t> </a:t>
            </a:r>
            <a:r>
              <a:rPr lang="en-US" dirty="0" err="1" smtClean="0"/>
              <a:t>misyonu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-1939 </a:t>
            </a:r>
            <a:r>
              <a:rPr lang="en-US" dirty="0" err="1" smtClean="0"/>
              <a:t>Üçlü</a:t>
            </a:r>
            <a:r>
              <a:rPr lang="en-US" dirty="0" smtClean="0"/>
              <a:t> </a:t>
            </a:r>
            <a:r>
              <a:rPr lang="en-US" dirty="0" err="1" smtClean="0"/>
              <a:t>İttifak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dışı</a:t>
            </a:r>
            <a:r>
              <a:rPr lang="en-US" dirty="0" smtClean="0"/>
              <a:t> </a:t>
            </a:r>
            <a:r>
              <a:rPr lang="en-US" dirty="0" err="1" smtClean="0"/>
              <a:t>kalma</a:t>
            </a:r>
            <a:r>
              <a:rPr lang="en-US" dirty="0" smtClean="0"/>
              <a:t> </a:t>
            </a:r>
            <a:r>
              <a:rPr lang="en-US" dirty="0" err="1" smtClean="0"/>
              <a:t>çabaları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Nazi-</a:t>
            </a:r>
            <a:r>
              <a:rPr lang="en-US" dirty="0" err="1"/>
              <a:t>S</a:t>
            </a:r>
            <a:r>
              <a:rPr lang="en-US" dirty="0" err="1" smtClean="0"/>
              <a:t>ovyet</a:t>
            </a:r>
            <a:r>
              <a:rPr lang="en-US" dirty="0" smtClean="0"/>
              <a:t> </a:t>
            </a:r>
            <a:r>
              <a:rPr lang="en-US" dirty="0" err="1" smtClean="0"/>
              <a:t>pazarlığı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999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İkinci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Dünya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Savaşı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Türkiye</a:t>
            </a:r>
            <a:r>
              <a:rPr lang="en-US" sz="3200" dirty="0">
                <a:solidFill>
                  <a:srgbClr val="660066"/>
                </a:solidFill>
              </a:rPr>
              <a:t> (1939-1945)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1941-1943: </a:t>
            </a:r>
            <a:r>
              <a:rPr lang="en-US" dirty="0" err="1" smtClean="0"/>
              <a:t>Almanya’nın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Üzerindeki</a:t>
            </a:r>
            <a:r>
              <a:rPr lang="en-US" dirty="0" smtClean="0"/>
              <a:t> </a:t>
            </a:r>
            <a:r>
              <a:rPr lang="en-US" dirty="0" err="1" smtClean="0"/>
              <a:t>Baskısı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Almanların</a:t>
            </a:r>
            <a:r>
              <a:rPr lang="en-US" dirty="0" smtClean="0"/>
              <a:t> </a:t>
            </a:r>
            <a:r>
              <a:rPr lang="en-US" dirty="0" err="1" smtClean="0"/>
              <a:t>Balkanlara</a:t>
            </a:r>
            <a:r>
              <a:rPr lang="en-US" dirty="0" smtClean="0"/>
              <a:t> </a:t>
            </a:r>
            <a:r>
              <a:rPr lang="en-US" dirty="0" err="1" smtClean="0"/>
              <a:t>İnişi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Türk-Alman</a:t>
            </a:r>
            <a:r>
              <a:rPr lang="en-US" dirty="0" smtClean="0"/>
              <a:t> </a:t>
            </a:r>
            <a:r>
              <a:rPr lang="en-US" dirty="0" err="1" smtClean="0"/>
              <a:t>Saldırmazlık</a:t>
            </a:r>
            <a:r>
              <a:rPr lang="en-US" dirty="0" smtClean="0"/>
              <a:t> </a:t>
            </a:r>
            <a:r>
              <a:rPr lang="en-US" dirty="0" err="1" smtClean="0"/>
              <a:t>Paktı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Almanya</a:t>
            </a:r>
            <a:r>
              <a:rPr lang="en-US" dirty="0" smtClean="0"/>
              <a:t>-SSCB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467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İkinci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Dünya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Savaşı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Türkiye</a:t>
            </a:r>
            <a:r>
              <a:rPr lang="en-US" sz="3200" dirty="0">
                <a:solidFill>
                  <a:srgbClr val="660066"/>
                </a:solidFill>
              </a:rPr>
              <a:t> (1939-1945)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smtClean="0"/>
          </a:p>
          <a:p>
            <a:pPr>
              <a:buFont typeface="Wingdings" charset="2"/>
              <a:buChar char="u"/>
            </a:pPr>
            <a:r>
              <a:rPr lang="en-US" smtClean="0"/>
              <a:t>1943</a:t>
            </a:r>
            <a:r>
              <a:rPr lang="en-US" dirty="0" smtClean="0"/>
              <a:t>-1945: </a:t>
            </a: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Sonuna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Müttefiklerin</a:t>
            </a:r>
            <a:r>
              <a:rPr lang="en-US" dirty="0" smtClean="0"/>
              <a:t> </a:t>
            </a:r>
            <a:r>
              <a:rPr lang="en-US" dirty="0" err="1" smtClean="0"/>
              <a:t>Türkiye’yi</a:t>
            </a:r>
            <a:r>
              <a:rPr lang="en-US" dirty="0" smtClean="0"/>
              <a:t> </a:t>
            </a:r>
            <a:r>
              <a:rPr lang="en-US" dirty="0" err="1" smtClean="0"/>
              <a:t>savaşa</a:t>
            </a:r>
            <a:r>
              <a:rPr lang="en-US" dirty="0" smtClean="0"/>
              <a:t> </a:t>
            </a:r>
            <a:r>
              <a:rPr lang="en-US" dirty="0" err="1" smtClean="0"/>
              <a:t>sokma</a:t>
            </a:r>
            <a:r>
              <a:rPr lang="en-US" dirty="0" smtClean="0"/>
              <a:t> </a:t>
            </a:r>
            <a:r>
              <a:rPr lang="en-US" dirty="0" err="1" smtClean="0"/>
              <a:t>çabaları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Türk-Müttefik</a:t>
            </a:r>
            <a:r>
              <a:rPr lang="en-US" dirty="0" smtClean="0"/>
              <a:t> </a:t>
            </a:r>
            <a:r>
              <a:rPr lang="en-US" dirty="0" err="1" smtClean="0"/>
              <a:t>ilişkilerinde</a:t>
            </a:r>
            <a:r>
              <a:rPr lang="en-US" dirty="0" smtClean="0"/>
              <a:t> </a:t>
            </a:r>
            <a:r>
              <a:rPr lang="en-US" dirty="0" err="1" smtClean="0"/>
              <a:t>gerginlik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9341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29</TotalTime>
  <Words>307</Words>
  <Application>Microsoft Macintosh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TÜRK DIŞ POLİTİKASI (Güz 2018)</vt:lpstr>
      <vt:lpstr>Dönemin Bilançosu</vt:lpstr>
      <vt:lpstr>Dönemin Bilançosu</vt:lpstr>
      <vt:lpstr>Dönemin Bilançosu</vt:lpstr>
      <vt:lpstr>İkinci Dünya Savaşı</vt:lpstr>
      <vt:lpstr>İkinci Dünya Savaşı </vt:lpstr>
      <vt:lpstr>İkinci Dünya Savaşı ve Türkiye (1939-1945)</vt:lpstr>
      <vt:lpstr>İkinci Dünya Savaşı ve Türkiye (1939-1945)</vt:lpstr>
      <vt:lpstr>İkinci Dünya Savaşı ve Türkiye (1939-1945)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5</cp:revision>
  <dcterms:created xsi:type="dcterms:W3CDTF">2019-01-06T16:19:07Z</dcterms:created>
  <dcterms:modified xsi:type="dcterms:W3CDTF">2019-01-06T21:34:08Z</dcterms:modified>
</cp:coreProperties>
</file>