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4" r:id="rId5"/>
    <p:sldId id="262" r:id="rId6"/>
    <p:sldId id="263" r:id="rId7"/>
    <p:sldId id="259" r:id="rId8"/>
    <p:sldId id="260" r:id="rId9"/>
    <p:sldId id="261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-13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6.01.19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2018466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660066"/>
                </a:solidFill>
              </a:rPr>
              <a:t>TÜRK DIŞ POLİTİKASI (</a:t>
            </a:r>
            <a:r>
              <a:rPr lang="en-US" sz="3600" dirty="0" err="1">
                <a:solidFill>
                  <a:srgbClr val="660066"/>
                </a:solidFill>
              </a:rPr>
              <a:t>Güz</a:t>
            </a:r>
            <a:r>
              <a:rPr lang="en-US" sz="3600" dirty="0">
                <a:solidFill>
                  <a:srgbClr val="660066"/>
                </a:solidFill>
              </a:rPr>
              <a:t> 2018)</a:t>
            </a:r>
            <a:endParaRPr lang="en-US" sz="3600" b="1" dirty="0">
              <a:solidFill>
                <a:srgbClr val="6600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2802754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pPr algn="ctr"/>
            <a:endParaRPr lang="en-US" dirty="0" smtClean="0">
              <a:solidFill>
                <a:srgbClr val="660066"/>
              </a:solidFill>
            </a:endParaRPr>
          </a:p>
          <a:p>
            <a:pPr algn="ctr"/>
            <a:r>
              <a:rPr lang="en-US" dirty="0" smtClean="0">
                <a:solidFill>
                  <a:srgbClr val="660066"/>
                </a:solidFill>
              </a:rPr>
              <a:t>4</a:t>
            </a:r>
            <a:r>
              <a:rPr lang="en-US" dirty="0" smtClean="0">
                <a:solidFill>
                  <a:srgbClr val="660066"/>
                </a:solidFill>
              </a:rPr>
              <a:t>. </a:t>
            </a:r>
            <a:r>
              <a:rPr lang="en-US" dirty="0" err="1" smtClean="0">
                <a:solidFill>
                  <a:srgbClr val="660066"/>
                </a:solidFill>
              </a:rPr>
              <a:t>Hafta</a:t>
            </a:r>
            <a:r>
              <a:rPr lang="en-US" dirty="0" smtClean="0">
                <a:solidFill>
                  <a:srgbClr val="660066"/>
                </a:solidFill>
              </a:rPr>
              <a:t>: </a:t>
            </a:r>
            <a:r>
              <a:rPr lang="en-US" dirty="0" err="1" smtClean="0">
                <a:solidFill>
                  <a:srgbClr val="660066"/>
                </a:solidFill>
              </a:rPr>
              <a:t>Göreli</a:t>
            </a:r>
            <a:r>
              <a:rPr lang="en-US" dirty="0" smtClean="0">
                <a:solidFill>
                  <a:srgbClr val="660066"/>
                </a:solidFill>
              </a:rPr>
              <a:t> </a:t>
            </a:r>
            <a:r>
              <a:rPr lang="en-US" dirty="0" err="1" smtClean="0">
                <a:solidFill>
                  <a:srgbClr val="660066"/>
                </a:solidFill>
              </a:rPr>
              <a:t>Özerklik</a:t>
            </a:r>
            <a:r>
              <a:rPr lang="en-US" dirty="0" smtClean="0">
                <a:solidFill>
                  <a:srgbClr val="660066"/>
                </a:solidFill>
              </a:rPr>
              <a:t> </a:t>
            </a:r>
            <a:r>
              <a:rPr lang="en-US" dirty="0" err="1" smtClean="0">
                <a:solidFill>
                  <a:srgbClr val="660066"/>
                </a:solidFill>
              </a:rPr>
              <a:t>Dönemi</a:t>
            </a:r>
            <a:r>
              <a:rPr lang="en-US" dirty="0" smtClean="0">
                <a:solidFill>
                  <a:srgbClr val="660066"/>
                </a:solidFill>
              </a:rPr>
              <a:t>-II: </a:t>
            </a:r>
            <a:r>
              <a:rPr lang="en-US" dirty="0" err="1">
                <a:solidFill>
                  <a:srgbClr val="660066"/>
                </a:solidFill>
              </a:rPr>
              <a:t>T</a:t>
            </a:r>
            <a:r>
              <a:rPr lang="en-US" dirty="0" err="1" smtClean="0">
                <a:solidFill>
                  <a:srgbClr val="660066"/>
                </a:solidFill>
              </a:rPr>
              <a:t>ürkiye</a:t>
            </a:r>
            <a:r>
              <a:rPr lang="en-US" dirty="0" smtClean="0">
                <a:solidFill>
                  <a:srgbClr val="660066"/>
                </a:solidFill>
              </a:rPr>
              <a:t> </a:t>
            </a:r>
            <a:r>
              <a:rPr lang="en-US" dirty="0" err="1" smtClean="0">
                <a:solidFill>
                  <a:srgbClr val="660066"/>
                </a:solidFill>
              </a:rPr>
              <a:t>ve</a:t>
            </a:r>
            <a:r>
              <a:rPr lang="en-US" dirty="0" smtClean="0">
                <a:solidFill>
                  <a:srgbClr val="660066"/>
                </a:solidFill>
              </a:rPr>
              <a:t> </a:t>
            </a:r>
            <a:r>
              <a:rPr lang="en-US" dirty="0" err="1" smtClean="0">
                <a:solidFill>
                  <a:srgbClr val="660066"/>
                </a:solidFill>
              </a:rPr>
              <a:t>İkinci</a:t>
            </a:r>
            <a:r>
              <a:rPr lang="en-US" dirty="0" smtClean="0">
                <a:solidFill>
                  <a:srgbClr val="660066"/>
                </a:solidFill>
              </a:rPr>
              <a:t> </a:t>
            </a:r>
            <a:r>
              <a:rPr lang="en-US" dirty="0" err="1" smtClean="0">
                <a:solidFill>
                  <a:srgbClr val="660066"/>
                </a:solidFill>
              </a:rPr>
              <a:t>Dünya</a:t>
            </a:r>
            <a:r>
              <a:rPr lang="en-US" dirty="0" smtClean="0">
                <a:solidFill>
                  <a:srgbClr val="660066"/>
                </a:solidFill>
              </a:rPr>
              <a:t> </a:t>
            </a:r>
            <a:r>
              <a:rPr lang="en-US" dirty="0" err="1" smtClean="0">
                <a:solidFill>
                  <a:srgbClr val="660066"/>
                </a:solidFill>
              </a:rPr>
              <a:t>Savaşı</a:t>
            </a:r>
            <a:endParaRPr lang="en-US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726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660066"/>
                </a:solidFill>
              </a:rPr>
              <a:t>Dönemin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Bilançosu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Ortam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Dinamikler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İkinci</a:t>
            </a:r>
            <a:r>
              <a:rPr lang="en-US" dirty="0" smtClean="0"/>
              <a:t> </a:t>
            </a:r>
            <a:r>
              <a:rPr lang="en-US" dirty="0" err="1"/>
              <a:t>D</a:t>
            </a:r>
            <a:r>
              <a:rPr lang="en-US" dirty="0" err="1" smtClean="0"/>
              <a:t>ünya</a:t>
            </a:r>
            <a:r>
              <a:rPr lang="en-US" dirty="0" smtClean="0"/>
              <a:t> </a:t>
            </a:r>
            <a:r>
              <a:rPr lang="en-US" dirty="0" err="1" smtClean="0"/>
              <a:t>Savaşı’nın</a:t>
            </a:r>
            <a:r>
              <a:rPr lang="en-US" dirty="0" smtClean="0"/>
              <a:t> </a:t>
            </a:r>
            <a:r>
              <a:rPr lang="en-US" dirty="0" err="1" smtClean="0"/>
              <a:t>başlaması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Savaşın</a:t>
            </a:r>
            <a:r>
              <a:rPr lang="en-US" dirty="0" smtClean="0"/>
              <a:t> </a:t>
            </a:r>
            <a:r>
              <a:rPr lang="en-US" dirty="0" err="1" smtClean="0"/>
              <a:t>gidişatı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sonu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İkinci</a:t>
            </a:r>
            <a:r>
              <a:rPr lang="en-US" dirty="0" smtClean="0"/>
              <a:t> </a:t>
            </a:r>
            <a:r>
              <a:rPr lang="en-US" dirty="0" err="1" smtClean="0"/>
              <a:t>Dünya</a:t>
            </a:r>
            <a:r>
              <a:rPr lang="en-US" dirty="0" smtClean="0"/>
              <a:t> </a:t>
            </a:r>
            <a:r>
              <a:rPr lang="en-US" dirty="0" err="1" smtClean="0"/>
              <a:t>Savaşı’ndan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çıkan</a:t>
            </a:r>
            <a:r>
              <a:rPr lang="en-US" dirty="0" smtClean="0"/>
              <a:t> </a:t>
            </a:r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İç</a:t>
            </a:r>
            <a:r>
              <a:rPr lang="en-US" dirty="0" smtClean="0"/>
              <a:t> </a:t>
            </a:r>
            <a:r>
              <a:rPr lang="en-US" dirty="0" err="1" smtClean="0"/>
              <a:t>Ortam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Dinamikler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Ekonomi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Siyaset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999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err="1">
                <a:solidFill>
                  <a:srgbClr val="660066"/>
                </a:solidFill>
              </a:rPr>
              <a:t>Dönemin</a:t>
            </a:r>
            <a:r>
              <a:rPr lang="en-US" sz="4000" dirty="0">
                <a:solidFill>
                  <a:srgbClr val="660066"/>
                </a:solidFill>
              </a:rPr>
              <a:t> </a:t>
            </a:r>
            <a:r>
              <a:rPr lang="en-US" sz="4000" dirty="0" err="1">
                <a:solidFill>
                  <a:srgbClr val="660066"/>
                </a:solidFill>
              </a:rPr>
              <a:t>Bilançosu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Dönemin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amacı</a:t>
            </a:r>
            <a:r>
              <a:rPr lang="en-US" dirty="0" smtClean="0"/>
              <a:t>: </a:t>
            </a:r>
            <a:r>
              <a:rPr lang="en-US" dirty="0" err="1"/>
              <a:t>S</a:t>
            </a:r>
            <a:r>
              <a:rPr lang="en-US" dirty="0" err="1" smtClean="0"/>
              <a:t>avaş</a:t>
            </a:r>
            <a:r>
              <a:rPr lang="en-US" dirty="0" err="1" smtClean="0"/>
              <a:t>-</a:t>
            </a:r>
            <a:r>
              <a:rPr lang="en-US" dirty="0" err="1" smtClean="0"/>
              <a:t>dışı</a:t>
            </a:r>
            <a:r>
              <a:rPr lang="en-US" dirty="0" smtClean="0"/>
              <a:t> </a:t>
            </a:r>
            <a:r>
              <a:rPr lang="en-US" dirty="0" err="1" smtClean="0"/>
              <a:t>kalmak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işgale</a:t>
            </a:r>
            <a:r>
              <a:rPr lang="en-US" dirty="0" smtClean="0"/>
              <a:t> </a:t>
            </a:r>
            <a:r>
              <a:rPr lang="en-US" dirty="0" err="1" smtClean="0"/>
              <a:t>uğramamak</a:t>
            </a:r>
            <a:r>
              <a:rPr lang="en-US" dirty="0" smtClean="0"/>
              <a:t>.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amaçlarını</a:t>
            </a:r>
            <a:r>
              <a:rPr lang="en-US" dirty="0" smtClean="0"/>
              <a:t> </a:t>
            </a:r>
            <a:r>
              <a:rPr lang="en-US" dirty="0" err="1" smtClean="0"/>
              <a:t>gerçekleştirmek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izlediği</a:t>
            </a:r>
            <a:r>
              <a:rPr lang="en-US" dirty="0" smtClean="0"/>
              <a:t> </a:t>
            </a:r>
            <a:r>
              <a:rPr lang="en-US" dirty="0" err="1" smtClean="0"/>
              <a:t>taktikler</a:t>
            </a:r>
            <a:r>
              <a:rPr lang="en-US" dirty="0" smtClean="0"/>
              <a:t>: </a:t>
            </a:r>
            <a:r>
              <a:rPr lang="en-US" dirty="0" err="1" smtClean="0"/>
              <a:t>Hukuksal</a:t>
            </a:r>
            <a:r>
              <a:rPr lang="en-US" dirty="0" smtClean="0"/>
              <a:t> </a:t>
            </a:r>
            <a:r>
              <a:rPr lang="en-US" dirty="0" err="1" smtClean="0"/>
              <a:t>gerekçeler</a:t>
            </a:r>
            <a:r>
              <a:rPr lang="en-US" dirty="0" smtClean="0"/>
              <a:t>, </a:t>
            </a:r>
            <a:r>
              <a:rPr lang="en-US" dirty="0" err="1" smtClean="0"/>
              <a:t>çelişkilerden</a:t>
            </a:r>
            <a:r>
              <a:rPr lang="en-US" dirty="0" smtClean="0"/>
              <a:t> </a:t>
            </a:r>
            <a:r>
              <a:rPr lang="en-US" dirty="0" err="1" smtClean="0"/>
              <a:t>yararlanma</a:t>
            </a:r>
            <a:r>
              <a:rPr lang="en-US" dirty="0" smtClean="0"/>
              <a:t>, </a:t>
            </a:r>
            <a:r>
              <a:rPr lang="en-US" dirty="0" err="1" smtClean="0"/>
              <a:t>Mühver</a:t>
            </a:r>
            <a:r>
              <a:rPr lang="en-US" dirty="0" smtClean="0"/>
              <a:t> </a:t>
            </a:r>
            <a:r>
              <a:rPr lang="en-US" dirty="0" err="1" smtClean="0"/>
              <a:t>ülkeleri</a:t>
            </a:r>
            <a:r>
              <a:rPr lang="en-US" dirty="0" smtClean="0"/>
              <a:t> </a:t>
            </a:r>
            <a:r>
              <a:rPr lang="en-US" dirty="0" err="1" smtClean="0"/>
              <a:t>arasındaki</a:t>
            </a:r>
            <a:r>
              <a:rPr lang="en-US" dirty="0" smtClean="0"/>
              <a:t> </a:t>
            </a:r>
            <a:r>
              <a:rPr lang="en-US" dirty="0" err="1" smtClean="0"/>
              <a:t>çelişkiler</a:t>
            </a:r>
            <a:r>
              <a:rPr lang="en-US" dirty="0" smtClean="0"/>
              <a:t>, </a:t>
            </a:r>
            <a:r>
              <a:rPr lang="en-US" dirty="0" err="1" smtClean="0"/>
              <a:t>Müttefik</a:t>
            </a:r>
            <a:r>
              <a:rPr lang="en-US" dirty="0" smtClean="0"/>
              <a:t> </a:t>
            </a:r>
            <a:r>
              <a:rPr lang="en-US" dirty="0" err="1" smtClean="0"/>
              <a:t>ülkelerin</a:t>
            </a:r>
            <a:r>
              <a:rPr lang="en-US" dirty="0" smtClean="0"/>
              <a:t> </a:t>
            </a:r>
            <a:r>
              <a:rPr lang="en-US" dirty="0" err="1" smtClean="0"/>
              <a:t>iç</a:t>
            </a:r>
            <a:r>
              <a:rPr lang="en-US" dirty="0" smtClean="0"/>
              <a:t> </a:t>
            </a:r>
            <a:r>
              <a:rPr lang="en-US" dirty="0" err="1" smtClean="0"/>
              <a:t>çelişkileri</a:t>
            </a:r>
            <a:r>
              <a:rPr lang="en-US" dirty="0" smtClean="0"/>
              <a:t>, 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zayıflığının</a:t>
            </a:r>
            <a:r>
              <a:rPr lang="en-US" dirty="0" smtClean="0"/>
              <a:t> </a:t>
            </a:r>
            <a:r>
              <a:rPr lang="en-US" dirty="0" err="1" smtClean="0"/>
              <a:t>yarattığı</a:t>
            </a:r>
            <a:r>
              <a:rPr lang="en-US" dirty="0" smtClean="0"/>
              <a:t> </a:t>
            </a:r>
            <a:r>
              <a:rPr lang="en-US" dirty="0" err="1" smtClean="0"/>
              <a:t>olanaklar</a:t>
            </a:r>
            <a:r>
              <a:rPr lang="en-US" dirty="0" smtClean="0"/>
              <a:t>.</a:t>
            </a:r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912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660066"/>
                </a:solidFill>
              </a:rPr>
              <a:t>Dönemin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Bilançosu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Değerlendirme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savaş</a:t>
            </a:r>
            <a:r>
              <a:rPr lang="en-US" dirty="0" smtClean="0"/>
              <a:t> </a:t>
            </a:r>
            <a:r>
              <a:rPr lang="en-US" dirty="0" err="1" smtClean="0"/>
              <a:t>dışı</a:t>
            </a:r>
            <a:r>
              <a:rPr lang="en-US" dirty="0" smtClean="0"/>
              <a:t> </a:t>
            </a:r>
            <a:r>
              <a:rPr lang="en-US" dirty="0" err="1" smtClean="0"/>
              <a:t>kalmasında</a:t>
            </a:r>
            <a:r>
              <a:rPr lang="en-US" dirty="0" smtClean="0"/>
              <a:t> </a:t>
            </a:r>
            <a:r>
              <a:rPr lang="en-US" dirty="0" err="1" smtClean="0"/>
              <a:t>İsmet</a:t>
            </a:r>
            <a:r>
              <a:rPr lang="en-US" dirty="0" smtClean="0"/>
              <a:t> </a:t>
            </a:r>
            <a:r>
              <a:rPr lang="en-US" dirty="0" err="1" smtClean="0"/>
              <a:t>İnönü’nün</a:t>
            </a:r>
            <a:r>
              <a:rPr lang="en-US" dirty="0" smtClean="0"/>
              <a:t> </a:t>
            </a:r>
            <a:r>
              <a:rPr lang="en-US" dirty="0" err="1" smtClean="0"/>
              <a:t>rolü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savaş</a:t>
            </a:r>
            <a:r>
              <a:rPr lang="en-US" dirty="0" smtClean="0"/>
              <a:t> </a:t>
            </a:r>
            <a:r>
              <a:rPr lang="en-US" dirty="0" err="1" smtClean="0"/>
              <a:t>sonundaki</a:t>
            </a:r>
            <a:r>
              <a:rPr lang="en-US" dirty="0" smtClean="0"/>
              <a:t> </a:t>
            </a:r>
            <a:r>
              <a:rPr lang="en-US" dirty="0" err="1" smtClean="0"/>
              <a:t>yalnızlığı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 “</a:t>
            </a:r>
            <a:r>
              <a:rPr lang="en-US" dirty="0" err="1" smtClean="0"/>
              <a:t>aktif</a:t>
            </a:r>
            <a:r>
              <a:rPr lang="en-US" dirty="0" smtClean="0"/>
              <a:t> </a:t>
            </a:r>
            <a:r>
              <a:rPr lang="en-US" dirty="0" err="1" smtClean="0"/>
              <a:t>tarafsızlık</a:t>
            </a:r>
            <a:r>
              <a:rPr lang="en-US" dirty="0" smtClean="0"/>
              <a:t>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4674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660066"/>
                </a:solidFill>
              </a:rPr>
              <a:t>İkinci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Dünya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Savaşı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Savaşın</a:t>
            </a:r>
            <a:r>
              <a:rPr lang="en-US" dirty="0" smtClean="0"/>
              <a:t> </a:t>
            </a:r>
            <a:r>
              <a:rPr lang="en-US" dirty="0" err="1" smtClean="0"/>
              <a:t>Nedenleri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 </a:t>
            </a:r>
            <a:r>
              <a:rPr lang="en-US" dirty="0" err="1" smtClean="0"/>
              <a:t>Barış</a:t>
            </a:r>
            <a:r>
              <a:rPr lang="en-US" dirty="0" smtClean="0"/>
              <a:t> </a:t>
            </a:r>
            <a:r>
              <a:rPr lang="en-US" dirty="0" err="1" smtClean="0"/>
              <a:t>antlaşmalarının</a:t>
            </a:r>
            <a:r>
              <a:rPr lang="en-US" dirty="0" smtClean="0"/>
              <a:t> </a:t>
            </a:r>
            <a:r>
              <a:rPr lang="en-US" dirty="0" err="1" smtClean="0"/>
              <a:t>eksiklikleri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-1929 </a:t>
            </a:r>
            <a:r>
              <a:rPr lang="en-US" dirty="0" err="1" smtClean="0"/>
              <a:t>Dünya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bunalımı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-Hitler </a:t>
            </a:r>
            <a:r>
              <a:rPr lang="en-US" dirty="0" err="1" smtClean="0"/>
              <a:t>Almanyası’nın</a:t>
            </a:r>
            <a:r>
              <a:rPr lang="en-US" dirty="0" smtClean="0"/>
              <a:t> </a:t>
            </a:r>
            <a:r>
              <a:rPr lang="en-US" dirty="0" err="1" smtClean="0"/>
              <a:t>saldırganlığı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Japon</a:t>
            </a:r>
            <a:r>
              <a:rPr lang="en-US" dirty="0" smtClean="0"/>
              <a:t> </a:t>
            </a:r>
            <a:r>
              <a:rPr lang="en-US" dirty="0" err="1" smtClean="0"/>
              <a:t>yayılmacılığı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Milletler</a:t>
            </a:r>
            <a:r>
              <a:rPr lang="en-US" dirty="0" smtClean="0"/>
              <a:t> </a:t>
            </a:r>
            <a:r>
              <a:rPr lang="en-US" dirty="0" err="1" smtClean="0"/>
              <a:t>Cemiyeti’nin</a:t>
            </a:r>
            <a:r>
              <a:rPr lang="en-US" dirty="0" smtClean="0"/>
              <a:t> </a:t>
            </a:r>
            <a:r>
              <a:rPr lang="en-US" dirty="0" err="1" smtClean="0"/>
              <a:t>etkisizliği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ABD’nin</a:t>
            </a:r>
            <a:r>
              <a:rPr lang="en-US" dirty="0" smtClean="0"/>
              <a:t> </a:t>
            </a:r>
            <a:r>
              <a:rPr lang="en-US" dirty="0" err="1" smtClean="0"/>
              <a:t>izolasyon</a:t>
            </a:r>
            <a:r>
              <a:rPr lang="en-US" dirty="0" smtClean="0"/>
              <a:t> </a:t>
            </a:r>
            <a:r>
              <a:rPr lang="en-US" dirty="0" err="1" smtClean="0"/>
              <a:t>politikası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4060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660066"/>
                </a:solidFill>
              </a:rPr>
              <a:t>İkinci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D</a:t>
            </a:r>
            <a:r>
              <a:rPr lang="en-US" sz="3200" dirty="0" err="1" smtClean="0">
                <a:solidFill>
                  <a:srgbClr val="660066"/>
                </a:solidFill>
              </a:rPr>
              <a:t>ünya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Savaşı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Savaş</a:t>
            </a:r>
            <a:r>
              <a:rPr lang="en-US" dirty="0" smtClean="0"/>
              <a:t> </a:t>
            </a:r>
            <a:r>
              <a:rPr lang="en-US" dirty="0" err="1" smtClean="0"/>
              <a:t>Yılları</a:t>
            </a:r>
            <a:r>
              <a:rPr lang="en-US" dirty="0" smtClean="0"/>
              <a:t>/</a:t>
            </a:r>
            <a:r>
              <a:rPr lang="en-US" dirty="0" err="1" smtClean="0"/>
              <a:t>Dönemselleştirme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-1939-1941: </a:t>
            </a:r>
            <a:r>
              <a:rPr lang="en-US" dirty="0" err="1" smtClean="0"/>
              <a:t>Alman</a:t>
            </a:r>
            <a:r>
              <a:rPr lang="en-US" dirty="0" smtClean="0"/>
              <a:t> </a:t>
            </a:r>
            <a:r>
              <a:rPr lang="en-US" dirty="0" err="1" smtClean="0"/>
              <a:t>üstünlüğü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Alman-Sovyet</a:t>
            </a:r>
            <a:r>
              <a:rPr lang="en-US" dirty="0" smtClean="0"/>
              <a:t> </a:t>
            </a:r>
            <a:r>
              <a:rPr lang="en-US" dirty="0" err="1" smtClean="0"/>
              <a:t>dostluğu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-1941-1943: </a:t>
            </a:r>
            <a:r>
              <a:rPr lang="en-US" dirty="0" err="1" smtClean="0"/>
              <a:t>Savaşın</a:t>
            </a:r>
            <a:r>
              <a:rPr lang="en-US" dirty="0" smtClean="0"/>
              <a:t> </a:t>
            </a:r>
            <a:r>
              <a:rPr lang="en-US" dirty="0" err="1" smtClean="0"/>
              <a:t>seyrinde</a:t>
            </a:r>
            <a:r>
              <a:rPr lang="en-US" dirty="0" smtClean="0"/>
              <a:t> </a:t>
            </a:r>
            <a:r>
              <a:rPr lang="en-US" dirty="0" err="1" smtClean="0"/>
              <a:t>değişiklik</a:t>
            </a:r>
            <a:r>
              <a:rPr lang="en-US" dirty="0" smtClean="0"/>
              <a:t>, </a:t>
            </a:r>
            <a:r>
              <a:rPr lang="en-US" dirty="0" err="1" smtClean="0"/>
              <a:t>Alman-Sovyet</a:t>
            </a:r>
            <a:r>
              <a:rPr lang="en-US" dirty="0" smtClean="0"/>
              <a:t> </a:t>
            </a:r>
            <a:r>
              <a:rPr lang="en-US" dirty="0" err="1" smtClean="0"/>
              <a:t>savaşı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-1943-1945: </a:t>
            </a:r>
            <a:r>
              <a:rPr lang="en-US" dirty="0" err="1" smtClean="0"/>
              <a:t>Mütttefiklerin</a:t>
            </a:r>
            <a:r>
              <a:rPr lang="en-US" dirty="0" smtClean="0"/>
              <a:t> </a:t>
            </a:r>
            <a:r>
              <a:rPr lang="en-US" dirty="0" err="1" smtClean="0"/>
              <a:t>zaferine</a:t>
            </a:r>
            <a:r>
              <a:rPr lang="en-US" dirty="0" smtClean="0"/>
              <a:t> </a:t>
            </a:r>
            <a:r>
              <a:rPr lang="en-US" dirty="0" err="1" smtClean="0"/>
              <a:t>doğru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4376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660066"/>
                </a:solidFill>
              </a:rPr>
              <a:t>İkinci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Dünya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Savaşı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ve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Türkiye</a:t>
            </a:r>
            <a:r>
              <a:rPr lang="en-US" sz="3200" dirty="0" smtClean="0">
                <a:solidFill>
                  <a:srgbClr val="660066"/>
                </a:solidFill>
              </a:rPr>
              <a:t> (1939-1945)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r>
              <a:rPr lang="en-US" dirty="0" smtClean="0"/>
              <a:t>1939-1941: </a:t>
            </a:r>
            <a:r>
              <a:rPr lang="en-US" dirty="0" err="1" smtClean="0"/>
              <a:t>Savaşan</a:t>
            </a:r>
            <a:r>
              <a:rPr lang="en-US" dirty="0" smtClean="0"/>
              <a:t> </a:t>
            </a:r>
            <a:r>
              <a:rPr lang="en-US" dirty="0" err="1" smtClean="0"/>
              <a:t>Tarafların</a:t>
            </a:r>
            <a:r>
              <a:rPr lang="en-US" dirty="0" smtClean="0"/>
              <a:t> </a:t>
            </a:r>
            <a:r>
              <a:rPr lang="en-US" dirty="0" err="1" smtClean="0"/>
              <a:t>Türkiye</a:t>
            </a:r>
            <a:r>
              <a:rPr lang="en-US" dirty="0" smtClean="0"/>
              <a:t> </a:t>
            </a:r>
            <a:r>
              <a:rPr lang="en-US" dirty="0" err="1" smtClean="0"/>
              <a:t>Rekabeti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Savaşa</a:t>
            </a:r>
            <a:r>
              <a:rPr lang="en-US" dirty="0" smtClean="0"/>
              <a:t> </a:t>
            </a:r>
            <a:r>
              <a:rPr lang="en-US" dirty="0" err="1" smtClean="0"/>
              <a:t>giden</a:t>
            </a:r>
            <a:r>
              <a:rPr lang="en-US" dirty="0" smtClean="0"/>
              <a:t> </a:t>
            </a:r>
            <a:r>
              <a:rPr lang="en-US" dirty="0" err="1" smtClean="0"/>
              <a:t>yol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Saracoğlu</a:t>
            </a:r>
            <a:r>
              <a:rPr lang="en-US" dirty="0" smtClean="0"/>
              <a:t> </a:t>
            </a:r>
            <a:r>
              <a:rPr lang="en-US" dirty="0" err="1" smtClean="0"/>
              <a:t>misyonu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-1939 </a:t>
            </a:r>
            <a:r>
              <a:rPr lang="en-US" dirty="0" err="1" smtClean="0"/>
              <a:t>Üçlü</a:t>
            </a:r>
            <a:r>
              <a:rPr lang="en-US" dirty="0" smtClean="0"/>
              <a:t> </a:t>
            </a:r>
            <a:r>
              <a:rPr lang="en-US" dirty="0" err="1" smtClean="0"/>
              <a:t>İttifak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savaş</a:t>
            </a:r>
            <a:r>
              <a:rPr lang="en-US" dirty="0" smtClean="0"/>
              <a:t> </a:t>
            </a:r>
            <a:r>
              <a:rPr lang="en-US" dirty="0" err="1" smtClean="0"/>
              <a:t>dışı</a:t>
            </a:r>
            <a:r>
              <a:rPr lang="en-US" dirty="0" smtClean="0"/>
              <a:t> </a:t>
            </a:r>
            <a:r>
              <a:rPr lang="en-US" dirty="0" err="1" smtClean="0"/>
              <a:t>kalma</a:t>
            </a:r>
            <a:r>
              <a:rPr lang="en-US" dirty="0" smtClean="0"/>
              <a:t> </a:t>
            </a:r>
            <a:r>
              <a:rPr lang="en-US" dirty="0" err="1" smtClean="0"/>
              <a:t>çabaları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Türkiye</a:t>
            </a:r>
            <a:r>
              <a:rPr lang="en-US" dirty="0" smtClean="0"/>
              <a:t> </a:t>
            </a:r>
            <a:r>
              <a:rPr lang="en-US" dirty="0" err="1" smtClean="0"/>
              <a:t>üzerine</a:t>
            </a:r>
            <a:r>
              <a:rPr lang="en-US" dirty="0" smtClean="0"/>
              <a:t> Nazi-</a:t>
            </a:r>
            <a:r>
              <a:rPr lang="en-US" dirty="0" err="1"/>
              <a:t>S</a:t>
            </a:r>
            <a:r>
              <a:rPr lang="en-US" dirty="0" err="1" smtClean="0"/>
              <a:t>ovyet</a:t>
            </a:r>
            <a:r>
              <a:rPr lang="en-US" dirty="0" smtClean="0"/>
              <a:t> </a:t>
            </a:r>
            <a:r>
              <a:rPr lang="en-US" dirty="0" err="1" smtClean="0"/>
              <a:t>pazarlığı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4999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İkinci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Dünya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Savaşı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ve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Türkiye</a:t>
            </a:r>
            <a:r>
              <a:rPr lang="en-US" sz="3200" dirty="0">
                <a:solidFill>
                  <a:srgbClr val="660066"/>
                </a:solidFill>
              </a:rPr>
              <a:t> (1939-1945)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smtClean="0"/>
              <a:t>1941-1943: </a:t>
            </a:r>
            <a:r>
              <a:rPr lang="en-US" dirty="0" err="1" smtClean="0"/>
              <a:t>Almanya’nın</a:t>
            </a:r>
            <a:r>
              <a:rPr lang="en-US" dirty="0" smtClean="0"/>
              <a:t> </a:t>
            </a:r>
            <a:r>
              <a:rPr lang="en-US" dirty="0" err="1" smtClean="0"/>
              <a:t>Türkiye</a:t>
            </a:r>
            <a:r>
              <a:rPr lang="en-US" dirty="0" smtClean="0"/>
              <a:t> </a:t>
            </a:r>
            <a:r>
              <a:rPr lang="en-US" dirty="0" err="1" smtClean="0"/>
              <a:t>Üzerindeki</a:t>
            </a:r>
            <a:r>
              <a:rPr lang="en-US" dirty="0" smtClean="0"/>
              <a:t> </a:t>
            </a:r>
            <a:r>
              <a:rPr lang="en-US" dirty="0" err="1" smtClean="0"/>
              <a:t>Baskısı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Almanların</a:t>
            </a:r>
            <a:r>
              <a:rPr lang="en-US" dirty="0" smtClean="0"/>
              <a:t> </a:t>
            </a:r>
            <a:r>
              <a:rPr lang="en-US" dirty="0" err="1" smtClean="0"/>
              <a:t>Balkanlara</a:t>
            </a:r>
            <a:r>
              <a:rPr lang="en-US" dirty="0" smtClean="0"/>
              <a:t> </a:t>
            </a:r>
            <a:r>
              <a:rPr lang="en-US" dirty="0" err="1" smtClean="0"/>
              <a:t>İnişi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Türkiye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Türk-Alman</a:t>
            </a:r>
            <a:r>
              <a:rPr lang="en-US" dirty="0" smtClean="0"/>
              <a:t> </a:t>
            </a:r>
            <a:r>
              <a:rPr lang="en-US" dirty="0" err="1" smtClean="0"/>
              <a:t>Saldırmazlık</a:t>
            </a:r>
            <a:r>
              <a:rPr lang="en-US" dirty="0" smtClean="0"/>
              <a:t> </a:t>
            </a:r>
            <a:r>
              <a:rPr lang="en-US" dirty="0" err="1" smtClean="0"/>
              <a:t>Paktı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Almanya</a:t>
            </a:r>
            <a:r>
              <a:rPr lang="en-US" dirty="0" smtClean="0"/>
              <a:t>-SSCB </a:t>
            </a:r>
            <a:r>
              <a:rPr lang="en-US" dirty="0" err="1" smtClean="0"/>
              <a:t>Savaşı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Türkiye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4677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İkinci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Dünya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Savaşı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ve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Türkiye</a:t>
            </a:r>
            <a:r>
              <a:rPr lang="en-US" sz="3200" dirty="0">
                <a:solidFill>
                  <a:srgbClr val="660066"/>
                </a:solidFill>
              </a:rPr>
              <a:t> (1939-1945)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endParaRPr lang="en-US" smtClean="0"/>
          </a:p>
          <a:p>
            <a:pPr>
              <a:buFont typeface="Wingdings" charset="2"/>
              <a:buChar char="u"/>
            </a:pPr>
            <a:r>
              <a:rPr lang="en-US" smtClean="0"/>
              <a:t>1943</a:t>
            </a:r>
            <a:r>
              <a:rPr lang="en-US" dirty="0" smtClean="0"/>
              <a:t>-1945: </a:t>
            </a:r>
            <a:r>
              <a:rPr lang="en-US" dirty="0" err="1" smtClean="0"/>
              <a:t>Savaşın</a:t>
            </a:r>
            <a:r>
              <a:rPr lang="en-US" dirty="0" smtClean="0"/>
              <a:t> </a:t>
            </a:r>
            <a:r>
              <a:rPr lang="en-US" dirty="0" err="1" smtClean="0"/>
              <a:t>Sonuna</a:t>
            </a:r>
            <a:r>
              <a:rPr lang="en-US" dirty="0" smtClean="0"/>
              <a:t> </a:t>
            </a:r>
            <a:r>
              <a:rPr lang="en-US" dirty="0" err="1" smtClean="0"/>
              <a:t>Doğru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Müttefiklerin</a:t>
            </a:r>
            <a:r>
              <a:rPr lang="en-US" dirty="0" smtClean="0"/>
              <a:t> </a:t>
            </a:r>
            <a:r>
              <a:rPr lang="en-US" dirty="0" err="1" smtClean="0"/>
              <a:t>Türkiye’yi</a:t>
            </a:r>
            <a:r>
              <a:rPr lang="en-US" dirty="0" smtClean="0"/>
              <a:t> </a:t>
            </a:r>
            <a:r>
              <a:rPr lang="en-US" dirty="0" err="1" smtClean="0"/>
              <a:t>savaşa</a:t>
            </a:r>
            <a:r>
              <a:rPr lang="en-US" dirty="0" smtClean="0"/>
              <a:t> </a:t>
            </a:r>
            <a:r>
              <a:rPr lang="en-US" dirty="0" err="1" smtClean="0"/>
              <a:t>sokma</a:t>
            </a:r>
            <a:r>
              <a:rPr lang="en-US" dirty="0" smtClean="0"/>
              <a:t> </a:t>
            </a:r>
            <a:r>
              <a:rPr lang="en-US" dirty="0" err="1" smtClean="0"/>
              <a:t>çabaları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Türk-Müttefik</a:t>
            </a:r>
            <a:r>
              <a:rPr lang="en-US" dirty="0" smtClean="0"/>
              <a:t> </a:t>
            </a:r>
            <a:r>
              <a:rPr lang="en-US" dirty="0" err="1" smtClean="0"/>
              <a:t>ilişkilerinde</a:t>
            </a:r>
            <a:r>
              <a:rPr lang="en-US" dirty="0" smtClean="0"/>
              <a:t> </a:t>
            </a:r>
            <a:r>
              <a:rPr lang="en-US" dirty="0" err="1" smtClean="0"/>
              <a:t>gerginlik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Savaşın</a:t>
            </a:r>
            <a:r>
              <a:rPr lang="en-US" dirty="0" smtClean="0"/>
              <a:t> </a:t>
            </a:r>
            <a:r>
              <a:rPr lang="en-US" dirty="0" err="1" smtClean="0"/>
              <a:t>sonu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/>
              <a:t>T</a:t>
            </a:r>
            <a:r>
              <a:rPr lang="en-US" dirty="0" err="1" smtClean="0"/>
              <a:t>ürkiye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9341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29</TotalTime>
  <Words>307</Words>
  <Application>Microsoft Macintosh PowerPoint</Application>
  <PresentationFormat>On-screen Show (4:3)</PresentationFormat>
  <Paragraphs>56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Solstice</vt:lpstr>
      <vt:lpstr>TÜRK DIŞ POLİTİKASI (Güz 2018)</vt:lpstr>
      <vt:lpstr>Dönemin Bilançosu</vt:lpstr>
      <vt:lpstr>Dönemin Bilançosu</vt:lpstr>
      <vt:lpstr>Dönemin Bilançosu</vt:lpstr>
      <vt:lpstr>İkinci Dünya Savaşı</vt:lpstr>
      <vt:lpstr>İkinci Dünya Savaşı </vt:lpstr>
      <vt:lpstr>İkinci Dünya Savaşı ve Türkiye (1939-1945)</vt:lpstr>
      <vt:lpstr>İkinci Dünya Savaşı ve Türkiye (1939-1945)</vt:lpstr>
      <vt:lpstr>İkinci Dünya Savaşı ve Türkiye (1939-1945)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 DIŞ POLİTİKASI (Güz 2018)</dc:title>
  <dc:creator>Ozge</dc:creator>
  <cp:lastModifiedBy>Ozge</cp:lastModifiedBy>
  <cp:revision>5</cp:revision>
  <dcterms:created xsi:type="dcterms:W3CDTF">2019-01-06T16:19:07Z</dcterms:created>
  <dcterms:modified xsi:type="dcterms:W3CDTF">2019-01-06T21:34:08Z</dcterms:modified>
</cp:coreProperties>
</file>