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60" r:id="rId7"/>
    <p:sldId id="261" r:id="rId8"/>
    <p:sldId id="262" r:id="rId9"/>
    <p:sldId id="263" r:id="rId10"/>
    <p:sldId id="266" r:id="rId11"/>
    <p:sldId id="267" r:id="rId12"/>
    <p:sldId id="280" r:id="rId13"/>
    <p:sldId id="281" r:id="rId14"/>
    <p:sldId id="268" r:id="rId15"/>
    <p:sldId id="269" r:id="rId16"/>
    <p:sldId id="270" r:id="rId17"/>
    <p:sldId id="271" r:id="rId18"/>
    <p:sldId id="272" r:id="rId19"/>
    <p:sldId id="276" r:id="rId20"/>
    <p:sldId id="279" r:id="rId21"/>
    <p:sldId id="273" r:id="rId22"/>
    <p:sldId id="274" r:id="rId23"/>
    <p:sldId id="277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SİSTEM KURAMLARI VE EĞİTİME SİSTEM YAKLAŞIMI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Her sistem alt sistemlerden oluşur.</a:t>
            </a:r>
          </a:p>
          <a:p>
            <a:r>
              <a:rPr lang="tr-TR" dirty="0" smtClean="0"/>
              <a:t>Alt sistemler, sistemin birbirine dayalı ve bağımlı olan alt parçalarıdır. Alt sistemler, parçası oldukları sistemden ayrı özellikler taşır.</a:t>
            </a:r>
          </a:p>
          <a:p>
            <a:r>
              <a:rPr lang="tr-TR" dirty="0" smtClean="0"/>
              <a:t>Bir örgütün birimleri, alt sistem özelliği gösterebilir. Okulun öğrenci işleri ya da muhasebe bölümü alt sistem özelliği gösterebilir.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Alt sistemler 5 grupta toplanabilir:</a:t>
            </a:r>
          </a:p>
          <a:p>
            <a:pPr>
              <a:buNone/>
            </a:pPr>
            <a:r>
              <a:rPr lang="tr-TR" dirty="0" smtClean="0"/>
              <a:t>	1) Üretim Alt Sistemleri</a:t>
            </a:r>
          </a:p>
          <a:p>
            <a:pPr>
              <a:buNone/>
            </a:pPr>
            <a:r>
              <a:rPr lang="tr-TR" dirty="0" smtClean="0"/>
              <a:t>	2) Alışveriş Alt Sistemleri</a:t>
            </a:r>
          </a:p>
          <a:p>
            <a:pPr>
              <a:buNone/>
            </a:pPr>
            <a:r>
              <a:rPr lang="tr-TR" dirty="0" smtClean="0"/>
              <a:t>	3) Uyarlama Alt Sistemleri</a:t>
            </a:r>
          </a:p>
          <a:p>
            <a:pPr>
              <a:buNone/>
            </a:pPr>
            <a:r>
              <a:rPr lang="tr-TR" dirty="0" smtClean="0"/>
              <a:t>	4) Yaşatma Alt Sistemleri</a:t>
            </a:r>
          </a:p>
          <a:p>
            <a:pPr>
              <a:buNone/>
            </a:pPr>
            <a:r>
              <a:rPr lang="tr-TR" dirty="0" smtClean="0"/>
              <a:t>	5) Yönetim Alt Sistemleri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1) Üretim Alt Sistemleri</a:t>
            </a:r>
          </a:p>
          <a:p>
            <a:r>
              <a:rPr lang="tr-TR" dirty="0" smtClean="0"/>
              <a:t>Eğitim sisteminde eğitim hizmetini, malını ve teknolojisini üreten yerlere üretim alt sistemleri denir.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2) Alışveriş Alt Sistemleri</a:t>
            </a:r>
          </a:p>
          <a:p>
            <a:r>
              <a:rPr lang="tr-TR" dirty="0" smtClean="0"/>
              <a:t>Sistemin girdilerini sağlayan ve çıktılarını sunan alt sistemlere alışveriş alt sistemleri denir.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Alış alt sistemleri: </a:t>
            </a:r>
            <a:r>
              <a:rPr lang="tr-TR" dirty="0" smtClean="0"/>
              <a:t>Okula öğrencileri, eğitim iş görenlerini, eğitim araç gereçlerini, eğitim ve yönetim teknolojisini alan birim ve bölümlerdir.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Veriş alt sistemleri: </a:t>
            </a:r>
            <a:r>
              <a:rPr lang="tr-TR" dirty="0" smtClean="0"/>
              <a:t>Ürettiğini ve iletilerini üst ve dış sistemlere, topluma, halka, velilere sunan, satan, gönderen birim ve bölümlerdir. Bunlar, öğrencilerin sistemden çıkış işlerini yürütürler. Eğitim sisteminin etkilerini ve ürettiği bilgileri topluma iletirler.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3) Uyarlama Alt Sistemleri</a:t>
            </a:r>
          </a:p>
          <a:p>
            <a:r>
              <a:rPr lang="tr-TR" dirty="0" smtClean="0"/>
              <a:t>Eğitimi sistemini dirikleştiren, elde ettiği bilgilere dayalı olarak eğitim sisteminin yenileşmesini ve çevreye uyumunu sağlayan alt sistemlerdir.</a:t>
            </a:r>
          </a:p>
          <a:p>
            <a:r>
              <a:rPr lang="tr-TR" dirty="0" smtClean="0"/>
              <a:t>Ör.) Değişme, pazar araştırması, çevre sistemlerdeki gelişmeleri izleme ve araştırma, planlama, geliştirme etkinlikleri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4) Yaşatma Alt Sistemleri</a:t>
            </a:r>
          </a:p>
          <a:p>
            <a:r>
              <a:rPr lang="tr-TR" dirty="0" smtClean="0"/>
              <a:t>Okulun bir örgüt olarak var olmasına, ömrünü sürdürmesine yönelik olarak çalışan alt sistemler, yaşatma alt sistemleridir. </a:t>
            </a:r>
          </a:p>
          <a:p>
            <a:r>
              <a:rPr lang="tr-TR" dirty="0" smtClean="0"/>
              <a:t>Ör.) Bina, tesis ve mal varlığının temizliği, onarımı, bakımı; örgütün işlemesini engelleyen sorunların çözülmesi.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5) Yönetim Alt Sistemleri</a:t>
            </a:r>
          </a:p>
          <a:p>
            <a:r>
              <a:rPr lang="tr-TR" dirty="0" smtClean="0"/>
              <a:t>Okulu alt sistemlerini planlayan, örgütleyen, </a:t>
            </a:r>
            <a:r>
              <a:rPr lang="tr-TR" dirty="0" err="1" smtClean="0"/>
              <a:t>eşgüdümleyen</a:t>
            </a:r>
            <a:r>
              <a:rPr lang="tr-TR" dirty="0" smtClean="0"/>
              <a:t>, iletişimi sağlayan ve denetleyen alt sistemleridir. </a:t>
            </a:r>
          </a:p>
          <a:p>
            <a:r>
              <a:rPr lang="tr-TR" dirty="0" smtClean="0"/>
              <a:t>Ör.) Politika ve strateji kararlaştırmak, sorun çözmek, yönetim süreçlerini gerçekleştirmek, gerektiğinde sistemi değiştirmek ve geliştirmek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EĞİTİM SİSTEMİNDEKİ SİSTEM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 sisteminin yapılandırılmasında ve tanınmasında en çok kullanılan 3 sistem vardır:</a:t>
            </a:r>
          </a:p>
          <a:p>
            <a:pPr>
              <a:buNone/>
            </a:pPr>
            <a:r>
              <a:rPr lang="tr-TR" dirty="0" smtClean="0"/>
              <a:t>	1)Genel Sistemler Kuramı</a:t>
            </a:r>
          </a:p>
          <a:p>
            <a:pPr>
              <a:buNone/>
            </a:pPr>
            <a:r>
              <a:rPr lang="tr-TR" dirty="0" smtClean="0"/>
              <a:t>	2)Toplumsal Sistem Kuramı</a:t>
            </a:r>
          </a:p>
          <a:p>
            <a:pPr>
              <a:buNone/>
            </a:pPr>
            <a:r>
              <a:rPr lang="tr-TR" dirty="0" smtClean="0"/>
              <a:t>	3)Açık Sistem Kuramı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EĞİTİM SİSTEMİNDEKİ SİSTEM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1)Genel Sistemler Kuramı</a:t>
            </a:r>
          </a:p>
          <a:p>
            <a:r>
              <a:rPr lang="tr-TR" dirty="0" smtClean="0"/>
              <a:t>Bu kurama göre sistem özelliği gösteren yalnızca canlılar değildir. Eğer bir nesne, birbirine dayalı parçalardan oluşmuş; çevresinden girdiler alıp bunları işledikten sonra ürüne dönüştürüyor; böylece önceden belirlenmiş amaçlarını gerçekleştiriyor ise bir sistemdir.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EĞİTİM SİSTEMİNDEKİ SİSTEM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1)Genel Sistemler Kuramı</a:t>
            </a:r>
          </a:p>
          <a:p>
            <a:r>
              <a:rPr lang="tr-TR" dirty="0" smtClean="0"/>
              <a:t>Bu kurama göre bilimlerin ve mesleklerin uğraş alanı olan 10 tür sistem vardır:</a:t>
            </a:r>
          </a:p>
          <a:p>
            <a:pPr>
              <a:buNone/>
            </a:pPr>
            <a:r>
              <a:rPr lang="tr-TR" dirty="0" smtClean="0"/>
              <a:t>	a)Öğesel etkileşim (Ör. H</a:t>
            </a:r>
            <a:r>
              <a:rPr lang="tr-TR" baseline="-25000" dirty="0" smtClean="0"/>
              <a:t>2</a:t>
            </a:r>
            <a:r>
              <a:rPr lang="tr-TR" dirty="0" smtClean="0"/>
              <a:t>+O</a:t>
            </a:r>
            <a:r>
              <a:rPr lang="tr-TR" baseline="-25000" dirty="0" smtClean="0"/>
              <a:t>2</a:t>
            </a:r>
            <a:r>
              <a:rPr lang="tr-TR" dirty="0" smtClean="0"/>
              <a:t>      H</a:t>
            </a:r>
            <a:r>
              <a:rPr lang="tr-TR" baseline="-25000" dirty="0" smtClean="0"/>
              <a:t>2</a:t>
            </a:r>
            <a:r>
              <a:rPr lang="tr-TR" dirty="0" smtClean="0"/>
              <a:t>O)</a:t>
            </a:r>
          </a:p>
          <a:p>
            <a:pPr>
              <a:buNone/>
            </a:pPr>
            <a:r>
              <a:rPr lang="tr-TR" dirty="0" smtClean="0"/>
              <a:t>	b)Duruk sistem (Ör. Bina, tesis)</a:t>
            </a:r>
          </a:p>
          <a:p>
            <a:pPr>
              <a:buNone/>
            </a:pPr>
            <a:r>
              <a:rPr lang="tr-TR" dirty="0" smtClean="0"/>
              <a:t>	c)Yalın, devinimli sistem (Ör. Makine)</a:t>
            </a:r>
          </a:p>
          <a:p>
            <a:pPr>
              <a:buNone/>
            </a:pPr>
            <a:r>
              <a:rPr lang="tr-TR" dirty="0" smtClean="0"/>
              <a:t>	d)Özdevinimli sistem (Ör. Bilgisayar)</a:t>
            </a:r>
          </a:p>
          <a:p>
            <a:pPr>
              <a:buNone/>
            </a:pPr>
            <a:r>
              <a:rPr lang="tr-TR" dirty="0" smtClean="0"/>
              <a:t>	e)</a:t>
            </a:r>
            <a:r>
              <a:rPr lang="tr-TR" dirty="0" err="1" smtClean="0"/>
              <a:t>Özyaşamlı</a:t>
            </a:r>
            <a:r>
              <a:rPr lang="tr-TR" dirty="0" smtClean="0"/>
              <a:t> sistem (Ör. Bakteri, mantar)</a:t>
            </a:r>
          </a:p>
          <a:p>
            <a:pPr>
              <a:buNone/>
            </a:pPr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5724128" y="335699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Sistem</a:t>
            </a:r>
            <a:r>
              <a:rPr lang="tr-TR" dirty="0" smtClean="0"/>
              <a:t>, birbirlerine dayanan ve birbirini düzenli biçimde etkileyen parçalardan oluşan amaçlı bir bütündür. </a:t>
            </a:r>
          </a:p>
          <a:p>
            <a:r>
              <a:rPr lang="tr-TR" dirty="0" smtClean="0"/>
              <a:t>Sistemin var olması ve yaşaması çevre, girdi, işleme, çıktı ve dönütün eksiksiz var olmasına bağlıdır.</a:t>
            </a:r>
          </a:p>
          <a:p>
            <a:r>
              <a:rPr lang="tr-TR" dirty="0" smtClean="0"/>
              <a:t>Sistem kavramı, bir </a:t>
            </a:r>
            <a:r>
              <a:rPr lang="tr-TR" dirty="0" smtClean="0">
                <a:solidFill>
                  <a:srgbClr val="FF0000"/>
                </a:solidFill>
              </a:rPr>
              <a:t>yapı bütünlüğü</a:t>
            </a:r>
            <a:r>
              <a:rPr lang="tr-TR" dirty="0" smtClean="0"/>
              <a:t>nü ve </a:t>
            </a:r>
            <a:r>
              <a:rPr lang="tr-TR" dirty="0" smtClean="0">
                <a:solidFill>
                  <a:srgbClr val="FF0000"/>
                </a:solidFill>
              </a:rPr>
              <a:t>sorun çözme </a:t>
            </a:r>
            <a:r>
              <a:rPr lang="tr-TR" dirty="0" smtClean="0"/>
              <a:t>sürecini içerir.</a:t>
            </a:r>
          </a:p>
          <a:p>
            <a:r>
              <a:rPr lang="tr-TR" dirty="0" smtClean="0"/>
              <a:t>Sistemin amacı yaşamaktır.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EĞİTİM SİSTEMİNDEKİ SİSTEM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	1)Genel Sistemler Kuramı</a:t>
            </a:r>
          </a:p>
          <a:p>
            <a:pPr>
              <a:buNone/>
            </a:pPr>
            <a:r>
              <a:rPr lang="tr-TR" dirty="0" smtClean="0"/>
              <a:t>	f)Bitki</a:t>
            </a:r>
          </a:p>
          <a:p>
            <a:pPr>
              <a:buNone/>
            </a:pPr>
            <a:r>
              <a:rPr lang="tr-TR" dirty="0" smtClean="0"/>
              <a:t>	g)Hayvan</a:t>
            </a:r>
          </a:p>
          <a:p>
            <a:pPr>
              <a:buNone/>
            </a:pPr>
            <a:r>
              <a:rPr lang="tr-TR" dirty="0" smtClean="0"/>
              <a:t>	h)İnsan</a:t>
            </a:r>
          </a:p>
          <a:p>
            <a:pPr>
              <a:buNone/>
            </a:pPr>
            <a:r>
              <a:rPr lang="tr-TR" dirty="0" smtClean="0"/>
              <a:t>	ı)Örgüt (Ör. MEB)</a:t>
            </a:r>
          </a:p>
          <a:p>
            <a:pPr>
              <a:buNone/>
            </a:pPr>
            <a:r>
              <a:rPr lang="tr-TR" dirty="0" smtClean="0"/>
              <a:t>	j)Soyut sistem (Ör. Evren)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EĞİTİM SİSTEMİNDEKİ SİSTEM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2)Toplumsal Sistem Kuramı</a:t>
            </a:r>
          </a:p>
          <a:p>
            <a:r>
              <a:rPr lang="tr-TR" dirty="0" smtClean="0"/>
              <a:t>Birden çok insanın </a:t>
            </a:r>
            <a:r>
              <a:rPr lang="tr-TR" dirty="0" smtClean="0">
                <a:solidFill>
                  <a:srgbClr val="FF0000"/>
                </a:solidFill>
              </a:rPr>
              <a:t>ortak amaçlar </a:t>
            </a:r>
            <a:r>
              <a:rPr lang="tr-TR" dirty="0" smtClean="0"/>
              <a:t>için bir araya gelmesi, toplumsal bir yapı oluşturur. Böylece her örgüt, toplumsal sistem özelliğine kavuşur.</a:t>
            </a:r>
          </a:p>
          <a:p>
            <a:r>
              <a:rPr lang="tr-TR" dirty="0" smtClean="0"/>
              <a:t>Ortak amaçların geçekleştirildiği sınırlı belli bir </a:t>
            </a:r>
            <a:r>
              <a:rPr lang="tr-TR" dirty="0" smtClean="0">
                <a:solidFill>
                  <a:srgbClr val="FF0000"/>
                </a:solidFill>
              </a:rPr>
              <a:t>çevre</a:t>
            </a:r>
            <a:r>
              <a:rPr lang="tr-TR" dirty="0" smtClean="0"/>
              <a:t>, sistemin üyeleri arasında </a:t>
            </a:r>
            <a:r>
              <a:rPr lang="tr-TR" dirty="0" smtClean="0">
                <a:solidFill>
                  <a:srgbClr val="FF0000"/>
                </a:solidFill>
              </a:rPr>
              <a:t>kurallaşmış ilişki, işbirliği ve dayanışma</a:t>
            </a:r>
            <a:r>
              <a:rPr lang="tr-TR" dirty="0" smtClean="0"/>
              <a:t>yı içeren bir etkileşim vardır. Bu etkileşimin sağlıklı oluşabilmesi için toplumsal sistemin her üyesinin önceden belirlenmiş </a:t>
            </a:r>
            <a:r>
              <a:rPr lang="tr-TR" dirty="0" smtClean="0">
                <a:solidFill>
                  <a:srgbClr val="FF0000"/>
                </a:solidFill>
              </a:rPr>
              <a:t>rol</a:t>
            </a:r>
            <a:r>
              <a:rPr lang="tr-TR" dirty="0" smtClean="0"/>
              <a:t>ünü oynaması gerekir.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EĞİTİM SİSTEMİNDEKİ SİSTEM KURAMLARI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3)Açık Sistem Kuramı</a:t>
            </a:r>
          </a:p>
          <a:p>
            <a:r>
              <a:rPr lang="tr-TR" dirty="0" smtClean="0"/>
              <a:t>Sistem girdilerini çevresinden alıyor; çıktılarını çevresine veriyor; böylece yaşamasını sağlıyorsa açık bir sistemdir. </a:t>
            </a:r>
          </a:p>
          <a:p>
            <a:r>
              <a:rPr lang="tr-TR" dirty="0" smtClean="0"/>
              <a:t>Çevresine kapalılaşmaya başlayan açık bir sistem beslenemeyeceği için yaşamını yitirir.</a:t>
            </a:r>
          </a:p>
          <a:p>
            <a:r>
              <a:rPr lang="tr-TR" dirty="0" smtClean="0"/>
              <a:t>Okul açık bir sistemdir; ama </a:t>
            </a:r>
            <a:r>
              <a:rPr lang="tr-TR" dirty="0" smtClean="0"/>
              <a:t>ihtiyaç duyduğu</a:t>
            </a:r>
            <a:r>
              <a:rPr lang="tr-TR" dirty="0" smtClean="0"/>
              <a:t> </a:t>
            </a:r>
            <a:r>
              <a:rPr lang="tr-TR" dirty="0" smtClean="0"/>
              <a:t>girdilere açıktır. </a:t>
            </a:r>
          </a:p>
          <a:p>
            <a:r>
              <a:rPr lang="tr-TR" dirty="0" smtClean="0"/>
              <a:t>Girdilerin ayıklanması, eğitimin niteliğini yükseltmek içindir. Eğitim sisteminde ayıklanmayan tek girdi, ilköğretim çağındaki öğrencilerdir.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Başaran, İ. E. (2000). </a:t>
            </a:r>
            <a:r>
              <a:rPr lang="tr-TR" i="1" dirty="0" smtClean="0"/>
              <a:t>Yönetim.</a:t>
            </a:r>
            <a:r>
              <a:rPr lang="tr-TR" dirty="0" smtClean="0"/>
              <a:t> (3. Baskı). Ankara: </a:t>
            </a:r>
            <a:r>
              <a:rPr lang="tr-TR" dirty="0" err="1" smtClean="0"/>
              <a:t>Feryal</a:t>
            </a:r>
            <a:r>
              <a:rPr lang="tr-TR" dirty="0" smtClean="0"/>
              <a:t> Matbaası.</a:t>
            </a:r>
          </a:p>
          <a:p>
            <a:r>
              <a:rPr lang="tr-TR" dirty="0" smtClean="0"/>
              <a:t>Başaran, İ. E. ve </a:t>
            </a:r>
            <a:r>
              <a:rPr lang="tr-TR" dirty="0" err="1" smtClean="0"/>
              <a:t>Çınkır</a:t>
            </a:r>
            <a:r>
              <a:rPr lang="tr-TR" dirty="0" smtClean="0"/>
              <a:t>, Ş. (2013). </a:t>
            </a:r>
            <a:r>
              <a:rPr lang="tr-TR" i="1" dirty="0" smtClean="0"/>
              <a:t>Türk eğitim sistemi ve okul yönetimi.</a:t>
            </a:r>
            <a:r>
              <a:rPr lang="tr-TR" dirty="0" smtClean="0"/>
              <a:t> (4. Baskı). Ankara: Siyasal </a:t>
            </a:r>
            <a:r>
              <a:rPr lang="tr-TR" dirty="0" err="1" smtClean="0"/>
              <a:t>Kitabevi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Koçel</a:t>
            </a:r>
            <a:r>
              <a:rPr lang="tr-TR" dirty="0" smtClean="0"/>
              <a:t>, T. (2011). </a:t>
            </a:r>
            <a:r>
              <a:rPr lang="tr-TR" i="1" dirty="0" smtClean="0"/>
              <a:t>İşletme yöneticiliği</a:t>
            </a:r>
            <a:r>
              <a:rPr lang="tr-TR" dirty="0" smtClean="0"/>
              <a:t>. (13. Baskı). İstanbul: Beta Basım.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Çevre, sistemin yaşamını sürdürebilmesi için gereken gücü sağlar. Sistem ise çıktıları ile çevreye yeni güç katar.</a:t>
            </a:r>
          </a:p>
          <a:p>
            <a:r>
              <a:rPr lang="tr-TR" dirty="0" smtClean="0"/>
              <a:t>Toplumun kültürel yapısı, siyasal düzeni, yönetsel birimleri, ekonomik yapısı, toplumsal değişim ve eğilimleri, kaynakları, yasal düzenlemeleri, bilimsel ve teknolojik gelişmişliği gibi pek çok değişken sistemi etkiler.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Çevrenin duruklaşması, sistemi, mekanik, bürokratik ve hiyerarşik bir yapı oluşturmaya zorlarken çevrenin dirikleşmesi, sistemi, değişen toplumsal </a:t>
            </a:r>
            <a:r>
              <a:rPr lang="tr-TR" dirty="0" smtClean="0"/>
              <a:t>ihtiyaçlarını</a:t>
            </a:r>
            <a:r>
              <a:rPr lang="tr-TR" dirty="0" smtClean="0"/>
              <a:t> </a:t>
            </a:r>
            <a:r>
              <a:rPr lang="tr-TR" dirty="0" smtClean="0"/>
              <a:t>karşılayacak esnek bir yapı oluşturmaya zorlar.</a:t>
            </a:r>
          </a:p>
          <a:p>
            <a:r>
              <a:rPr lang="tr-TR" dirty="0" smtClean="0"/>
              <a:t>Sistem çevresinden seçerek aldığı girdilerle yaşamını sürdürür. Sistemin beslenebilmesi, dıştan aldığı gücün elverişliliğine bağlıdır.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 descr="C:\Users\User\Desktop\Slide19_Pic1_63613420791192365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14422"/>
            <a:ext cx="8715436" cy="52149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Sistemin girdilerini 4 grupta toplamak mümkündür: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1)İşlenen girdiler:</a:t>
            </a:r>
            <a:r>
              <a:rPr lang="tr-TR" dirty="0" smtClean="0"/>
              <a:t> Örgütün üretim sürecinden geçirerek ürüne (çıktıya) dönüştürdüğü girdilerdir.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2)İşleyen girdiler: </a:t>
            </a:r>
            <a:r>
              <a:rPr lang="tr-TR" dirty="0" smtClean="0"/>
              <a:t>İşlenen girdiyi üretim sürecinden geçirerek ürüne dönüştüren işgücüdür.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3)Tüketilen girdiler: </a:t>
            </a:r>
            <a:r>
              <a:rPr lang="tr-TR" dirty="0" smtClean="0"/>
              <a:t>Doğrudan üretim sürecinde kullanılmayan ama </a:t>
            </a:r>
            <a:r>
              <a:rPr lang="tr-TR" dirty="0" err="1" smtClean="0"/>
              <a:t>işgörenlerin</a:t>
            </a:r>
            <a:r>
              <a:rPr lang="tr-TR" dirty="0" smtClean="0"/>
              <a:t> sağlıklı çalışabilmesi için gerekli olandır. Dayanıklı girdilere araç-gereç, dayanıksız girdilere elektrik örnek verilebilir.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4)Teknoloji: </a:t>
            </a:r>
            <a:r>
              <a:rPr lang="tr-TR" dirty="0" smtClean="0"/>
              <a:t>Örgütün işe vuruk bilimsel bilgi girdisidir.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Girdilerin elverişli bir teknolojiyle işlenerek asıl ve destek ürüne dönüştürülmesine </a:t>
            </a:r>
            <a:r>
              <a:rPr lang="tr-TR" dirty="0" smtClean="0">
                <a:solidFill>
                  <a:srgbClr val="FF0000"/>
                </a:solidFill>
              </a:rPr>
              <a:t>üretim süreci </a:t>
            </a:r>
            <a:r>
              <a:rPr lang="tr-TR" dirty="0" smtClean="0"/>
              <a:t>denir.</a:t>
            </a:r>
          </a:p>
          <a:p>
            <a:r>
              <a:rPr lang="tr-TR" dirty="0" smtClean="0"/>
              <a:t>Sistemin girdilerini işleyebilmesi için girdileri ile çıktılarını dengede tutması önemlidir.</a:t>
            </a:r>
          </a:p>
          <a:p>
            <a:r>
              <a:rPr lang="tr-TR" dirty="0" smtClean="0"/>
              <a:t>Sistemin yaşamını sürdürebilmesi için çıktılarının değeri, girdilerinin değerini aşmalıdır.</a:t>
            </a:r>
          </a:p>
          <a:p>
            <a:r>
              <a:rPr lang="tr-TR" dirty="0" smtClean="0"/>
              <a:t>Örgütün büyüyebilmesi için ürettiği artı değer, yeniden sisteme dönmelidir.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sistemin işleyişine ve çıktılarına ilişkin topladığı bilgilere </a:t>
            </a:r>
            <a:r>
              <a:rPr lang="tr-TR" dirty="0" smtClean="0">
                <a:solidFill>
                  <a:srgbClr val="FF0000"/>
                </a:solidFill>
              </a:rPr>
              <a:t>dönüt </a:t>
            </a:r>
            <a:r>
              <a:rPr lang="tr-TR" dirty="0" smtClean="0"/>
              <a:t>denir.</a:t>
            </a:r>
          </a:p>
          <a:p>
            <a:r>
              <a:rPr lang="tr-TR" dirty="0" smtClean="0"/>
              <a:t>Örgütün </a:t>
            </a:r>
            <a:r>
              <a:rPr lang="tr-TR" dirty="0" err="1" smtClean="0"/>
              <a:t>güçyitimini</a:t>
            </a:r>
            <a:r>
              <a:rPr lang="tr-TR" dirty="0" smtClean="0"/>
              <a:t> durdurması, çevresine uyarlanabilmesi, iç denetimini yapabilmesi ve yenileşmesi, içinden ve dışından, güvenilir ve güçlü dönütler almasına bağlıdır.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SİSTEM YAKLAŞIMI İLE İLGİLİ TEMEL KAVRAMLAR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/>
              <a:t>	1)Kapalı ve açık sistemler</a:t>
            </a:r>
          </a:p>
          <a:p>
            <a:pPr>
              <a:buNone/>
            </a:pPr>
            <a:r>
              <a:rPr lang="tr-TR" dirty="0" smtClean="0"/>
              <a:t>	2)Çevre (Dış çevre)</a:t>
            </a:r>
          </a:p>
          <a:p>
            <a:pPr>
              <a:buNone/>
            </a:pPr>
            <a:r>
              <a:rPr lang="tr-TR" dirty="0" smtClean="0"/>
              <a:t>	3)Sistemin sınırları</a:t>
            </a:r>
          </a:p>
          <a:p>
            <a:pPr>
              <a:buNone/>
            </a:pPr>
            <a:r>
              <a:rPr lang="tr-TR" dirty="0" smtClean="0"/>
              <a:t>	4)</a:t>
            </a:r>
            <a:r>
              <a:rPr lang="tr-TR" dirty="0" err="1" smtClean="0"/>
              <a:t>Entropi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7030A0"/>
                </a:solidFill>
              </a:rPr>
              <a:t>(dengenin kaybolması, enerjinin tükenmesi ile ilgili) </a:t>
            </a:r>
            <a:r>
              <a:rPr lang="tr-TR" dirty="0" smtClean="0"/>
              <a:t>ve negatif </a:t>
            </a:r>
            <a:r>
              <a:rPr lang="tr-TR" dirty="0" err="1" smtClean="0"/>
              <a:t>entropi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7030A0"/>
                </a:solidFill>
              </a:rPr>
              <a:t>(dış çevreden bilgi, enerji, materyal alma)</a:t>
            </a:r>
          </a:p>
          <a:p>
            <a:pPr>
              <a:buNone/>
            </a:pPr>
            <a:r>
              <a:rPr lang="tr-TR" dirty="0" smtClean="0"/>
              <a:t>	5)Değişkenler ve parametreler</a:t>
            </a:r>
          </a:p>
          <a:p>
            <a:pPr>
              <a:buNone/>
            </a:pPr>
            <a:r>
              <a:rPr lang="tr-TR" dirty="0" smtClean="0"/>
              <a:t>	6)Dengeli durum ve dinamik denge</a:t>
            </a:r>
          </a:p>
          <a:p>
            <a:pPr>
              <a:buNone/>
            </a:pPr>
            <a:r>
              <a:rPr lang="tr-TR" dirty="0" smtClean="0"/>
              <a:t>	7)Girdi, çıktı ve geri besleme</a:t>
            </a:r>
          </a:p>
          <a:p>
            <a:pPr>
              <a:buNone/>
            </a:pPr>
            <a:r>
              <a:rPr lang="tr-TR" dirty="0" smtClean="0"/>
              <a:t>	8)Değişik girdi-çıktı ilişkisi </a:t>
            </a:r>
            <a:r>
              <a:rPr lang="tr-TR" dirty="0" smtClean="0">
                <a:solidFill>
                  <a:srgbClr val="7030A0"/>
                </a:solidFill>
              </a:rPr>
              <a:t>(kapalı sistemde girdi-çıktı arasında direkt sebep-sonuç ilişkisi olması)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436</Words>
  <Application>Microsoft Office PowerPoint</Application>
  <PresentationFormat>Ekran Gösterisi (4:3)</PresentationFormat>
  <Paragraphs>104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6" baseType="lpstr">
      <vt:lpstr>Arial</vt:lpstr>
      <vt:lpstr>Calibri</vt:lpstr>
      <vt:lpstr>Ofis Teması</vt:lpstr>
      <vt:lpstr>SİSTEM KURAMLARI VE EĞİTİME SİSTEM YAKLAŞIMI</vt:lpstr>
      <vt:lpstr>SİSTEM</vt:lpstr>
      <vt:lpstr>SİSTEM</vt:lpstr>
      <vt:lpstr>SİSTEM</vt:lpstr>
      <vt:lpstr>SİSTEM</vt:lpstr>
      <vt:lpstr>SİSTEM</vt:lpstr>
      <vt:lpstr>SİSTEM</vt:lpstr>
      <vt:lpstr>SİSTEM</vt:lpstr>
      <vt:lpstr>SİSTEM YAKLAŞIMI İLE İLGİLİ TEMEL KAVRAMLAR</vt:lpstr>
      <vt:lpstr>ALT SİSTEM</vt:lpstr>
      <vt:lpstr>ALT SİSTEM</vt:lpstr>
      <vt:lpstr>ALT SİSTEM</vt:lpstr>
      <vt:lpstr>ALT SİSTEM</vt:lpstr>
      <vt:lpstr>ALT SİSTEM</vt:lpstr>
      <vt:lpstr>ALT SİSTEM</vt:lpstr>
      <vt:lpstr>ALT SİSTEM</vt:lpstr>
      <vt:lpstr>EĞİTİM SİSTEMİNDEKİ SİSTEM KURAMLARI</vt:lpstr>
      <vt:lpstr>EĞİTİM SİSTEMİNDEKİ SİSTEM KURAMLARI</vt:lpstr>
      <vt:lpstr>EĞİTİM SİSTEMİNDEKİ SİSTEM KURAMLARI</vt:lpstr>
      <vt:lpstr>EĞİTİM SİSTEMİNDEKİ SİSTEM KURAMLARI</vt:lpstr>
      <vt:lpstr>EĞİTİM SİSTEMİNDEKİ SİSTEM KURAMLARI</vt:lpstr>
      <vt:lpstr>EĞİTİM SİSTEMİNDEKİ SİSTEM KURAMLARI</vt:lpstr>
      <vt:lpstr>Yararlanılan 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SİSTEM KURAMLARI VE EĞİTİME SİSTEM YAKLAŞIMI</dc:title>
  <dc:creator>inci �z</dc:creator>
  <cp:lastModifiedBy>msi</cp:lastModifiedBy>
  <cp:revision>72</cp:revision>
  <dcterms:created xsi:type="dcterms:W3CDTF">2017-02-04T20:14:56Z</dcterms:created>
  <dcterms:modified xsi:type="dcterms:W3CDTF">2021-03-25T11:36:29Z</dcterms:modified>
</cp:coreProperties>
</file>