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7" r:id="rId10"/>
    <p:sldId id="268" r:id="rId11"/>
    <p:sldId id="262" r:id="rId12"/>
    <p:sldId id="266" r:id="rId13"/>
    <p:sldId id="269" r:id="rId14"/>
    <p:sldId id="270" r:id="rId15"/>
    <p:sldId id="26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b="1" dirty="0">
                <a:solidFill>
                  <a:srgbClr val="00B0F0"/>
                </a:solidFill>
              </a:rPr>
              <a:t>Бъдеще </a:t>
            </a:r>
            <a:r>
              <a:rPr lang="bg-BG" b="1" dirty="0" smtClean="0">
                <a:solidFill>
                  <a:srgbClr val="00B0F0"/>
                </a:solidFill>
              </a:rPr>
              <a:t>време</a:t>
            </a: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5219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64403038"/>
              </p:ext>
            </p:extLst>
          </p:nvPr>
        </p:nvGraphicFramePr>
        <p:xfrm>
          <a:off x="913774" y="2366963"/>
          <a:ext cx="10364451" cy="3424237"/>
        </p:xfrm>
        <a:graphic>
          <a:graphicData uri="http://schemas.openxmlformats.org/drawingml/2006/table">
            <a:tbl>
              <a:tblPr/>
              <a:tblGrid>
                <a:gridCol w="1963611"/>
                <a:gridCol w="2253883"/>
                <a:gridCol w="2253883"/>
                <a:gridCol w="1844088"/>
                <a:gridCol w="2048986"/>
              </a:tblGrid>
              <a:tr h="489177">
                <a:tc>
                  <a:txBody>
                    <a:bodyPr/>
                    <a:lstStyle/>
                    <a:p>
                      <a:pPr algn="ctr"/>
                      <a:r>
                        <a:rPr lang="ru-RU" sz="1600"/>
                        <a:t> спрежение</a:t>
                      </a:r>
                      <a:br>
                        <a:rPr lang="ru-RU" sz="1600"/>
                      </a:br>
                      <a:r>
                        <a:rPr lang="ru-RU" sz="1600"/>
                        <a:t>несв.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/>
                        <a:t>І спрежение 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/>
                        <a:t>ІІ спрежение</a:t>
                      </a:r>
                      <a:br>
                        <a:rPr lang="uk-UA" sz="1600"/>
                      </a:br>
                      <a:r>
                        <a:rPr lang="uk-UA" sz="1600"/>
                        <a:t>несв.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/>
                        <a:t>ІІ спрежение</a:t>
                      </a:r>
                      <a:br>
                        <a:rPr lang="uk-UA" sz="1600"/>
                      </a:br>
                      <a:r>
                        <a:rPr lang="uk-UA" sz="1600"/>
                        <a:t>св.в.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/>
                        <a:t>ІІІ спрежение</a:t>
                      </a:r>
                      <a:br>
                        <a:rPr lang="uk-UA" sz="1600"/>
                      </a:br>
                      <a:r>
                        <a:rPr lang="uk-UA" sz="1600"/>
                        <a:t>несв.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</a:tr>
              <a:tr h="2935060">
                <a:tc>
                  <a:txBody>
                    <a:bodyPr/>
                    <a:lstStyle/>
                    <a:p>
                      <a:pPr algn="ctr"/>
                      <a:r>
                        <a:rPr lang="is-IS" sz="1600"/>
                        <a:t>щях да чета     </a:t>
                      </a:r>
                      <a:br>
                        <a:rPr lang="is-IS" sz="1600"/>
                      </a:br>
                      <a:r>
                        <a:rPr lang="is-IS" sz="1600"/>
                        <a:t>щеше да четеш    </a:t>
                      </a:r>
                      <a:br>
                        <a:rPr lang="is-IS" sz="1600"/>
                      </a:br>
                      <a:r>
                        <a:rPr lang="is-IS" sz="1600"/>
                        <a:t>щеше да чете       </a:t>
                      </a:r>
                      <a:br>
                        <a:rPr lang="is-IS" sz="1600"/>
                      </a:br>
                      <a:r>
                        <a:rPr lang="is-IS" sz="1600"/>
                        <a:t>щяхме да четем    </a:t>
                      </a:r>
                      <a:br>
                        <a:rPr lang="is-IS" sz="1600"/>
                      </a:br>
                      <a:r>
                        <a:rPr lang="is-IS" sz="1600"/>
                        <a:t>щяхте да четете   </a:t>
                      </a:r>
                      <a:br>
                        <a:rPr lang="is-IS" sz="1600"/>
                      </a:br>
                      <a:r>
                        <a:rPr lang="is-IS" sz="1600"/>
                        <a:t>щяха да четат   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600"/>
                        <a:t>щях да отида  </a:t>
                      </a:r>
                      <a:br>
                        <a:rPr lang="bg-BG" sz="1600"/>
                      </a:br>
                      <a:r>
                        <a:rPr lang="bg-BG" sz="1600"/>
                        <a:t>щеше да отидеш</a:t>
                      </a:r>
                      <a:br>
                        <a:rPr lang="bg-BG" sz="1600"/>
                      </a:br>
                      <a:r>
                        <a:rPr lang="bg-BG" sz="1600"/>
                        <a:t>щеше да отиде</a:t>
                      </a:r>
                      <a:br>
                        <a:rPr lang="bg-BG" sz="1600"/>
                      </a:br>
                      <a:r>
                        <a:rPr lang="bg-BG" sz="1600"/>
                        <a:t>щяхме да отидем</a:t>
                      </a:r>
                      <a:br>
                        <a:rPr lang="bg-BG" sz="1600"/>
                      </a:br>
                      <a:r>
                        <a:rPr lang="bg-BG" sz="1600"/>
                        <a:t>щяхте да отидете</a:t>
                      </a:r>
                      <a:br>
                        <a:rPr lang="bg-BG" sz="1600"/>
                      </a:br>
                      <a:r>
                        <a:rPr lang="bg-BG" sz="1600"/>
                        <a:t>щяха да отидат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600"/>
                        <a:t>щях да моля       </a:t>
                      </a:r>
                      <a:br>
                        <a:rPr lang="is-IS" sz="1600"/>
                      </a:br>
                      <a:r>
                        <a:rPr lang="is-IS" sz="1600"/>
                        <a:t>щеше да молиш    </a:t>
                      </a:r>
                      <a:br>
                        <a:rPr lang="is-IS" sz="1600"/>
                      </a:br>
                      <a:r>
                        <a:rPr lang="is-IS" sz="1600"/>
                        <a:t>щеше да моли       </a:t>
                      </a:r>
                      <a:br>
                        <a:rPr lang="is-IS" sz="1600"/>
                      </a:br>
                      <a:r>
                        <a:rPr lang="is-IS" sz="1600"/>
                        <a:t>щяхме да молим     </a:t>
                      </a:r>
                      <a:br>
                        <a:rPr lang="is-IS" sz="1600"/>
                      </a:br>
                      <a:r>
                        <a:rPr lang="is-IS" sz="1600"/>
                        <a:t>щяхте да молите    </a:t>
                      </a:r>
                      <a:br>
                        <a:rPr lang="is-IS" sz="1600"/>
                      </a:br>
                      <a:r>
                        <a:rPr lang="is-IS" sz="1600"/>
                        <a:t>щяха да молят    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600"/>
                        <a:t>щях да купя</a:t>
                      </a:r>
                      <a:br>
                        <a:rPr lang="bg-BG" sz="1600"/>
                      </a:br>
                      <a:r>
                        <a:rPr lang="bg-BG" sz="1600"/>
                        <a:t>щеше да купиш</a:t>
                      </a:r>
                      <a:br>
                        <a:rPr lang="bg-BG" sz="1600"/>
                      </a:br>
                      <a:r>
                        <a:rPr lang="bg-BG" sz="1600"/>
                        <a:t>щеше да купи</a:t>
                      </a:r>
                      <a:br>
                        <a:rPr lang="bg-BG" sz="1600"/>
                      </a:br>
                      <a:r>
                        <a:rPr lang="bg-BG" sz="1600"/>
                        <a:t>щяхме да купим</a:t>
                      </a:r>
                      <a:br>
                        <a:rPr lang="bg-BG" sz="1600"/>
                      </a:br>
                      <a:r>
                        <a:rPr lang="bg-BG" sz="1600"/>
                        <a:t>щяхте да купите</a:t>
                      </a:r>
                      <a:br>
                        <a:rPr lang="bg-BG" sz="1600"/>
                      </a:br>
                      <a:r>
                        <a:rPr lang="bg-BG" sz="1600"/>
                        <a:t>щяха да купят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600" dirty="0"/>
                        <a:t>щях да отивам  </a:t>
                      </a:r>
                      <a:br>
                        <a:rPr lang="bg-BG" sz="1600" dirty="0"/>
                      </a:br>
                      <a:r>
                        <a:rPr lang="bg-BG" sz="1600" dirty="0"/>
                        <a:t>щеше да отиваш  </a:t>
                      </a:r>
                      <a:br>
                        <a:rPr lang="bg-BG" sz="1600" dirty="0"/>
                      </a:br>
                      <a:r>
                        <a:rPr lang="bg-BG" sz="1600" dirty="0"/>
                        <a:t>щеше да отива     </a:t>
                      </a:r>
                      <a:br>
                        <a:rPr lang="bg-BG" sz="1600" dirty="0"/>
                      </a:br>
                      <a:r>
                        <a:rPr lang="bg-BG" sz="1600" dirty="0"/>
                        <a:t>щяхме да отиваме </a:t>
                      </a:r>
                      <a:br>
                        <a:rPr lang="bg-BG" sz="1600" dirty="0"/>
                      </a:br>
                      <a:r>
                        <a:rPr lang="bg-BG" sz="1600" dirty="0"/>
                        <a:t>щяхте да отивате  </a:t>
                      </a:r>
                      <a:br>
                        <a:rPr lang="bg-BG" sz="1600" dirty="0"/>
                      </a:br>
                      <a:r>
                        <a:rPr lang="bg-BG" sz="1600" dirty="0"/>
                        <a:t>щяха да отиват  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778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/>
          <p:cNvSpPr txBox="1"/>
          <p:nvPr/>
        </p:nvSpPr>
        <p:spPr>
          <a:xfrm>
            <a:off x="-195898" y="7125145"/>
            <a:ext cx="6142355" cy="33147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</a:pPr>
            <a:r>
              <a:rPr sz="1000" b="1" spc="-10" dirty="0">
                <a:latin typeface="Verdana"/>
                <a:cs typeface="Verdana"/>
              </a:rPr>
              <a:t>Формите </a:t>
            </a:r>
            <a:r>
              <a:rPr sz="1000" b="1" spc="-5" dirty="0">
                <a:latin typeface="Verdana"/>
                <a:cs typeface="Verdana"/>
              </a:rPr>
              <a:t>за бъдеще време в миналото се образуват </a:t>
            </a:r>
            <a:r>
              <a:rPr sz="1000" b="1" dirty="0">
                <a:latin typeface="Verdana"/>
                <a:cs typeface="Verdana"/>
              </a:rPr>
              <a:t>от </a:t>
            </a:r>
            <a:r>
              <a:rPr sz="1000" b="1" spc="-5" dirty="0">
                <a:latin typeface="Verdana"/>
                <a:cs typeface="Verdana"/>
              </a:rPr>
              <a:t>спомагателния </a:t>
            </a:r>
            <a:r>
              <a:rPr sz="1000" b="1" spc="-10" dirty="0">
                <a:latin typeface="Verdana"/>
                <a:cs typeface="Verdana"/>
              </a:rPr>
              <a:t>глагол „ща”  </a:t>
            </a:r>
            <a:r>
              <a:rPr sz="1000" b="1" spc="-5" dirty="0">
                <a:latin typeface="Verdana"/>
                <a:cs typeface="Verdana"/>
              </a:rPr>
              <a:t>в минало несв. време, съюза „да” и формата на спрегаемия </a:t>
            </a:r>
            <a:r>
              <a:rPr sz="1000" b="1" spc="-10" dirty="0">
                <a:latin typeface="Verdana"/>
                <a:cs typeface="Verdana"/>
              </a:rPr>
              <a:t>глагол </a:t>
            </a:r>
            <a:r>
              <a:rPr sz="1000" b="1" spc="-5" dirty="0">
                <a:latin typeface="Verdana"/>
                <a:cs typeface="Verdana"/>
              </a:rPr>
              <a:t>в </a:t>
            </a:r>
            <a:r>
              <a:rPr sz="1000" b="1" dirty="0">
                <a:latin typeface="Verdana"/>
                <a:cs typeface="Verdana"/>
              </a:rPr>
              <a:t>сег.</a:t>
            </a:r>
            <a:r>
              <a:rPr sz="1000" b="1" spc="135" dirty="0">
                <a:latin typeface="Verdana"/>
                <a:cs typeface="Verdana"/>
              </a:rPr>
              <a:t> </a:t>
            </a:r>
            <a:r>
              <a:rPr sz="1000" b="1" spc="-10" dirty="0">
                <a:latin typeface="Verdana"/>
                <a:cs typeface="Verdana"/>
              </a:rPr>
              <a:t>време.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8" name="object 12"/>
          <p:cNvSpPr txBox="1"/>
          <p:nvPr/>
        </p:nvSpPr>
        <p:spPr>
          <a:xfrm>
            <a:off x="-15761" y="7432994"/>
            <a:ext cx="1918970" cy="487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1л.;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i="1" spc="-5" dirty="0">
                <a:latin typeface="Verdana"/>
                <a:cs typeface="Verdana"/>
              </a:rPr>
              <a:t>щях да</a:t>
            </a:r>
            <a:r>
              <a:rPr sz="1000" i="1" spc="-20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пиша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2л.;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i="1" spc="-5" dirty="0">
                <a:latin typeface="Verdana"/>
                <a:cs typeface="Verdana"/>
              </a:rPr>
              <a:t>щеше да</a:t>
            </a:r>
            <a:r>
              <a:rPr sz="1000" i="1" spc="-55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пишеш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3л.;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i="1" spc="-5" dirty="0">
                <a:latin typeface="Verdana"/>
                <a:cs typeface="Verdana"/>
              </a:rPr>
              <a:t>щеше да</a:t>
            </a:r>
            <a:r>
              <a:rPr sz="1000" i="1" spc="-55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пишеш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9" name="object 13"/>
          <p:cNvSpPr txBox="1"/>
          <p:nvPr/>
        </p:nvSpPr>
        <p:spPr>
          <a:xfrm>
            <a:off x="3088958" y="7432994"/>
            <a:ext cx="1999614" cy="4870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  <a:spcBef>
                <a:spcPts val="75"/>
              </a:spcBef>
            </a:pPr>
            <a:r>
              <a:rPr sz="1000" b="1" spc="-5" dirty="0">
                <a:latin typeface="Verdana"/>
                <a:cs typeface="Verdana"/>
              </a:rPr>
              <a:t>1л.; мн.ч. </a:t>
            </a:r>
            <a:r>
              <a:rPr sz="1000" i="1" spc="-5" dirty="0">
                <a:latin typeface="Verdana"/>
                <a:cs typeface="Verdana"/>
              </a:rPr>
              <a:t>щяхме да </a:t>
            </a:r>
            <a:r>
              <a:rPr sz="1000" i="1" spc="-10" dirty="0">
                <a:latin typeface="Verdana"/>
                <a:cs typeface="Verdana"/>
              </a:rPr>
              <a:t>пишем  </a:t>
            </a:r>
            <a:r>
              <a:rPr sz="1000" b="1" spc="-5" dirty="0">
                <a:latin typeface="Verdana"/>
                <a:cs typeface="Verdana"/>
              </a:rPr>
              <a:t>2л.; мн.ч. </a:t>
            </a:r>
            <a:r>
              <a:rPr sz="1000" i="1" spc="-5" dirty="0">
                <a:latin typeface="Verdana"/>
                <a:cs typeface="Verdana"/>
              </a:rPr>
              <a:t>щяхте да </a:t>
            </a:r>
            <a:r>
              <a:rPr sz="1000" i="1" spc="-10" dirty="0">
                <a:latin typeface="Verdana"/>
                <a:cs typeface="Verdana"/>
              </a:rPr>
              <a:t>пишете  </a:t>
            </a:r>
            <a:r>
              <a:rPr sz="1000" b="1" spc="-5" dirty="0">
                <a:latin typeface="Verdana"/>
                <a:cs typeface="Verdana"/>
              </a:rPr>
              <a:t>3л.; мн.ч. </a:t>
            </a:r>
            <a:r>
              <a:rPr sz="1000" i="1" spc="-5" dirty="0">
                <a:latin typeface="Verdana"/>
                <a:cs typeface="Verdana"/>
              </a:rPr>
              <a:t>щяха да</a:t>
            </a:r>
            <a:r>
              <a:rPr sz="1000" i="1" spc="-250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пишат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0" name="object 14"/>
          <p:cNvSpPr txBox="1"/>
          <p:nvPr/>
        </p:nvSpPr>
        <p:spPr>
          <a:xfrm>
            <a:off x="-195898" y="7972490"/>
            <a:ext cx="6139815" cy="4870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  <a:spcBef>
                <a:spcPts val="75"/>
              </a:spcBef>
            </a:pPr>
            <a:r>
              <a:rPr sz="1000" spc="-10" dirty="0">
                <a:latin typeface="Verdana"/>
                <a:cs typeface="Verdana"/>
              </a:rPr>
              <a:t>Отрицателните </a:t>
            </a:r>
            <a:r>
              <a:rPr sz="1000" spc="-5" dirty="0">
                <a:latin typeface="Verdana"/>
                <a:cs typeface="Verdana"/>
              </a:rPr>
              <a:t>форми се образуват </a:t>
            </a:r>
            <a:r>
              <a:rPr sz="1000" dirty="0">
                <a:latin typeface="Verdana"/>
                <a:cs typeface="Verdana"/>
              </a:rPr>
              <a:t>по </a:t>
            </a:r>
            <a:r>
              <a:rPr sz="1000" spc="-5" dirty="0">
                <a:latin typeface="Verdana"/>
                <a:cs typeface="Verdana"/>
              </a:rPr>
              <a:t>два </a:t>
            </a:r>
            <a:r>
              <a:rPr sz="1000" spc="-10" dirty="0">
                <a:latin typeface="Verdana"/>
                <a:cs typeface="Verdana"/>
              </a:rPr>
              <a:t>начина. </a:t>
            </a:r>
            <a:r>
              <a:rPr sz="1000" spc="-5" dirty="0">
                <a:latin typeface="Verdana"/>
                <a:cs typeface="Verdana"/>
              </a:rPr>
              <a:t>По-често се употребяват </a:t>
            </a:r>
            <a:r>
              <a:rPr sz="1000" spc="-10" dirty="0">
                <a:latin typeface="Verdana"/>
                <a:cs typeface="Verdana"/>
              </a:rPr>
              <a:t>отрицателните  </a:t>
            </a:r>
            <a:r>
              <a:rPr sz="1000" spc="-5" dirty="0">
                <a:latin typeface="Verdana"/>
                <a:cs typeface="Verdana"/>
              </a:rPr>
              <a:t>форми, образувани от </a:t>
            </a:r>
            <a:r>
              <a:rPr sz="1000" spc="-10" dirty="0">
                <a:latin typeface="Verdana"/>
                <a:cs typeface="Verdana"/>
              </a:rPr>
              <a:t>неизменяемото </a:t>
            </a:r>
            <a:r>
              <a:rPr sz="1000" spc="-5" dirty="0">
                <a:latin typeface="Verdana"/>
                <a:cs typeface="Verdana"/>
              </a:rPr>
              <a:t>съчетание </a:t>
            </a:r>
            <a:r>
              <a:rPr sz="1000" b="1" spc="-5" dirty="0">
                <a:latin typeface="Verdana"/>
                <a:cs typeface="Verdana"/>
              </a:rPr>
              <a:t>„нямаше </a:t>
            </a:r>
            <a:r>
              <a:rPr sz="1000" b="1" spc="-10" dirty="0">
                <a:latin typeface="Verdana"/>
                <a:cs typeface="Verdana"/>
              </a:rPr>
              <a:t>да” </a:t>
            </a:r>
            <a:r>
              <a:rPr sz="1000" spc="-5" dirty="0">
                <a:latin typeface="Verdana"/>
                <a:cs typeface="Verdana"/>
              </a:rPr>
              <a:t>и </a:t>
            </a:r>
            <a:r>
              <a:rPr sz="1000" spc="-10" dirty="0">
                <a:latin typeface="Verdana"/>
                <a:cs typeface="Verdana"/>
              </a:rPr>
              <a:t>спрегаемия </a:t>
            </a:r>
            <a:r>
              <a:rPr sz="1000" spc="-5" dirty="0">
                <a:latin typeface="Verdana"/>
                <a:cs typeface="Verdana"/>
              </a:rPr>
              <a:t>глагол в  </a:t>
            </a:r>
            <a:r>
              <a:rPr sz="1000" spc="-10" dirty="0">
                <a:latin typeface="Verdana"/>
                <a:cs typeface="Verdana"/>
              </a:rPr>
              <a:t>сегашно</a:t>
            </a:r>
            <a:r>
              <a:rPr sz="1000" spc="-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време: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1" name="object 15"/>
          <p:cNvSpPr txBox="1"/>
          <p:nvPr/>
        </p:nvSpPr>
        <p:spPr>
          <a:xfrm>
            <a:off x="-15761" y="8435785"/>
            <a:ext cx="2139315" cy="4851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1л.;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нямаше да </a:t>
            </a:r>
            <a:r>
              <a:rPr sz="1000" i="1" spc="-10" dirty="0">
                <a:latin typeface="Verdana"/>
                <a:cs typeface="Verdana"/>
              </a:rPr>
              <a:t>пиша  </a:t>
            </a:r>
            <a:r>
              <a:rPr sz="1000" b="1" spc="-5" dirty="0">
                <a:latin typeface="Verdana"/>
                <a:cs typeface="Verdana"/>
              </a:rPr>
              <a:t>2л.;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нямаше да</a:t>
            </a:r>
            <a:r>
              <a:rPr sz="1000" b="1" i="1" spc="-55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пишеш  </a:t>
            </a:r>
            <a:r>
              <a:rPr sz="1000" b="1" spc="-5" dirty="0">
                <a:latin typeface="Verdana"/>
                <a:cs typeface="Verdana"/>
              </a:rPr>
              <a:t>3л.;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нямаше да</a:t>
            </a:r>
            <a:r>
              <a:rPr sz="1000" b="1" i="1" spc="-55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пишеш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2" name="object 16"/>
          <p:cNvSpPr txBox="1"/>
          <p:nvPr/>
        </p:nvSpPr>
        <p:spPr>
          <a:xfrm>
            <a:off x="3088958" y="8435785"/>
            <a:ext cx="2192020" cy="4851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  <a:tabLst>
                <a:tab pos="852169" algn="l"/>
              </a:tabLst>
            </a:pPr>
            <a:r>
              <a:rPr sz="1000" b="1" spc="-5" dirty="0">
                <a:latin typeface="Verdana"/>
                <a:cs typeface="Verdana"/>
              </a:rPr>
              <a:t>1л.;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мн.ч.	</a:t>
            </a:r>
            <a:r>
              <a:rPr sz="1000" b="1" i="1" spc="-5" dirty="0">
                <a:latin typeface="Verdana"/>
                <a:cs typeface="Verdana"/>
              </a:rPr>
              <a:t>нямаше да </a:t>
            </a:r>
            <a:r>
              <a:rPr sz="1000" i="1" spc="-5" dirty="0">
                <a:latin typeface="Verdana"/>
                <a:cs typeface="Verdana"/>
              </a:rPr>
              <a:t>пишем  </a:t>
            </a:r>
            <a:r>
              <a:rPr sz="1000" b="1" spc="-5" dirty="0">
                <a:latin typeface="Verdana"/>
                <a:cs typeface="Verdana"/>
              </a:rPr>
              <a:t>2л.;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мн.ч.	</a:t>
            </a:r>
            <a:r>
              <a:rPr sz="1000" b="1" i="1" spc="-5" dirty="0">
                <a:latin typeface="Verdana"/>
                <a:cs typeface="Verdana"/>
              </a:rPr>
              <a:t>нямаше да </a:t>
            </a:r>
            <a:r>
              <a:rPr sz="1000" i="1" spc="-10" dirty="0">
                <a:latin typeface="Verdana"/>
                <a:cs typeface="Verdana"/>
              </a:rPr>
              <a:t>пишете  </a:t>
            </a:r>
            <a:r>
              <a:rPr sz="1000" b="1" spc="-5" dirty="0">
                <a:latin typeface="Verdana"/>
                <a:cs typeface="Verdana"/>
              </a:rPr>
              <a:t>3л.;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мн.ч.	</a:t>
            </a:r>
            <a:r>
              <a:rPr sz="1000" b="1" i="1" spc="-5" dirty="0">
                <a:latin typeface="Verdana"/>
                <a:cs typeface="Verdana"/>
              </a:rPr>
              <a:t>нямаше да</a:t>
            </a:r>
            <a:r>
              <a:rPr sz="1000" b="1" i="1" spc="-40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пишат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3" name="object 17"/>
          <p:cNvSpPr txBox="1"/>
          <p:nvPr/>
        </p:nvSpPr>
        <p:spPr>
          <a:xfrm>
            <a:off x="-195898" y="8975282"/>
            <a:ext cx="6138545" cy="33147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80"/>
              </a:spcBef>
            </a:pPr>
            <a:r>
              <a:rPr sz="1000" spc="-10" dirty="0">
                <a:latin typeface="Verdana"/>
                <a:cs typeface="Verdana"/>
              </a:rPr>
              <a:t>Отрицателни </a:t>
            </a:r>
            <a:r>
              <a:rPr sz="1000" spc="-5" dirty="0">
                <a:latin typeface="Verdana"/>
                <a:cs typeface="Verdana"/>
              </a:rPr>
              <a:t>форми се образуват и с </a:t>
            </a:r>
            <a:r>
              <a:rPr sz="1000" spc="-10" dirty="0">
                <a:latin typeface="Verdana"/>
                <a:cs typeface="Verdana"/>
              </a:rPr>
              <a:t>отрицателната частица </a:t>
            </a:r>
            <a:r>
              <a:rPr sz="1000" b="1" spc="-5" dirty="0">
                <a:latin typeface="Verdana"/>
                <a:cs typeface="Verdana"/>
              </a:rPr>
              <a:t>„не” </a:t>
            </a:r>
            <a:r>
              <a:rPr sz="1000" spc="-5" dirty="0">
                <a:latin typeface="Verdana"/>
                <a:cs typeface="Verdana"/>
              </a:rPr>
              <a:t>и </a:t>
            </a:r>
            <a:r>
              <a:rPr sz="1000" spc="-10" dirty="0">
                <a:latin typeface="Verdana"/>
                <a:cs typeface="Verdana"/>
              </a:rPr>
              <a:t>положителната </a:t>
            </a:r>
            <a:r>
              <a:rPr sz="1000" spc="-5" dirty="0">
                <a:latin typeface="Verdana"/>
                <a:cs typeface="Verdana"/>
              </a:rPr>
              <a:t>форма.  </a:t>
            </a:r>
            <a:r>
              <a:rPr sz="1000" spc="-10" dirty="0">
                <a:latin typeface="Verdana"/>
                <a:cs typeface="Verdana"/>
              </a:rPr>
              <a:t>Тези </a:t>
            </a:r>
            <a:r>
              <a:rPr sz="1000" spc="-5" dirty="0">
                <a:latin typeface="Verdana"/>
                <a:cs typeface="Verdana"/>
              </a:rPr>
              <a:t>форми обаче се </a:t>
            </a:r>
            <a:r>
              <a:rPr sz="1000" spc="-10" dirty="0">
                <a:latin typeface="Verdana"/>
                <a:cs typeface="Verdana"/>
              </a:rPr>
              <a:t>употребяват </a:t>
            </a:r>
            <a:r>
              <a:rPr sz="1000" spc="-5" dirty="0">
                <a:latin typeface="Verdana"/>
                <a:cs typeface="Verdana"/>
              </a:rPr>
              <a:t>много</a:t>
            </a:r>
            <a:r>
              <a:rPr sz="1000" spc="5" dirty="0">
                <a:latin typeface="Verdana"/>
                <a:cs typeface="Verdana"/>
              </a:rPr>
              <a:t> </a:t>
            </a:r>
            <a:r>
              <a:rPr sz="1000" spc="-5" dirty="0">
                <a:latin typeface="Verdana"/>
                <a:cs typeface="Verdana"/>
              </a:rPr>
              <a:t>по-рядко: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4" name="object 18"/>
          <p:cNvSpPr txBox="1"/>
          <p:nvPr/>
        </p:nvSpPr>
        <p:spPr>
          <a:xfrm>
            <a:off x="-15761" y="9283383"/>
            <a:ext cx="2203450" cy="487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1л.;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не щях да</a:t>
            </a:r>
            <a:r>
              <a:rPr sz="1000" b="1" i="1" spc="-10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пиша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2л.;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не щеше </a:t>
            </a:r>
            <a:r>
              <a:rPr sz="1000" b="1" i="1" spc="-10" dirty="0">
                <a:latin typeface="Verdana"/>
                <a:cs typeface="Verdana"/>
              </a:rPr>
              <a:t>да</a:t>
            </a:r>
            <a:r>
              <a:rPr sz="1000" b="1" i="1" spc="-25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пишеш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3л.;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не щеше </a:t>
            </a:r>
            <a:r>
              <a:rPr sz="1000" b="1" i="1" spc="-10" dirty="0">
                <a:latin typeface="Verdana"/>
                <a:cs typeface="Verdana"/>
              </a:rPr>
              <a:t>да</a:t>
            </a:r>
            <a:r>
              <a:rPr sz="1000" b="1" i="1" spc="-25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пишеш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5" name="object 19"/>
          <p:cNvSpPr txBox="1"/>
          <p:nvPr/>
        </p:nvSpPr>
        <p:spPr>
          <a:xfrm>
            <a:off x="3088958" y="9283383"/>
            <a:ext cx="2285365" cy="4870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  <a:spcBef>
                <a:spcPts val="75"/>
              </a:spcBef>
            </a:pPr>
            <a:r>
              <a:rPr sz="1000" b="1" spc="-5" dirty="0">
                <a:latin typeface="Verdana"/>
                <a:cs typeface="Verdana"/>
              </a:rPr>
              <a:t>1л.; мн.ч. </a:t>
            </a:r>
            <a:r>
              <a:rPr sz="1000" b="1" i="1" spc="-5" dirty="0">
                <a:latin typeface="Verdana"/>
                <a:cs typeface="Verdana"/>
              </a:rPr>
              <a:t>не щяхме да </a:t>
            </a:r>
            <a:r>
              <a:rPr sz="1000" i="1" spc="-5" dirty="0">
                <a:latin typeface="Verdana"/>
                <a:cs typeface="Verdana"/>
              </a:rPr>
              <a:t>пишем  </a:t>
            </a:r>
            <a:r>
              <a:rPr sz="1000" b="1" spc="-5" dirty="0">
                <a:latin typeface="Verdana"/>
                <a:cs typeface="Verdana"/>
              </a:rPr>
              <a:t>2л.; мн.ч. </a:t>
            </a:r>
            <a:r>
              <a:rPr sz="1000" b="1" i="1" spc="-5" dirty="0">
                <a:latin typeface="Verdana"/>
                <a:cs typeface="Verdana"/>
              </a:rPr>
              <a:t>не щяхте </a:t>
            </a:r>
            <a:r>
              <a:rPr sz="1000" b="1" i="1" spc="-10" dirty="0">
                <a:latin typeface="Verdana"/>
                <a:cs typeface="Verdana"/>
              </a:rPr>
              <a:t>да </a:t>
            </a:r>
            <a:r>
              <a:rPr sz="1000" i="1" spc="-10" dirty="0">
                <a:latin typeface="Verdana"/>
                <a:cs typeface="Verdana"/>
              </a:rPr>
              <a:t>пишете  </a:t>
            </a:r>
            <a:r>
              <a:rPr sz="1000" b="1" spc="-5" dirty="0">
                <a:latin typeface="Verdana"/>
                <a:cs typeface="Verdana"/>
              </a:rPr>
              <a:t>3л.; мн.ч. </a:t>
            </a:r>
            <a:r>
              <a:rPr sz="1000" b="1" i="1" spc="-5" dirty="0">
                <a:latin typeface="Verdana"/>
                <a:cs typeface="Verdana"/>
              </a:rPr>
              <a:t>не щяха </a:t>
            </a:r>
            <a:r>
              <a:rPr sz="1000" b="1" i="1" spc="-10" dirty="0">
                <a:latin typeface="Verdana"/>
                <a:cs typeface="Verdana"/>
              </a:rPr>
              <a:t>да</a:t>
            </a:r>
            <a:r>
              <a:rPr sz="1000" b="1" i="1" spc="-229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пишат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6" name="object 8"/>
          <p:cNvSpPr txBox="1"/>
          <p:nvPr/>
        </p:nvSpPr>
        <p:spPr>
          <a:xfrm>
            <a:off x="2123554" y="509528"/>
            <a:ext cx="6139180" cy="16553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05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200" b="1" spc="-5" dirty="0" smtClean="0">
                <a:latin typeface="Verdana"/>
                <a:cs typeface="Verdana"/>
              </a:rPr>
              <a:t>Същност</a:t>
            </a:r>
            <a:r>
              <a:rPr sz="1200" b="1" spc="-5" dirty="0">
                <a:latin typeface="Verdana"/>
                <a:cs typeface="Verdana"/>
              </a:rPr>
              <a:t>:</a:t>
            </a:r>
            <a:endParaRPr sz="1200" dirty="0">
              <a:latin typeface="Verdana"/>
              <a:cs typeface="Verdana"/>
            </a:endParaRPr>
          </a:p>
          <a:p>
            <a:pPr marL="12700" marR="5080" indent="179705">
              <a:lnSpc>
                <a:spcPct val="101000"/>
              </a:lnSpc>
            </a:pPr>
            <a:r>
              <a:rPr sz="1200" b="1" spc="-5" dirty="0">
                <a:latin typeface="Verdana"/>
                <a:cs typeface="Verdana"/>
              </a:rPr>
              <a:t>Бъдеще време в миналото означава </a:t>
            </a:r>
            <a:r>
              <a:rPr sz="1200" b="1" spc="-10" dirty="0">
                <a:latin typeface="Verdana"/>
                <a:cs typeface="Verdana"/>
              </a:rPr>
              <a:t>действие, </a:t>
            </a:r>
            <a:r>
              <a:rPr sz="1200" b="1" spc="-5" dirty="0">
                <a:latin typeface="Verdana"/>
                <a:cs typeface="Verdana"/>
              </a:rPr>
              <a:t>което е бъдеще спрямо минал  </a:t>
            </a:r>
            <a:r>
              <a:rPr sz="1200" b="1" spc="-10" dirty="0">
                <a:latin typeface="Verdana"/>
                <a:cs typeface="Verdana"/>
              </a:rPr>
              <a:t>момент.</a:t>
            </a:r>
            <a:r>
              <a:rPr sz="1200" b="1" spc="-15" dirty="0">
                <a:latin typeface="Verdana"/>
                <a:cs typeface="Verdana"/>
              </a:rPr>
              <a:t> </a:t>
            </a:r>
            <a:r>
              <a:rPr sz="1200" b="1" spc="-5" dirty="0">
                <a:latin typeface="Verdana"/>
                <a:cs typeface="Verdana"/>
              </a:rPr>
              <a:t>Например:</a:t>
            </a:r>
            <a:endParaRPr sz="1200" dirty="0">
              <a:latin typeface="Verdana"/>
              <a:cs typeface="Verdana"/>
            </a:endParaRPr>
          </a:p>
          <a:p>
            <a:pPr marL="192405">
              <a:lnSpc>
                <a:spcPct val="100000"/>
              </a:lnSpc>
              <a:spcBef>
                <a:spcPts val="15"/>
              </a:spcBef>
            </a:pPr>
            <a:r>
              <a:rPr sz="1200" i="1" spc="-5" dirty="0">
                <a:latin typeface="Verdana"/>
                <a:cs typeface="Verdana"/>
              </a:rPr>
              <a:t>Вчера щяхме да ходим на излет, </a:t>
            </a:r>
            <a:r>
              <a:rPr sz="1200" i="1" dirty="0">
                <a:latin typeface="Verdana"/>
                <a:cs typeface="Verdana"/>
              </a:rPr>
              <a:t>но</a:t>
            </a:r>
            <a:r>
              <a:rPr sz="1200" i="1" spc="15" dirty="0">
                <a:latin typeface="Verdana"/>
                <a:cs typeface="Verdana"/>
              </a:rPr>
              <a:t> </a:t>
            </a:r>
            <a:r>
              <a:rPr sz="1200" i="1" spc="-5" dirty="0">
                <a:latin typeface="Verdana"/>
                <a:cs typeface="Verdana"/>
              </a:rPr>
              <a:t>заваля.</a:t>
            </a:r>
            <a:endParaRPr sz="12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200" b="1" spc="-5" dirty="0">
                <a:latin typeface="Verdana"/>
                <a:cs typeface="Verdana"/>
              </a:rPr>
              <a:t>Употреба:</a:t>
            </a:r>
            <a:endParaRPr sz="1200" dirty="0">
              <a:latin typeface="Verdana"/>
              <a:cs typeface="Verdana"/>
            </a:endParaRPr>
          </a:p>
          <a:p>
            <a:pPr marL="12700" marR="6985">
              <a:lnSpc>
                <a:spcPct val="101000"/>
              </a:lnSpc>
            </a:pPr>
            <a:r>
              <a:rPr sz="1200" b="1" spc="-5" dirty="0">
                <a:latin typeface="Verdana"/>
                <a:cs typeface="Verdana"/>
              </a:rPr>
              <a:t>По </a:t>
            </a:r>
            <a:r>
              <a:rPr sz="1200" b="1" spc="-10" dirty="0">
                <a:latin typeface="Verdana"/>
                <a:cs typeface="Verdana"/>
              </a:rPr>
              <a:t>значение </a:t>
            </a:r>
            <a:r>
              <a:rPr sz="1200" b="1" spc="-5" dirty="0">
                <a:latin typeface="Verdana"/>
                <a:cs typeface="Verdana"/>
              </a:rPr>
              <a:t>бъдеще време в миналото е много близко </a:t>
            </a:r>
            <a:r>
              <a:rPr sz="1200" b="1" spc="-10" dirty="0">
                <a:latin typeface="Verdana"/>
                <a:cs typeface="Verdana"/>
              </a:rPr>
              <a:t>до </a:t>
            </a:r>
            <a:r>
              <a:rPr sz="1200" b="1" spc="-5" dirty="0">
                <a:latin typeface="Verdana"/>
                <a:cs typeface="Verdana"/>
              </a:rPr>
              <a:t>бъдеще </a:t>
            </a:r>
            <a:r>
              <a:rPr sz="1200" b="1" spc="-10" dirty="0">
                <a:latin typeface="Verdana"/>
                <a:cs typeface="Verdana"/>
              </a:rPr>
              <a:t>време. </a:t>
            </a:r>
            <a:r>
              <a:rPr sz="1200" b="1" spc="-5" dirty="0">
                <a:latin typeface="Verdana"/>
                <a:cs typeface="Verdana"/>
              </a:rPr>
              <a:t>Затова и  </a:t>
            </a:r>
            <a:r>
              <a:rPr sz="1200" b="1" spc="-10" dirty="0">
                <a:latin typeface="Verdana"/>
                <a:cs typeface="Verdana"/>
              </a:rPr>
              <a:t>двете </a:t>
            </a:r>
            <a:r>
              <a:rPr sz="1200" b="1" spc="-5" dirty="0">
                <a:latin typeface="Verdana"/>
                <a:cs typeface="Verdana"/>
              </a:rPr>
              <a:t>глаголни времена са</a:t>
            </a:r>
            <a:r>
              <a:rPr sz="1200" b="1" spc="-10" dirty="0">
                <a:latin typeface="Verdana"/>
                <a:cs typeface="Verdana"/>
              </a:rPr>
              <a:t> </a:t>
            </a:r>
            <a:r>
              <a:rPr sz="1200" b="1" spc="-5" dirty="0">
                <a:latin typeface="Verdana"/>
                <a:cs typeface="Verdana"/>
              </a:rPr>
              <a:t>взаимозаменяеми.</a:t>
            </a:r>
            <a:endParaRPr sz="12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200" u="sng" spc="-5" dirty="0">
                <a:latin typeface="Verdana"/>
                <a:cs typeface="Verdana"/>
              </a:rPr>
              <a:t>Например: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17" name="object 9"/>
          <p:cNvSpPr txBox="1"/>
          <p:nvPr/>
        </p:nvSpPr>
        <p:spPr>
          <a:xfrm>
            <a:off x="4986769" y="2267707"/>
            <a:ext cx="1759585" cy="331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240665" algn="l"/>
                <a:tab pos="241300" algn="l"/>
              </a:tabLst>
            </a:pPr>
            <a:r>
              <a:rPr sz="1000" i="1" spc="-5" dirty="0">
                <a:latin typeface="Verdana"/>
                <a:cs typeface="Verdana"/>
              </a:rPr>
              <a:t>Мислех, че ще</a:t>
            </a:r>
            <a:r>
              <a:rPr sz="1000" i="1" spc="-40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завали.</a:t>
            </a:r>
            <a:endParaRPr sz="1000">
              <a:latin typeface="Verdana"/>
              <a:cs typeface="Verdana"/>
            </a:endParaRPr>
          </a:p>
          <a:p>
            <a:pPr marL="241300">
              <a:lnSpc>
                <a:spcPct val="100000"/>
              </a:lnSpc>
              <a:spcBef>
                <a:spcPts val="10"/>
              </a:spcBef>
            </a:pPr>
            <a:r>
              <a:rPr sz="1000" spc="-5" dirty="0">
                <a:latin typeface="Verdana"/>
                <a:cs typeface="Verdana"/>
              </a:rPr>
              <a:t>бъдеще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spc="-5" dirty="0">
                <a:latin typeface="Verdana"/>
                <a:cs typeface="Verdana"/>
              </a:rPr>
              <a:t>време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18" name="object 10"/>
          <p:cNvSpPr txBox="1"/>
          <p:nvPr/>
        </p:nvSpPr>
        <p:spPr>
          <a:xfrm>
            <a:off x="2043908" y="2252087"/>
            <a:ext cx="2374900" cy="561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indent="-2286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457200" algn="l"/>
                <a:tab pos="470534" algn="l"/>
              </a:tabLst>
            </a:pPr>
            <a:r>
              <a:rPr sz="1000" i="1" spc="-5" dirty="0">
                <a:latin typeface="Verdana"/>
                <a:cs typeface="Verdana"/>
              </a:rPr>
              <a:t>Мислех, че щеше да</a:t>
            </a:r>
            <a:r>
              <a:rPr sz="1000" i="1" spc="-25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завали.</a:t>
            </a:r>
            <a:endParaRPr sz="1000">
              <a:latin typeface="Verdana"/>
              <a:cs typeface="Verdana"/>
            </a:endParaRPr>
          </a:p>
          <a:p>
            <a:pPr marL="277495" algn="ctr">
              <a:lnSpc>
                <a:spcPct val="100000"/>
              </a:lnSpc>
              <a:spcBef>
                <a:spcPts val="10"/>
              </a:spcBef>
            </a:pPr>
            <a:r>
              <a:rPr sz="1000" spc="-5" dirty="0">
                <a:latin typeface="Verdana"/>
                <a:cs typeface="Verdana"/>
              </a:rPr>
              <a:t>бъдеще време в</a:t>
            </a:r>
            <a:r>
              <a:rPr sz="1000" spc="-30" dirty="0">
                <a:latin typeface="Verdana"/>
                <a:cs typeface="Verdana"/>
              </a:rPr>
              <a:t> </a:t>
            </a:r>
            <a:r>
              <a:rPr sz="1000" spc="-5" dirty="0">
                <a:latin typeface="Verdana"/>
                <a:cs typeface="Verdana"/>
              </a:rPr>
              <a:t>миналото</a:t>
            </a:r>
            <a:endParaRPr sz="1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000" b="1" spc="-5" dirty="0">
                <a:latin typeface="Verdana"/>
                <a:cs typeface="Verdana"/>
              </a:rPr>
              <a:t>Образуване</a:t>
            </a:r>
            <a:r>
              <a:rPr sz="1000" spc="-5" dirty="0">
                <a:latin typeface="Verdana"/>
                <a:cs typeface="Verdana"/>
              </a:rPr>
              <a:t>: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19" name="object 11"/>
          <p:cNvSpPr txBox="1"/>
          <p:nvPr/>
        </p:nvSpPr>
        <p:spPr>
          <a:xfrm>
            <a:off x="2043908" y="2949189"/>
            <a:ext cx="6142355" cy="33147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</a:pPr>
            <a:r>
              <a:rPr sz="1000" b="1" spc="-10" dirty="0">
                <a:latin typeface="Verdana"/>
                <a:cs typeface="Verdana"/>
              </a:rPr>
              <a:t>Формите </a:t>
            </a:r>
            <a:r>
              <a:rPr sz="1000" b="1" spc="-5" dirty="0">
                <a:latin typeface="Verdana"/>
                <a:cs typeface="Verdana"/>
              </a:rPr>
              <a:t>за бъдеще време в миналото се образуват </a:t>
            </a:r>
            <a:r>
              <a:rPr sz="1000" b="1" dirty="0">
                <a:latin typeface="Verdana"/>
                <a:cs typeface="Verdana"/>
              </a:rPr>
              <a:t>от </a:t>
            </a:r>
            <a:r>
              <a:rPr sz="1000" b="1" spc="-5" dirty="0">
                <a:latin typeface="Verdana"/>
                <a:cs typeface="Verdana"/>
              </a:rPr>
              <a:t>спомагателния </a:t>
            </a:r>
            <a:r>
              <a:rPr sz="1000" b="1" spc="-10" dirty="0">
                <a:latin typeface="Verdana"/>
                <a:cs typeface="Verdana"/>
              </a:rPr>
              <a:t>глагол „ща”  </a:t>
            </a:r>
            <a:r>
              <a:rPr sz="1000" b="1" spc="-5" dirty="0">
                <a:latin typeface="Verdana"/>
                <a:cs typeface="Verdana"/>
              </a:rPr>
              <a:t>в минало несв. време, съюза „да” и формата на спрегаемия </a:t>
            </a:r>
            <a:r>
              <a:rPr sz="1000" b="1" spc="-10" dirty="0">
                <a:latin typeface="Verdana"/>
                <a:cs typeface="Verdana"/>
              </a:rPr>
              <a:t>глагол </a:t>
            </a:r>
            <a:r>
              <a:rPr sz="1000" b="1" spc="-5" dirty="0">
                <a:latin typeface="Verdana"/>
                <a:cs typeface="Verdana"/>
              </a:rPr>
              <a:t>в </a:t>
            </a:r>
            <a:r>
              <a:rPr sz="1000" b="1" dirty="0">
                <a:latin typeface="Verdana"/>
                <a:cs typeface="Verdana"/>
              </a:rPr>
              <a:t>сег.</a:t>
            </a:r>
            <a:r>
              <a:rPr sz="1000" b="1" spc="135" dirty="0">
                <a:latin typeface="Verdana"/>
                <a:cs typeface="Verdana"/>
              </a:rPr>
              <a:t> </a:t>
            </a:r>
            <a:r>
              <a:rPr sz="1000" b="1" spc="-10" dirty="0">
                <a:latin typeface="Verdana"/>
                <a:cs typeface="Verdana"/>
              </a:rPr>
              <a:t>време.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20" name="object 12"/>
          <p:cNvSpPr txBox="1"/>
          <p:nvPr/>
        </p:nvSpPr>
        <p:spPr>
          <a:xfrm>
            <a:off x="2123554" y="3451059"/>
            <a:ext cx="1918970" cy="487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1л.;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i="1" spc="-5" dirty="0">
                <a:latin typeface="Verdana"/>
                <a:cs typeface="Verdana"/>
              </a:rPr>
              <a:t>щях да</a:t>
            </a:r>
            <a:r>
              <a:rPr sz="1000" i="1" spc="-20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пиша</a:t>
            </a:r>
            <a:endParaRPr sz="1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2л.;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i="1" spc="-5" dirty="0">
                <a:latin typeface="Verdana"/>
                <a:cs typeface="Verdana"/>
              </a:rPr>
              <a:t>щеше да</a:t>
            </a:r>
            <a:r>
              <a:rPr sz="1000" i="1" spc="-55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пишеш</a:t>
            </a:r>
            <a:endParaRPr sz="1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3л.;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i="1" spc="-5" dirty="0">
                <a:latin typeface="Verdana"/>
                <a:cs typeface="Verdana"/>
              </a:rPr>
              <a:t>щеше да</a:t>
            </a:r>
            <a:r>
              <a:rPr sz="1000" i="1" spc="-55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пишеш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21" name="object 13"/>
          <p:cNvSpPr txBox="1"/>
          <p:nvPr/>
        </p:nvSpPr>
        <p:spPr>
          <a:xfrm>
            <a:off x="5192826" y="3442410"/>
            <a:ext cx="1999614" cy="4870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  <a:spcBef>
                <a:spcPts val="75"/>
              </a:spcBef>
            </a:pPr>
            <a:r>
              <a:rPr sz="1000" b="1" spc="-5" dirty="0">
                <a:latin typeface="Verdana"/>
                <a:cs typeface="Verdana"/>
              </a:rPr>
              <a:t>1л.; мн.ч. </a:t>
            </a:r>
            <a:r>
              <a:rPr sz="1000" i="1" spc="-5" dirty="0">
                <a:latin typeface="Verdana"/>
                <a:cs typeface="Verdana"/>
              </a:rPr>
              <a:t>щяхме да </a:t>
            </a:r>
            <a:r>
              <a:rPr sz="1000" i="1" spc="-10" dirty="0">
                <a:latin typeface="Verdana"/>
                <a:cs typeface="Verdana"/>
              </a:rPr>
              <a:t>пишем  </a:t>
            </a:r>
            <a:r>
              <a:rPr sz="1000" b="1" spc="-5" dirty="0">
                <a:latin typeface="Verdana"/>
                <a:cs typeface="Verdana"/>
              </a:rPr>
              <a:t>2л.; мн.ч. </a:t>
            </a:r>
            <a:r>
              <a:rPr sz="1000" i="1" spc="-5" dirty="0">
                <a:latin typeface="Verdana"/>
                <a:cs typeface="Verdana"/>
              </a:rPr>
              <a:t>щяхте да </a:t>
            </a:r>
            <a:r>
              <a:rPr sz="1000" i="1" spc="-10" dirty="0">
                <a:latin typeface="Verdana"/>
                <a:cs typeface="Verdana"/>
              </a:rPr>
              <a:t>пишете  </a:t>
            </a:r>
            <a:r>
              <a:rPr sz="1000" b="1" spc="-5" dirty="0">
                <a:latin typeface="Verdana"/>
                <a:cs typeface="Verdana"/>
              </a:rPr>
              <a:t>3л.; мн.ч. </a:t>
            </a:r>
            <a:r>
              <a:rPr sz="1000" i="1" spc="-5" dirty="0">
                <a:latin typeface="Verdana"/>
                <a:cs typeface="Verdana"/>
              </a:rPr>
              <a:t>щяха да</a:t>
            </a:r>
            <a:r>
              <a:rPr sz="1000" i="1" spc="-250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пишат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22" name="object 14"/>
          <p:cNvSpPr txBox="1"/>
          <p:nvPr/>
        </p:nvSpPr>
        <p:spPr>
          <a:xfrm>
            <a:off x="2122284" y="4175873"/>
            <a:ext cx="6139815" cy="4870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  <a:spcBef>
                <a:spcPts val="75"/>
              </a:spcBef>
            </a:pPr>
            <a:r>
              <a:rPr sz="1000" spc="-10" dirty="0">
                <a:latin typeface="Verdana"/>
                <a:cs typeface="Verdana"/>
              </a:rPr>
              <a:t>Отрицателните </a:t>
            </a:r>
            <a:r>
              <a:rPr sz="1000" spc="-5" dirty="0">
                <a:latin typeface="Verdana"/>
                <a:cs typeface="Verdana"/>
              </a:rPr>
              <a:t>форми се образуват </a:t>
            </a:r>
            <a:r>
              <a:rPr sz="1000" dirty="0">
                <a:latin typeface="Verdana"/>
                <a:cs typeface="Verdana"/>
              </a:rPr>
              <a:t>по </a:t>
            </a:r>
            <a:r>
              <a:rPr sz="1000" spc="-5" dirty="0">
                <a:latin typeface="Verdana"/>
                <a:cs typeface="Verdana"/>
              </a:rPr>
              <a:t>два </a:t>
            </a:r>
            <a:r>
              <a:rPr sz="1000" spc="-10" dirty="0">
                <a:latin typeface="Verdana"/>
                <a:cs typeface="Verdana"/>
              </a:rPr>
              <a:t>начина. </a:t>
            </a:r>
            <a:r>
              <a:rPr sz="1000" spc="-5" dirty="0">
                <a:latin typeface="Verdana"/>
                <a:cs typeface="Verdana"/>
              </a:rPr>
              <a:t>По-често се употребяват </a:t>
            </a:r>
            <a:r>
              <a:rPr sz="1000" spc="-10" dirty="0">
                <a:latin typeface="Verdana"/>
                <a:cs typeface="Verdana"/>
              </a:rPr>
              <a:t>отрицателните  </a:t>
            </a:r>
            <a:r>
              <a:rPr sz="1000" spc="-5" dirty="0">
                <a:latin typeface="Verdana"/>
                <a:cs typeface="Verdana"/>
              </a:rPr>
              <a:t>форми, образувани от </a:t>
            </a:r>
            <a:r>
              <a:rPr sz="1000" spc="-10" dirty="0">
                <a:latin typeface="Verdana"/>
                <a:cs typeface="Verdana"/>
              </a:rPr>
              <a:t>неизменяемото </a:t>
            </a:r>
            <a:r>
              <a:rPr sz="1000" spc="-5" dirty="0">
                <a:latin typeface="Verdana"/>
                <a:cs typeface="Verdana"/>
              </a:rPr>
              <a:t>съчетание </a:t>
            </a:r>
            <a:r>
              <a:rPr sz="1000" b="1" spc="-5" dirty="0">
                <a:latin typeface="Verdana"/>
                <a:cs typeface="Verdana"/>
              </a:rPr>
              <a:t>„нямаше </a:t>
            </a:r>
            <a:r>
              <a:rPr sz="1000" b="1" spc="-10" dirty="0">
                <a:latin typeface="Verdana"/>
                <a:cs typeface="Verdana"/>
              </a:rPr>
              <a:t>да” </a:t>
            </a:r>
            <a:r>
              <a:rPr sz="1000" spc="-5" dirty="0">
                <a:latin typeface="Verdana"/>
                <a:cs typeface="Verdana"/>
              </a:rPr>
              <a:t>и </a:t>
            </a:r>
            <a:r>
              <a:rPr sz="1000" spc="-10" dirty="0">
                <a:latin typeface="Verdana"/>
                <a:cs typeface="Verdana"/>
              </a:rPr>
              <a:t>спрегаемия </a:t>
            </a:r>
            <a:r>
              <a:rPr sz="1000" spc="-5" dirty="0">
                <a:latin typeface="Verdana"/>
                <a:cs typeface="Verdana"/>
              </a:rPr>
              <a:t>глагол в  </a:t>
            </a:r>
            <a:r>
              <a:rPr sz="1000" spc="-10" dirty="0">
                <a:latin typeface="Verdana"/>
                <a:cs typeface="Verdana"/>
              </a:rPr>
              <a:t>сегашно</a:t>
            </a:r>
            <a:r>
              <a:rPr sz="1000" spc="-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време: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23" name="object 15"/>
          <p:cNvSpPr txBox="1"/>
          <p:nvPr/>
        </p:nvSpPr>
        <p:spPr>
          <a:xfrm>
            <a:off x="2187689" y="4765611"/>
            <a:ext cx="2139315" cy="4851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1л.;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нямаше да </a:t>
            </a:r>
            <a:r>
              <a:rPr sz="1000" i="1" spc="-10" dirty="0">
                <a:latin typeface="Verdana"/>
                <a:cs typeface="Verdana"/>
              </a:rPr>
              <a:t>пиша  </a:t>
            </a:r>
            <a:r>
              <a:rPr sz="1000" b="1" spc="-5" dirty="0">
                <a:latin typeface="Verdana"/>
                <a:cs typeface="Verdana"/>
              </a:rPr>
              <a:t>2л.;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нямаше да</a:t>
            </a:r>
            <a:r>
              <a:rPr sz="1000" b="1" i="1" spc="-55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пишеш  </a:t>
            </a:r>
            <a:r>
              <a:rPr sz="1000" b="1" spc="-5" dirty="0">
                <a:latin typeface="Verdana"/>
                <a:cs typeface="Verdana"/>
              </a:rPr>
              <a:t>3л.;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нямаше да</a:t>
            </a:r>
            <a:r>
              <a:rPr sz="1000" b="1" i="1" spc="-55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пишеш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24" name="object 16"/>
          <p:cNvSpPr txBox="1"/>
          <p:nvPr/>
        </p:nvSpPr>
        <p:spPr>
          <a:xfrm>
            <a:off x="5221530" y="4765611"/>
            <a:ext cx="2192020" cy="4851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  <a:tabLst>
                <a:tab pos="852169" algn="l"/>
              </a:tabLst>
            </a:pPr>
            <a:r>
              <a:rPr sz="1000" b="1" spc="-5" dirty="0">
                <a:latin typeface="Verdana"/>
                <a:cs typeface="Verdana"/>
              </a:rPr>
              <a:t>1л.;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мн.ч.	</a:t>
            </a:r>
            <a:r>
              <a:rPr sz="1000" b="1" i="1" spc="-5" dirty="0">
                <a:latin typeface="Verdana"/>
                <a:cs typeface="Verdana"/>
              </a:rPr>
              <a:t>нямаше да </a:t>
            </a:r>
            <a:r>
              <a:rPr sz="1000" i="1" spc="-5" dirty="0">
                <a:latin typeface="Verdana"/>
                <a:cs typeface="Verdana"/>
              </a:rPr>
              <a:t>пишем  </a:t>
            </a:r>
            <a:r>
              <a:rPr sz="1000" b="1" spc="-5" dirty="0">
                <a:latin typeface="Verdana"/>
                <a:cs typeface="Verdana"/>
              </a:rPr>
              <a:t>2л.;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мн.ч.	</a:t>
            </a:r>
            <a:r>
              <a:rPr sz="1000" b="1" i="1" spc="-5" dirty="0">
                <a:latin typeface="Verdana"/>
                <a:cs typeface="Verdana"/>
              </a:rPr>
              <a:t>нямаше да </a:t>
            </a:r>
            <a:r>
              <a:rPr sz="1000" i="1" spc="-10" dirty="0">
                <a:latin typeface="Verdana"/>
                <a:cs typeface="Verdana"/>
              </a:rPr>
              <a:t>пишете  </a:t>
            </a:r>
            <a:r>
              <a:rPr sz="1000" b="1" spc="-5" dirty="0">
                <a:latin typeface="Verdana"/>
                <a:cs typeface="Verdana"/>
              </a:rPr>
              <a:t>3л.;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мн.ч.	</a:t>
            </a:r>
            <a:r>
              <a:rPr sz="1000" b="1" i="1" spc="-5" dirty="0">
                <a:latin typeface="Verdana"/>
                <a:cs typeface="Verdana"/>
              </a:rPr>
              <a:t>нямаше да</a:t>
            </a:r>
            <a:r>
              <a:rPr sz="1000" b="1" i="1" spc="-40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пишат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25" name="object 17"/>
          <p:cNvSpPr txBox="1"/>
          <p:nvPr/>
        </p:nvSpPr>
        <p:spPr>
          <a:xfrm>
            <a:off x="2123554" y="5308723"/>
            <a:ext cx="6138545" cy="33147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80"/>
              </a:spcBef>
            </a:pPr>
            <a:r>
              <a:rPr sz="1000" spc="-10" dirty="0">
                <a:latin typeface="Verdana"/>
                <a:cs typeface="Verdana"/>
              </a:rPr>
              <a:t>Отрицателни </a:t>
            </a:r>
            <a:r>
              <a:rPr sz="1000" spc="-5" dirty="0">
                <a:latin typeface="Verdana"/>
                <a:cs typeface="Verdana"/>
              </a:rPr>
              <a:t>форми се образуват и с </a:t>
            </a:r>
            <a:r>
              <a:rPr sz="1000" spc="-10" dirty="0">
                <a:latin typeface="Verdana"/>
                <a:cs typeface="Verdana"/>
              </a:rPr>
              <a:t>отрицателната частица </a:t>
            </a:r>
            <a:r>
              <a:rPr sz="1000" b="1" spc="-5" dirty="0">
                <a:latin typeface="Verdana"/>
                <a:cs typeface="Verdana"/>
              </a:rPr>
              <a:t>„не” </a:t>
            </a:r>
            <a:r>
              <a:rPr sz="1000" spc="-5" dirty="0">
                <a:latin typeface="Verdana"/>
                <a:cs typeface="Verdana"/>
              </a:rPr>
              <a:t>и </a:t>
            </a:r>
            <a:r>
              <a:rPr sz="1000" spc="-10" dirty="0">
                <a:latin typeface="Verdana"/>
                <a:cs typeface="Verdana"/>
              </a:rPr>
              <a:t>положителната </a:t>
            </a:r>
            <a:r>
              <a:rPr sz="1000" spc="-5" dirty="0">
                <a:latin typeface="Verdana"/>
                <a:cs typeface="Verdana"/>
              </a:rPr>
              <a:t>форма.  </a:t>
            </a:r>
            <a:r>
              <a:rPr sz="1000" spc="-10" dirty="0">
                <a:latin typeface="Verdana"/>
                <a:cs typeface="Verdana"/>
              </a:rPr>
              <a:t>Тези </a:t>
            </a:r>
            <a:r>
              <a:rPr sz="1000" spc="-5" dirty="0">
                <a:latin typeface="Verdana"/>
                <a:cs typeface="Verdana"/>
              </a:rPr>
              <a:t>форми обаче се </a:t>
            </a:r>
            <a:r>
              <a:rPr sz="1000" spc="-10" dirty="0">
                <a:latin typeface="Verdana"/>
                <a:cs typeface="Verdana"/>
              </a:rPr>
              <a:t>употребяват </a:t>
            </a:r>
            <a:r>
              <a:rPr sz="1000" spc="-5" dirty="0">
                <a:latin typeface="Verdana"/>
                <a:cs typeface="Verdana"/>
              </a:rPr>
              <a:t>много</a:t>
            </a:r>
            <a:r>
              <a:rPr sz="1000" spc="5" dirty="0">
                <a:latin typeface="Verdana"/>
                <a:cs typeface="Verdana"/>
              </a:rPr>
              <a:t> </a:t>
            </a:r>
            <a:r>
              <a:rPr sz="1000" spc="-5" dirty="0">
                <a:latin typeface="Verdana"/>
                <a:cs typeface="Verdana"/>
              </a:rPr>
              <a:t>по-рядко: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26" name="object 18"/>
          <p:cNvSpPr txBox="1"/>
          <p:nvPr/>
        </p:nvSpPr>
        <p:spPr>
          <a:xfrm>
            <a:off x="2303691" y="5616824"/>
            <a:ext cx="2203450" cy="487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1л.;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не щях да</a:t>
            </a:r>
            <a:r>
              <a:rPr sz="1000" b="1" i="1" spc="-10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пиша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2л.;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не щеше </a:t>
            </a:r>
            <a:r>
              <a:rPr sz="1000" b="1" i="1" spc="-10" dirty="0">
                <a:latin typeface="Verdana"/>
                <a:cs typeface="Verdana"/>
              </a:rPr>
              <a:t>да</a:t>
            </a:r>
            <a:r>
              <a:rPr sz="1000" b="1" i="1" spc="-25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пишеш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826135" algn="l"/>
              </a:tabLst>
            </a:pPr>
            <a:r>
              <a:rPr sz="1000" b="1" spc="-5" dirty="0">
                <a:latin typeface="Verdana"/>
                <a:cs typeface="Verdana"/>
              </a:rPr>
              <a:t>3л.;</a:t>
            </a:r>
            <a:r>
              <a:rPr sz="1000" b="1" spc="0" dirty="0">
                <a:latin typeface="Verdana"/>
                <a:cs typeface="Verdana"/>
              </a:rPr>
              <a:t> </a:t>
            </a:r>
            <a:r>
              <a:rPr sz="1000" b="1" spc="-5" dirty="0">
                <a:latin typeface="Verdana"/>
                <a:cs typeface="Verdana"/>
              </a:rPr>
              <a:t>ед.ч.	</a:t>
            </a:r>
            <a:r>
              <a:rPr sz="1000" b="1" i="1" spc="-5" dirty="0">
                <a:latin typeface="Verdana"/>
                <a:cs typeface="Verdana"/>
              </a:rPr>
              <a:t>не щеше </a:t>
            </a:r>
            <a:r>
              <a:rPr sz="1000" b="1" i="1" spc="-10" dirty="0">
                <a:latin typeface="Verdana"/>
                <a:cs typeface="Verdana"/>
              </a:rPr>
              <a:t>да</a:t>
            </a:r>
            <a:r>
              <a:rPr sz="1000" b="1" i="1" spc="-25" dirty="0">
                <a:latin typeface="Verdana"/>
                <a:cs typeface="Verdana"/>
              </a:rPr>
              <a:t> </a:t>
            </a:r>
            <a:r>
              <a:rPr sz="1000" i="1" spc="-10" dirty="0">
                <a:latin typeface="Verdana"/>
                <a:cs typeface="Verdana"/>
              </a:rPr>
              <a:t>пишеш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7" name="object 19"/>
          <p:cNvSpPr txBox="1"/>
          <p:nvPr/>
        </p:nvSpPr>
        <p:spPr>
          <a:xfrm>
            <a:off x="5408410" y="5616824"/>
            <a:ext cx="2285365" cy="4870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  <a:spcBef>
                <a:spcPts val="75"/>
              </a:spcBef>
            </a:pPr>
            <a:r>
              <a:rPr sz="1000" b="1" spc="-5" dirty="0">
                <a:latin typeface="Verdana"/>
                <a:cs typeface="Verdana"/>
              </a:rPr>
              <a:t>1л.; мн.ч. </a:t>
            </a:r>
            <a:r>
              <a:rPr sz="1000" b="1" i="1" spc="-5" dirty="0">
                <a:latin typeface="Verdana"/>
                <a:cs typeface="Verdana"/>
              </a:rPr>
              <a:t>не щяхме да </a:t>
            </a:r>
            <a:r>
              <a:rPr sz="1000" i="1" spc="-5" dirty="0">
                <a:latin typeface="Verdana"/>
                <a:cs typeface="Verdana"/>
              </a:rPr>
              <a:t>пишем  </a:t>
            </a:r>
            <a:r>
              <a:rPr sz="1000" b="1" spc="-5" dirty="0">
                <a:latin typeface="Verdana"/>
                <a:cs typeface="Verdana"/>
              </a:rPr>
              <a:t>2л.; мн.ч. </a:t>
            </a:r>
            <a:r>
              <a:rPr sz="1000" b="1" i="1" spc="-5" dirty="0">
                <a:latin typeface="Verdana"/>
                <a:cs typeface="Verdana"/>
              </a:rPr>
              <a:t>не щяхте </a:t>
            </a:r>
            <a:r>
              <a:rPr sz="1000" b="1" i="1" spc="-10" dirty="0">
                <a:latin typeface="Verdana"/>
                <a:cs typeface="Verdana"/>
              </a:rPr>
              <a:t>да </a:t>
            </a:r>
            <a:r>
              <a:rPr sz="1000" i="1" spc="-10" dirty="0">
                <a:latin typeface="Verdana"/>
                <a:cs typeface="Verdana"/>
              </a:rPr>
              <a:t>пишете  </a:t>
            </a:r>
            <a:r>
              <a:rPr sz="1000" b="1" spc="-5" dirty="0">
                <a:latin typeface="Verdana"/>
                <a:cs typeface="Verdana"/>
              </a:rPr>
              <a:t>3л.; мн.ч. </a:t>
            </a:r>
            <a:r>
              <a:rPr sz="1000" b="1" i="1" spc="-5" dirty="0">
                <a:latin typeface="Verdana"/>
                <a:cs typeface="Verdana"/>
              </a:rPr>
              <a:t>не щяха </a:t>
            </a:r>
            <a:r>
              <a:rPr sz="1000" b="1" i="1" spc="-10" dirty="0">
                <a:latin typeface="Verdana"/>
                <a:cs typeface="Verdana"/>
              </a:rPr>
              <a:t>да</a:t>
            </a:r>
            <a:r>
              <a:rPr sz="1000" b="1" i="1" spc="-229" dirty="0">
                <a:latin typeface="Verdana"/>
                <a:cs typeface="Verdana"/>
              </a:rPr>
              <a:t> </a:t>
            </a:r>
            <a:r>
              <a:rPr sz="1000" i="1" spc="-5" dirty="0">
                <a:latin typeface="Verdana"/>
                <a:cs typeface="Verdana"/>
              </a:rPr>
              <a:t>пишат</a:t>
            </a:r>
            <a:endParaRPr sz="100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136049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49401" y="2281063"/>
            <a:ext cx="10364451" cy="1596177"/>
          </a:xfrm>
        </p:spPr>
        <p:txBody>
          <a:bodyPr/>
          <a:lstStyle/>
          <a:p>
            <a:r>
              <a:rPr lang="bg-BG" b="1" dirty="0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Бъдеще предварително време в </a:t>
            </a:r>
            <a:r>
              <a:rPr lang="bg-BG" b="1" dirty="0" smtClean="0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миналото</a:t>
            </a:r>
            <a:endParaRPr lang="tr-TR" b="1" dirty="0">
              <a:solidFill>
                <a:srgbClr val="00B0F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616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bg-BG" sz="2400" cap="none" dirty="0" smtClean="0">
                <a:latin typeface="Times New Roman" charset="0"/>
                <a:ea typeface="Times New Roman" charset="0"/>
                <a:cs typeface="Times New Roman" charset="0"/>
              </a:rPr>
              <a:t>Бъдеще предварително време в миналото е време със сложна ориентация. За описанието му се въвежда допълнителен </a:t>
            </a:r>
            <a:r>
              <a:rPr lang="bg-BG" sz="24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ориентационен</a:t>
            </a:r>
            <a:r>
              <a:rPr lang="bg-BG" sz="2400" cap="none" dirty="0" smtClean="0">
                <a:latin typeface="Times New Roman" charset="0"/>
                <a:ea typeface="Times New Roman" charset="0"/>
                <a:cs typeface="Times New Roman" charset="0"/>
              </a:rPr>
              <a:t> момент – бъдещ спрямо минал. Наличието на минало свършено деятелно причастие в състава на формите му говори, че то също е резултативно време. Формата на спомагателния глагол е за бъдеще време в миналото.</a:t>
            </a:r>
            <a:endParaRPr lang="tr-TR" sz="24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074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46364608"/>
              </p:ext>
            </p:extLst>
          </p:nvPr>
        </p:nvGraphicFramePr>
        <p:xfrm>
          <a:off x="913777" y="2366964"/>
          <a:ext cx="10364450" cy="2224459"/>
        </p:xfrm>
        <a:graphic>
          <a:graphicData uri="http://schemas.openxmlformats.org/drawingml/2006/table">
            <a:tbl>
              <a:tblPr/>
              <a:tblGrid>
                <a:gridCol w="1884446"/>
                <a:gridCol w="2261334"/>
                <a:gridCol w="2072890"/>
                <a:gridCol w="2072890"/>
                <a:gridCol w="2072890"/>
              </a:tblGrid>
              <a:tr h="349307">
                <a:tc>
                  <a:txBody>
                    <a:bodyPr/>
                    <a:lstStyle/>
                    <a:p>
                      <a:pPr algn="ctr"/>
                      <a:r>
                        <a:rPr lang="uk-UA" sz="1300"/>
                        <a:t/>
                      </a:r>
                      <a:br>
                        <a:rPr lang="uk-UA" sz="1300"/>
                      </a:br>
                      <a:r>
                        <a:rPr lang="uk-UA" sz="1300"/>
                        <a:t>І спрежение</a:t>
                      </a:r>
                      <a:br>
                        <a:rPr lang="uk-UA" sz="1300"/>
                      </a:br>
                      <a:r>
                        <a:rPr lang="uk-UA" sz="1300"/>
                        <a:t>несв.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300"/>
                        <a:t>І спрежение 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300"/>
                        <a:t>ІІ спрежение</a:t>
                      </a:r>
                      <a:br>
                        <a:rPr lang="uk-UA" sz="1300"/>
                      </a:br>
                      <a:r>
                        <a:rPr lang="uk-UA" sz="1300"/>
                        <a:t>несв.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300"/>
                        <a:t>ІІ спрежение</a:t>
                      </a:r>
                      <a:br>
                        <a:rPr lang="uk-UA" sz="1300"/>
                      </a:br>
                      <a:r>
                        <a:rPr lang="uk-UA" sz="1300"/>
                        <a:t>св.в.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300"/>
                        <a:t>ІІІ спрежение</a:t>
                      </a:r>
                      <a:br>
                        <a:rPr lang="uk-UA" sz="1300"/>
                      </a:br>
                      <a:r>
                        <a:rPr lang="uk-UA" sz="1300"/>
                        <a:t>несв.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</a:tr>
              <a:tr h="1630099">
                <a:tc>
                  <a:txBody>
                    <a:bodyPr/>
                    <a:lstStyle/>
                    <a:p>
                      <a:pPr algn="ctr"/>
                      <a:r>
                        <a:rPr lang="bg-BG" sz="1300"/>
                        <a:t>щях да съм чел, -а, -о     </a:t>
                      </a:r>
                      <a:br>
                        <a:rPr lang="bg-BG" sz="1300"/>
                      </a:br>
                      <a:r>
                        <a:rPr lang="bg-BG" sz="1300"/>
                        <a:t>щеше да си чел, -а, -о    </a:t>
                      </a:r>
                      <a:br>
                        <a:rPr lang="bg-BG" sz="1300"/>
                      </a:br>
                      <a:r>
                        <a:rPr lang="bg-BG" sz="1300"/>
                        <a:t>щеше да е чел, -а, -о       </a:t>
                      </a:r>
                      <a:br>
                        <a:rPr lang="bg-BG" sz="1300"/>
                      </a:br>
                      <a:r>
                        <a:rPr lang="bg-BG" sz="1300"/>
                        <a:t>щяхме да сме чели    </a:t>
                      </a:r>
                      <a:br>
                        <a:rPr lang="bg-BG" sz="1300"/>
                      </a:br>
                      <a:r>
                        <a:rPr lang="bg-BG" sz="1300"/>
                        <a:t>щяхте да сте чели   </a:t>
                      </a:r>
                      <a:br>
                        <a:rPr lang="bg-BG" sz="1300"/>
                      </a:br>
                      <a:r>
                        <a:rPr lang="bg-BG" sz="1300"/>
                        <a:t>щяха да са чели   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300"/>
                        <a:t>щях да съм отишъл, -а, -о  </a:t>
                      </a:r>
                      <a:br>
                        <a:rPr lang="bg-BG" sz="1300"/>
                      </a:br>
                      <a:r>
                        <a:rPr lang="bg-BG" sz="1300"/>
                        <a:t>щеше да си отишъл, -а, -о</a:t>
                      </a:r>
                      <a:br>
                        <a:rPr lang="bg-BG" sz="1300"/>
                      </a:br>
                      <a:r>
                        <a:rPr lang="bg-BG" sz="1300"/>
                        <a:t>щеше да е отишъл, -а, -о</a:t>
                      </a:r>
                      <a:br>
                        <a:rPr lang="bg-BG" sz="1300"/>
                      </a:br>
                      <a:r>
                        <a:rPr lang="bg-BG" sz="1300"/>
                        <a:t>щяхме да сме отишли</a:t>
                      </a:r>
                      <a:br>
                        <a:rPr lang="bg-BG" sz="1300"/>
                      </a:br>
                      <a:r>
                        <a:rPr lang="bg-BG" sz="1300"/>
                        <a:t>щяхте да сте отишли</a:t>
                      </a:r>
                      <a:br>
                        <a:rPr lang="bg-BG" sz="1300"/>
                      </a:br>
                      <a:r>
                        <a:rPr lang="bg-BG" sz="1300"/>
                        <a:t>щяха да са  отишли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300"/>
                        <a:t>щях да съм молил, -а, -о       </a:t>
                      </a:r>
                      <a:br>
                        <a:rPr lang="is-IS" sz="1300"/>
                      </a:br>
                      <a:r>
                        <a:rPr lang="is-IS" sz="1300"/>
                        <a:t>щеше да си молил, -а, -о    </a:t>
                      </a:r>
                      <a:br>
                        <a:rPr lang="is-IS" sz="1300"/>
                      </a:br>
                      <a:r>
                        <a:rPr lang="is-IS" sz="1300"/>
                        <a:t>щеше да е молил, -а, -о       </a:t>
                      </a:r>
                      <a:br>
                        <a:rPr lang="is-IS" sz="1300"/>
                      </a:br>
                      <a:r>
                        <a:rPr lang="is-IS" sz="1300"/>
                        <a:t>щяхме да сме молили     </a:t>
                      </a:r>
                      <a:br>
                        <a:rPr lang="is-IS" sz="1300"/>
                      </a:br>
                      <a:r>
                        <a:rPr lang="is-IS" sz="1300"/>
                        <a:t>щяхте да сте молили    </a:t>
                      </a:r>
                      <a:br>
                        <a:rPr lang="is-IS" sz="1300"/>
                      </a:br>
                      <a:r>
                        <a:rPr lang="is-IS" sz="1300"/>
                        <a:t>щяха да са молили    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r-IN" sz="1300"/>
                        <a:t>щях да съм купил, -а, -о</a:t>
                      </a:r>
                      <a:br>
                        <a:rPr lang="mr-IN" sz="1300"/>
                      </a:br>
                      <a:r>
                        <a:rPr lang="mr-IN" sz="1300"/>
                        <a:t>щеше да си купил, -а, -о</a:t>
                      </a:r>
                      <a:br>
                        <a:rPr lang="mr-IN" sz="1300"/>
                      </a:br>
                      <a:r>
                        <a:rPr lang="mr-IN" sz="1300"/>
                        <a:t>щеше да е купил, -а, -о</a:t>
                      </a:r>
                      <a:br>
                        <a:rPr lang="mr-IN" sz="1300"/>
                      </a:br>
                      <a:r>
                        <a:rPr lang="mr-IN" sz="1300"/>
                        <a:t>щяхме да сме купили</a:t>
                      </a:r>
                      <a:br>
                        <a:rPr lang="mr-IN" sz="1300"/>
                      </a:br>
                      <a:r>
                        <a:rPr lang="mr-IN" sz="1300"/>
                        <a:t>щяхте да сте купили</a:t>
                      </a:r>
                      <a:br>
                        <a:rPr lang="mr-IN" sz="1300"/>
                      </a:br>
                      <a:r>
                        <a:rPr lang="mr-IN" sz="1300"/>
                        <a:t>щяха да са купили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300" dirty="0"/>
                        <a:t>щях да съм отивал, -а, -о  </a:t>
                      </a:r>
                      <a:br>
                        <a:rPr lang="bg-BG" sz="1300" dirty="0"/>
                      </a:br>
                      <a:r>
                        <a:rPr lang="bg-BG" sz="1300" dirty="0"/>
                        <a:t>щеше да си отивал, -а, -о  </a:t>
                      </a:r>
                      <a:br>
                        <a:rPr lang="bg-BG" sz="1300" dirty="0"/>
                      </a:br>
                      <a:r>
                        <a:rPr lang="bg-BG" sz="1300" dirty="0"/>
                        <a:t>щеше да е отивал, -а, -о     </a:t>
                      </a:r>
                      <a:br>
                        <a:rPr lang="bg-BG" sz="1300" dirty="0"/>
                      </a:br>
                      <a:r>
                        <a:rPr lang="bg-BG" sz="1300" dirty="0"/>
                        <a:t>щяхме да сме отивали </a:t>
                      </a:r>
                      <a:br>
                        <a:rPr lang="bg-BG" sz="1300" dirty="0"/>
                      </a:br>
                      <a:r>
                        <a:rPr lang="bg-BG" sz="1300" dirty="0"/>
                        <a:t>щяхте да сте отивали  </a:t>
                      </a:r>
                      <a:br>
                        <a:rPr lang="bg-BG" sz="1300" dirty="0"/>
                      </a:br>
                      <a:r>
                        <a:rPr lang="bg-BG" sz="1300" dirty="0"/>
                        <a:t>щяха да са отивали  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802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966399"/>
              </p:ext>
            </p:extLst>
          </p:nvPr>
        </p:nvGraphicFramePr>
        <p:xfrm>
          <a:off x="1636403" y="249382"/>
          <a:ext cx="7661975" cy="63437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2287"/>
                <a:gridCol w="2061170"/>
                <a:gridCol w="2858518"/>
              </a:tblGrid>
              <a:tr h="21056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b="1" spc="-5" dirty="0">
                          <a:latin typeface="Verdana"/>
                          <a:cs typeface="Verdana"/>
                        </a:rPr>
                        <a:t>ВРЕМЕ</a:t>
                      </a:r>
                      <a:endParaRPr sz="1000" dirty="0">
                        <a:latin typeface="Verdana"/>
                        <a:cs typeface="Verdana"/>
                      </a:endParaRPr>
                    </a:p>
                  </a:txBody>
                  <a:tcPr marL="0" marR="0" marT="51435" marB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b="1" spc="-5" dirty="0">
                          <a:latin typeface="Verdana"/>
                          <a:cs typeface="Verdana"/>
                        </a:rPr>
                        <a:t>ПРИМЕР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51435" marB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b="1" spc="-5" dirty="0">
                          <a:latin typeface="Verdana"/>
                          <a:cs typeface="Verdana"/>
                        </a:rPr>
                        <a:t>ОБРАЗУВАНЕ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51435" marB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5470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Verdana"/>
                          <a:cs typeface="Verdana"/>
                        </a:rPr>
                        <a:t>СЕГАШНО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i="1" spc="-5" dirty="0">
                          <a:latin typeface="Verdana"/>
                          <a:cs typeface="Verdana"/>
                        </a:rPr>
                        <a:t>PRASENS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254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7018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Verdana"/>
                          <a:cs typeface="Verdana"/>
                        </a:rPr>
                        <a:t>пиша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І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спр.-Е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1240155" algn="l"/>
                        </a:tabLst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ІІ спр.-</a:t>
                      </a:r>
                      <a:r>
                        <a:rPr sz="1000" spc="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И	</a:t>
                      </a:r>
                      <a:r>
                        <a:rPr sz="1000" b="1" i="1" spc="-5" dirty="0">
                          <a:latin typeface="Verdana"/>
                          <a:cs typeface="Verdana"/>
                        </a:rPr>
                        <a:t>в 3</a:t>
                      </a:r>
                      <a:r>
                        <a:rPr sz="1000" b="1" i="1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i="1" spc="-10" dirty="0">
                          <a:latin typeface="Verdana"/>
                          <a:cs typeface="Verdana"/>
                        </a:rPr>
                        <a:t>лице,Ед.ч.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ІІІ спр.-А; -Я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7239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2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Verdana"/>
                          <a:cs typeface="Verdana"/>
                        </a:rPr>
                        <a:t>МИНАЛО</a:t>
                      </a:r>
                      <a:r>
                        <a:rPr sz="1000" b="1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" dirty="0">
                          <a:latin typeface="Verdana"/>
                          <a:cs typeface="Verdana"/>
                        </a:rPr>
                        <a:t>СВЪРШЕНО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i="1" spc="-5" dirty="0">
                          <a:latin typeface="Verdana"/>
                          <a:cs typeface="Verdana"/>
                        </a:rPr>
                        <a:t>AORIST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7018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Verdana"/>
                          <a:cs typeface="Verdana"/>
                        </a:rPr>
                        <a:t>писах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254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760"/>
                        </a:spcBef>
                        <a:tabLst>
                          <a:tab pos="1286510" algn="l"/>
                        </a:tabLst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–х	1. –</a:t>
                      </a:r>
                      <a:r>
                        <a:rPr sz="10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хме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305560" algn="l"/>
                        </a:tabLst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---	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2.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–</a:t>
                      </a:r>
                      <a:r>
                        <a:rPr sz="1000" spc="-8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хте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305560" algn="l"/>
                        </a:tabLst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---	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3.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–</a:t>
                      </a:r>
                      <a:r>
                        <a:rPr sz="100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ха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9652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7344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Verdana"/>
                          <a:cs typeface="Verdana"/>
                        </a:rPr>
                        <a:t>БЪДЕЩЕ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i="1" spc="-5" dirty="0">
                          <a:latin typeface="Verdana"/>
                          <a:cs typeface="Verdana"/>
                        </a:rPr>
                        <a:t>FUTURUM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254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 marR="597535">
                        <a:lnSpc>
                          <a:spcPct val="101099"/>
                        </a:lnSpc>
                        <a:spcBef>
                          <a:spcPts val="750"/>
                        </a:spcBef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ще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пиша  няма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да</a:t>
                      </a:r>
                      <a:r>
                        <a:rPr sz="10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пиша  има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да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пиша 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не ще</a:t>
                      </a:r>
                      <a:r>
                        <a:rPr sz="10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пиша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9525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ще + сегашно време на</a:t>
                      </a:r>
                      <a:r>
                        <a:rPr sz="10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глагола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37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Verdana"/>
                          <a:cs typeface="Verdana"/>
                        </a:rPr>
                        <a:t>МИНАЛО</a:t>
                      </a:r>
                      <a:r>
                        <a:rPr sz="1000" b="1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" dirty="0">
                          <a:latin typeface="Verdana"/>
                          <a:cs typeface="Verdana"/>
                        </a:rPr>
                        <a:t>НЕСВЪРШЕНО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i="1" spc="-5" dirty="0">
                          <a:latin typeface="Verdana"/>
                          <a:cs typeface="Verdana"/>
                        </a:rPr>
                        <a:t>IMPERFEKT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701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Verdana"/>
                          <a:cs typeface="Verdana"/>
                        </a:rPr>
                        <a:t>пишех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905"/>
                        </a:spcBef>
                        <a:tabLst>
                          <a:tab pos="1459865" algn="l"/>
                        </a:tabLst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– </a:t>
                      </a:r>
                      <a:r>
                        <a:rPr sz="1000" spc="-5" dirty="0" smtClean="0">
                          <a:latin typeface="Verdana"/>
                          <a:cs typeface="Verdana"/>
                        </a:rPr>
                        <a:t>х	</a:t>
                      </a:r>
                      <a:r>
                        <a:rPr sz="1000" dirty="0" smtClean="0">
                          <a:latin typeface="Verdana"/>
                          <a:cs typeface="Verdana"/>
                        </a:rPr>
                        <a:t>1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.-хме</a:t>
                      </a:r>
                    </a:p>
                    <a:p>
                      <a:pPr marL="226060" indent="-125095">
                        <a:lnSpc>
                          <a:spcPct val="100000"/>
                        </a:lnSpc>
                        <a:spcBef>
                          <a:spcPts val="10"/>
                        </a:spcBef>
                        <a:buChar char="–"/>
                        <a:tabLst>
                          <a:tab pos="226695" algn="l"/>
                          <a:tab pos="1313815" algn="l"/>
                        </a:tabLst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ше	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2.-хте</a:t>
                      </a:r>
                    </a:p>
                    <a:p>
                      <a:pPr marL="226060" indent="-125095">
                        <a:lnSpc>
                          <a:spcPct val="100000"/>
                        </a:lnSpc>
                        <a:spcBef>
                          <a:spcPts val="10"/>
                        </a:spcBef>
                        <a:buChar char="–"/>
                        <a:tabLst>
                          <a:tab pos="226695" algn="l"/>
                          <a:tab pos="1313815" algn="l"/>
                        </a:tabLst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ше	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3.-ха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от „съм” --&gt;</a:t>
                      </a:r>
                      <a:r>
                        <a:rPr sz="100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бях,бъдех</a:t>
                      </a:r>
                      <a:endParaRPr sz="1000" dirty="0">
                        <a:latin typeface="Verdana"/>
                        <a:cs typeface="Verdana"/>
                      </a:endParaRPr>
                    </a:p>
                  </a:txBody>
                  <a:tcPr marL="0" marR="0" marT="114935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7391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Verdana"/>
                          <a:cs typeface="Verdana"/>
                        </a:rPr>
                        <a:t>МИНАЛО</a:t>
                      </a:r>
                      <a:r>
                        <a:rPr sz="1000" b="1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" dirty="0">
                          <a:latin typeface="Verdana"/>
                          <a:cs typeface="Verdana"/>
                        </a:rPr>
                        <a:t>НЕОПРЕДЕЛЕНО</a:t>
                      </a:r>
                      <a:endParaRPr sz="1000" dirty="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i="1" spc="-5" dirty="0">
                          <a:latin typeface="Verdana"/>
                          <a:cs typeface="Verdana"/>
                        </a:rPr>
                        <a:t>PERFEKT</a:t>
                      </a:r>
                      <a:endParaRPr sz="1000" dirty="0">
                        <a:latin typeface="Verdana"/>
                        <a:cs typeface="Verdana"/>
                      </a:endParaRPr>
                    </a:p>
                  </a:txBody>
                  <a:tcPr marL="0" marR="0" marT="254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  <a:p>
                      <a:pPr marL="170180" marR="845185">
                        <a:lnSpc>
                          <a:spcPct val="101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Verdana"/>
                          <a:cs typeface="Verdana"/>
                        </a:rPr>
                        <a:t>писал</a:t>
                      </a:r>
                      <a:r>
                        <a:rPr sz="1000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съм  (бил</a:t>
                      </a:r>
                      <a:r>
                        <a:rPr sz="10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съм)</a:t>
                      </a:r>
                      <a:endParaRPr sz="1000" dirty="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965" marR="60325">
                        <a:lnSpc>
                          <a:spcPct val="101000"/>
                        </a:lnSpc>
                        <a:spcBef>
                          <a:spcPts val="750"/>
                        </a:spcBef>
                        <a:tabLst>
                          <a:tab pos="800100" algn="l"/>
                          <a:tab pos="1668145" algn="l"/>
                        </a:tabLst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мин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а</a:t>
                      </a:r>
                      <a:r>
                        <a:rPr sz="1000" spc="0" dirty="0">
                          <a:latin typeface="Verdana"/>
                          <a:cs typeface="Verdana"/>
                        </a:rPr>
                        <a:t>л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о	</a:t>
                      </a:r>
                      <a:r>
                        <a:rPr sz="1000" spc="0" dirty="0">
                          <a:latin typeface="Verdana"/>
                          <a:cs typeface="Verdana"/>
                        </a:rPr>
                        <a:t>с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в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ър</a:t>
                      </a:r>
                      <a:r>
                        <a:rPr sz="1000" spc="10" dirty="0">
                          <a:latin typeface="Verdana"/>
                          <a:cs typeface="Verdana"/>
                        </a:rPr>
                        <a:t>ш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е</a:t>
                      </a:r>
                      <a:r>
                        <a:rPr sz="1000" spc="5" dirty="0">
                          <a:latin typeface="Verdana"/>
                          <a:cs typeface="Verdana"/>
                        </a:rPr>
                        <a:t>н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о	д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е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ят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е</a:t>
                      </a:r>
                      <a:r>
                        <a:rPr sz="1000" spc="0" dirty="0">
                          <a:latin typeface="Verdana"/>
                          <a:cs typeface="Verdana"/>
                        </a:rPr>
                        <a:t>л</a:t>
                      </a:r>
                      <a:r>
                        <a:rPr sz="1000" spc="5" dirty="0">
                          <a:latin typeface="Verdana"/>
                          <a:cs typeface="Verdana"/>
                        </a:rPr>
                        <a:t>н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о 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причастие +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 съм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от „съм” --&gt;</a:t>
                      </a:r>
                      <a:r>
                        <a:rPr sz="1000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бил,била..+съм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9525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2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Verdana"/>
                          <a:cs typeface="Verdana"/>
                        </a:rPr>
                        <a:t>МИНАЛО</a:t>
                      </a:r>
                      <a:r>
                        <a:rPr sz="1000" b="1" spc="-5" dirty="0">
                          <a:latin typeface="Verdana"/>
                          <a:cs typeface="Verdana"/>
                        </a:rPr>
                        <a:t> ПРЕДВАРИТЕЛНО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i="1" spc="-5" dirty="0">
                          <a:latin typeface="Verdana"/>
                          <a:cs typeface="Verdana"/>
                        </a:rPr>
                        <a:t>PLUSQUAM-PERFEKT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381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70180" marR="626110">
                        <a:lnSpc>
                          <a:spcPct val="101000"/>
                        </a:lnSpc>
                      </a:pPr>
                      <a:r>
                        <a:rPr sz="1000" spc="-10" dirty="0">
                          <a:latin typeface="Verdana"/>
                          <a:cs typeface="Verdana"/>
                        </a:rPr>
                        <a:t>бях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писал 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(беше</a:t>
                      </a:r>
                      <a:r>
                        <a:rPr sz="10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писал)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254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00965" marR="60325" algn="just">
                        <a:lnSpc>
                          <a:spcPct val="101499"/>
                        </a:lnSpc>
                      </a:pPr>
                      <a:r>
                        <a:rPr sz="1000" spc="-10" dirty="0">
                          <a:latin typeface="Verdana"/>
                          <a:cs typeface="Verdana"/>
                        </a:rPr>
                        <a:t>минало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свършено деятелно  причастие</a:t>
                      </a:r>
                      <a:r>
                        <a:rPr sz="1000" spc="-10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+</a:t>
                      </a:r>
                      <a:r>
                        <a:rPr sz="1000" spc="-1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минало</a:t>
                      </a:r>
                      <a:r>
                        <a:rPr sz="1000" spc="-10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несвършено  време на „съм”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593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Verdana"/>
                          <a:cs typeface="Verdana"/>
                        </a:rPr>
                        <a:t>БЪДЕЩЕ В МИНАЛОТО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i="1" spc="-5" dirty="0">
                          <a:latin typeface="Verdana"/>
                          <a:cs typeface="Verdana"/>
                        </a:rPr>
                        <a:t>FUTURUM PRETERITI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70180" marR="410209">
                        <a:lnSpc>
                          <a:spcPct val="101000"/>
                        </a:lnSpc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щях да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пиша 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нямаше да</a:t>
                      </a:r>
                      <a:r>
                        <a:rPr sz="10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пиша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мин.несвършено време на</a:t>
                      </a:r>
                      <a:r>
                        <a:rPr sz="1000" spc="-9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„ща”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+ сегашно време на</a:t>
                      </a:r>
                      <a:r>
                        <a:rPr sz="100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глагола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02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b="1" spc="-5" dirty="0" smtClean="0">
                          <a:latin typeface="Verdana"/>
                          <a:cs typeface="Verdana"/>
                        </a:rPr>
                        <a:t>БЪДЕЩЕ</a:t>
                      </a:r>
                      <a:r>
                        <a:rPr lang="bg-BG" sz="1000" b="1" spc="-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" dirty="0" smtClean="0">
                          <a:latin typeface="Verdana"/>
                          <a:cs typeface="Verdana"/>
                        </a:rPr>
                        <a:t>ПРЕДВАРИТЕЛНО</a:t>
                      </a:r>
                      <a:endParaRPr sz="1000" dirty="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i="1" spc="-5" dirty="0">
                          <a:latin typeface="Verdana"/>
                          <a:cs typeface="Verdana"/>
                        </a:rPr>
                        <a:t>FUTURUM </a:t>
                      </a:r>
                      <a:r>
                        <a:rPr sz="1000" i="1" spc="-10" dirty="0">
                          <a:latin typeface="Verdana"/>
                          <a:cs typeface="Verdana"/>
                        </a:rPr>
                        <a:t>EXAKTUM</a:t>
                      </a:r>
                      <a:endParaRPr sz="1000" dirty="0">
                        <a:latin typeface="Verdana"/>
                        <a:cs typeface="Verdana"/>
                      </a:endParaRPr>
                    </a:p>
                  </a:txBody>
                  <a:tcPr marL="0" marR="0" marT="254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70180" marR="535305">
                        <a:lnSpc>
                          <a:spcPct val="101200"/>
                        </a:lnSpc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ще бъда</a:t>
                      </a:r>
                      <a:r>
                        <a:rPr sz="10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писал  ще съм</a:t>
                      </a:r>
                      <a:r>
                        <a:rPr sz="10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писал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1701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-10" dirty="0">
                          <a:latin typeface="Verdana"/>
                          <a:cs typeface="Verdana"/>
                        </a:rPr>
                        <a:t>няма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да съм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писал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00965" marR="60960">
                        <a:lnSpc>
                          <a:spcPct val="102299"/>
                        </a:lnSpc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бъдеще време от„съм” +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минало 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свършено деятелно</a:t>
                      </a:r>
                      <a:r>
                        <a:rPr sz="1000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причастие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740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7945" marR="203835">
                        <a:lnSpc>
                          <a:spcPct val="102000"/>
                        </a:lnSpc>
                      </a:pPr>
                      <a:r>
                        <a:rPr sz="1000" b="1" spc="-5" dirty="0">
                          <a:latin typeface="Verdana"/>
                          <a:cs typeface="Verdana"/>
                        </a:rPr>
                        <a:t>БЪДЕЩЕ</a:t>
                      </a:r>
                      <a:r>
                        <a:rPr sz="1000" b="1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" dirty="0">
                          <a:latin typeface="Verdana"/>
                          <a:cs typeface="Verdana"/>
                        </a:rPr>
                        <a:t>ПРЕДВАРИТЕЛНО  В</a:t>
                      </a:r>
                      <a:r>
                        <a:rPr sz="1000" b="1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" dirty="0">
                          <a:latin typeface="Verdana"/>
                          <a:cs typeface="Verdana"/>
                        </a:rPr>
                        <a:t>МИНАЛОТО</a:t>
                      </a:r>
                      <a:endParaRPr sz="100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i="1" spc="-5" dirty="0">
                          <a:latin typeface="Verdana"/>
                          <a:cs typeface="Verdana"/>
                        </a:rPr>
                        <a:t>FUTURUM EXAKTUM</a:t>
                      </a:r>
                      <a:r>
                        <a:rPr sz="1000" i="1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i="1" spc="-5" dirty="0">
                          <a:latin typeface="Verdana"/>
                          <a:cs typeface="Verdana"/>
                        </a:rPr>
                        <a:t>PRETERITI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70180" marR="92075">
                        <a:lnSpc>
                          <a:spcPct val="101499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щях да съм писал  нямаше да съм</a:t>
                      </a:r>
                      <a:r>
                        <a:rPr sz="1000" spc="-7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писал  (щях да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бъда</a:t>
                      </a:r>
                      <a:r>
                        <a:rPr sz="10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писал)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бъдеще време в миналото</a:t>
                      </a:r>
                      <a:r>
                        <a:rPr sz="1000" spc="1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dirty="0">
                          <a:latin typeface="Verdana"/>
                          <a:cs typeface="Verdana"/>
                        </a:rPr>
                        <a:t>на</a:t>
                      </a:r>
                    </a:p>
                    <a:p>
                      <a:pPr marL="100965" marR="60325" algn="just">
                        <a:lnSpc>
                          <a:spcPct val="101000"/>
                        </a:lnSpc>
                      </a:pPr>
                      <a:r>
                        <a:rPr sz="1000" spc="-5" dirty="0">
                          <a:latin typeface="Verdana"/>
                          <a:cs typeface="Verdana"/>
                        </a:rPr>
                        <a:t>„ща”</a:t>
                      </a:r>
                      <a:r>
                        <a:rPr sz="10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=</a:t>
                      </a:r>
                      <a:r>
                        <a:rPr sz="1000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u="sng" spc="-5" dirty="0">
                          <a:latin typeface="Verdana"/>
                          <a:cs typeface="Verdana"/>
                        </a:rPr>
                        <a:t>щях</a:t>
                      </a:r>
                      <a:r>
                        <a:rPr sz="10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+</a:t>
                      </a:r>
                      <a:r>
                        <a:rPr sz="1000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да</a:t>
                      </a:r>
                      <a:r>
                        <a:rPr sz="10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съм</a:t>
                      </a:r>
                      <a:r>
                        <a:rPr sz="1000" spc="-5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(да</a:t>
                      </a:r>
                      <a:r>
                        <a:rPr sz="10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бъда)</a:t>
                      </a:r>
                      <a:r>
                        <a:rPr sz="10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+  </a:t>
                      </a:r>
                      <a:r>
                        <a:rPr sz="1000" spc="-10" dirty="0">
                          <a:latin typeface="Verdana"/>
                          <a:cs typeface="Verdana"/>
                        </a:rPr>
                        <a:t>минало </a:t>
                      </a:r>
                      <a:r>
                        <a:rPr sz="1000" spc="-5" dirty="0">
                          <a:latin typeface="Verdana"/>
                          <a:cs typeface="Verdana"/>
                        </a:rPr>
                        <a:t>свършено деятелно  причастие</a:t>
                      </a:r>
                      <a:endParaRPr sz="1000" dirty="0">
                        <a:latin typeface="Verdana"/>
                        <a:cs typeface="Verdana"/>
                      </a:endParaRPr>
                    </a:p>
                  </a:txBody>
                  <a:tcPr marL="0" marR="0" marT="102870" marB="0"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014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80656"/>
            <a:ext cx="10363826" cy="4710544"/>
          </a:xfrm>
        </p:spPr>
        <p:txBody>
          <a:bodyPr>
            <a:normAutofit/>
          </a:bodyPr>
          <a:lstStyle/>
          <a:p>
            <a:r>
              <a:rPr lang="bg-BG" b="1" cap="none" dirty="0" smtClean="0">
                <a:latin typeface="Times New Roman" charset="0"/>
                <a:ea typeface="Times New Roman" charset="0"/>
                <a:cs typeface="Times New Roman" charset="0"/>
              </a:rPr>
              <a:t>Бъдеще време</a:t>
            </a:r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 е глаголно време, изразяващо действие, което предстои да се случи в някакъв момент след момента на говорене.</a:t>
            </a:r>
          </a:p>
          <a:p>
            <a:r>
              <a:rPr lang="uk-UA" b="1" dirty="0" err="1"/>
              <a:t>Образуване</a:t>
            </a:r>
            <a:endParaRPr lang="uk-UA" b="1" dirty="0"/>
          </a:p>
          <a:p>
            <a:r>
              <a:rPr lang="bg-BG" cap="none" dirty="0">
                <a:latin typeface="Times New Roman" charset="0"/>
                <a:ea typeface="Times New Roman" charset="0"/>
                <a:cs typeface="Times New Roman" charset="0"/>
              </a:rPr>
              <a:t>Бъдеще време се образува посредством формата на спомагателния глагол „ща“ в 3л.ед.ч. сегашно време(ще) и спрегнатата форма на глагола, отново в сегашно време. Така например глаголът „пиша“ в сегашно време ще се спрегне по следния начин: аз пиша, ти пишеш, той/тя/то пише, ние пишем, вие пишете, те пишат, а в бъдеще време — по следния: аз ще пиша, ти ще пишеш, той/тя/то ще пише, ние ще пишем, вие ще пишете, те ще пишат. В разговорния български „ще“, често се произнася по различни начини — „</a:t>
            </a:r>
            <a:r>
              <a:rPr lang="bg-BG" cap="none" dirty="0" err="1">
                <a:latin typeface="Times New Roman" charset="0"/>
                <a:ea typeface="Times New Roman" charset="0"/>
                <a:cs typeface="Times New Roman" charset="0"/>
              </a:rPr>
              <a:t>ше</a:t>
            </a:r>
            <a:r>
              <a:rPr lang="bg-BG" cap="none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bg-BG" cap="none" dirty="0" err="1">
                <a:latin typeface="Times New Roman" charset="0"/>
                <a:ea typeface="Times New Roman" charset="0"/>
                <a:cs typeface="Times New Roman" charset="0"/>
              </a:rPr>
              <a:t>шъ</a:t>
            </a:r>
            <a:r>
              <a:rPr lang="bg-BG" cap="none" dirty="0">
                <a:latin typeface="Times New Roman" charset="0"/>
                <a:ea typeface="Times New Roman" charset="0"/>
                <a:cs typeface="Times New Roman" charset="0"/>
              </a:rPr>
              <a:t>“, само „</a:t>
            </a:r>
            <a:r>
              <a:rPr lang="bg-BG" cap="none" dirty="0" err="1">
                <a:latin typeface="Times New Roman" charset="0"/>
                <a:ea typeface="Times New Roman" charset="0"/>
                <a:cs typeface="Times New Roman" charset="0"/>
              </a:rPr>
              <a:t>ш</a:t>
            </a:r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“.</a:t>
            </a:r>
            <a:endParaRPr lang="tr-TR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51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676894"/>
            <a:ext cx="10363826" cy="5114305"/>
          </a:xfrm>
        </p:spPr>
        <p:txBody>
          <a:bodyPr/>
          <a:lstStyle/>
          <a:p>
            <a:pPr algn="just"/>
            <a:r>
              <a:rPr lang="bg-BG" cap="none" dirty="0">
                <a:latin typeface="Times New Roman" charset="0"/>
                <a:ea typeface="Times New Roman" charset="0"/>
                <a:cs typeface="Times New Roman" charset="0"/>
              </a:rPr>
              <a:t>Б</a:t>
            </a:r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ъдеще време има две отрицателни форми. освен с частицата „не“ (например не ще пиша, не ще пишеш и т.н.), отрицание може да се образува и с глаголната форма „няма“ и съюза „да“: няма да пиша, няма да пишеш и т.н. Наличието на два начина за образуване на отрицателни форми е характерно и за другите бъдещи времена: бъдеще предварително, бъдеще в миналото и бъдеще предварително в миналото.</a:t>
            </a:r>
          </a:p>
          <a:p>
            <a:pPr algn="just"/>
            <a:r>
              <a:rPr lang="uk-UA" b="1" dirty="0" err="1"/>
              <a:t>Употреба</a:t>
            </a:r>
            <a:endParaRPr lang="uk-UA" b="1" dirty="0"/>
          </a:p>
          <a:p>
            <a:pPr algn="just"/>
            <a:r>
              <a:rPr lang="bg-BG" cap="none" dirty="0">
                <a:latin typeface="Times New Roman" charset="0"/>
                <a:ea typeface="Times New Roman" charset="0"/>
                <a:cs typeface="Times New Roman" charset="0"/>
              </a:rPr>
              <a:t>Основната употреба на бъдеще време е да изразява действия, които се очакват да се случат в даден бъдещ момент по отношение на момента на говорене. Освен това се използва и в следните случаи:</a:t>
            </a:r>
            <a:endParaRPr lang="tr-TR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358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За </a:t>
            </a:r>
            <a:r>
              <a:rPr lang="bg-BG" cap="none" dirty="0">
                <a:latin typeface="Times New Roman" charset="0"/>
                <a:ea typeface="Times New Roman" charset="0"/>
                <a:cs typeface="Times New Roman" charset="0"/>
              </a:rPr>
              <a:t>изразяване на повтарящо се действие в сегашното или </a:t>
            </a:r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миналото. </a:t>
            </a:r>
            <a:r>
              <a:rPr lang="bg-BG" cap="none" dirty="0">
                <a:latin typeface="Times New Roman" charset="0"/>
                <a:ea typeface="Times New Roman" charset="0"/>
                <a:cs typeface="Times New Roman" charset="0"/>
              </a:rPr>
              <a:t>Такава е употребата в откъса от разказа на Елин Пелин „Напаст божия“: Почерняха селските ясни дни, смутиха се спокойните и тихи нощи. Вечер всичко ще се прибере, ще стихне, ще се потаи, а от четирите краища на селото се подемат отчаяни гласове и писъци на осиротели майки, овдовели булки и се носят тъжно и страхотно чак до зори</a:t>
            </a:r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bg-BG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cap="none" dirty="0">
                <a:latin typeface="Times New Roman" charset="0"/>
                <a:ea typeface="Times New Roman" charset="0"/>
                <a:cs typeface="Times New Roman" charset="0"/>
              </a:rPr>
              <a:t>С повелително </a:t>
            </a:r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значение. </a:t>
            </a:r>
            <a:r>
              <a:rPr lang="bg-BG" cap="none" dirty="0">
                <a:latin typeface="Times New Roman" charset="0"/>
                <a:ea typeface="Times New Roman" charset="0"/>
                <a:cs typeface="Times New Roman" charset="0"/>
              </a:rPr>
              <a:t>Например: Ще отидеш и веднага ще си легнеш!</a:t>
            </a:r>
          </a:p>
          <a:p>
            <a:endParaRPr lang="tr-TR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306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01899" y="2269187"/>
            <a:ext cx="10364451" cy="1596177"/>
          </a:xfrm>
        </p:spPr>
        <p:txBody>
          <a:bodyPr/>
          <a:lstStyle/>
          <a:p>
            <a:r>
              <a:rPr lang="da-DK" b="1" dirty="0" err="1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Бъдеще</a:t>
            </a:r>
            <a:r>
              <a:rPr lang="da-DK" b="1" dirty="0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da-DK" b="1" dirty="0" err="1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предварително</a:t>
            </a:r>
            <a:r>
              <a:rPr lang="da-DK" b="1" dirty="0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da-DK" b="1" dirty="0" err="1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време</a:t>
            </a:r>
            <a:r>
              <a:rPr lang="tr-TR" b="1" dirty="0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844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bg-BG" cap="none" dirty="0" smtClean="0">
                <a:solidFill>
                  <a:srgbClr val="000000"/>
                </a:solidFill>
                <a:latin typeface="Times" charset="0"/>
              </a:rPr>
              <a:t>Бъдеще предварително време принадлежи към т.нар. перфектни (резултативни) времена и може да бъде определено като бъдеще резултативно време. формите за бъдеще предварително време означават резултат от действие, който ще бъде наличен в момент, следходен (бъдещ) спрямо момента на говорене, а самото действие също е следходно (бъдещо) спрямо момента на говорене. Формите за бъдеще предварително време се образуват аналогично на тези за другите резултативно времена от бъдеще време на спомагателния глагол </a:t>
            </a:r>
            <a:r>
              <a:rPr lang="bg-BG" i="1" cap="none" dirty="0" smtClean="0">
                <a:solidFill>
                  <a:srgbClr val="000000"/>
                </a:solidFill>
                <a:latin typeface="Times" charset="0"/>
              </a:rPr>
              <a:t>съм</a:t>
            </a:r>
            <a:r>
              <a:rPr lang="bg-BG" cap="none" dirty="0" smtClean="0">
                <a:solidFill>
                  <a:srgbClr val="000000"/>
                </a:solidFill>
                <a:latin typeface="Times" charset="0"/>
              </a:rPr>
              <a:t> и минало свършено деятелно причастие на основния глагол.</a:t>
            </a:r>
            <a:endParaRPr lang="tr-TR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92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66318633"/>
              </p:ext>
            </p:extLst>
          </p:nvPr>
        </p:nvGraphicFramePr>
        <p:xfrm>
          <a:off x="913773" y="2507086"/>
          <a:ext cx="10237156" cy="3425189"/>
        </p:xfrm>
        <a:graphic>
          <a:graphicData uri="http://schemas.openxmlformats.org/drawingml/2006/table">
            <a:tbl>
              <a:tblPr/>
              <a:tblGrid>
                <a:gridCol w="1861301"/>
                <a:gridCol w="2233562"/>
                <a:gridCol w="2047431"/>
                <a:gridCol w="2047431"/>
                <a:gridCol w="2047431"/>
              </a:tblGrid>
              <a:tr h="684847">
                <a:tc>
                  <a:txBody>
                    <a:bodyPr/>
                    <a:lstStyle/>
                    <a:p>
                      <a:pPr algn="ctr"/>
                      <a:r>
                        <a:rPr lang="uk-UA" sz="1500"/>
                        <a:t/>
                      </a:r>
                      <a:br>
                        <a:rPr lang="uk-UA" sz="1500"/>
                      </a:br>
                      <a:r>
                        <a:rPr lang="uk-UA" sz="1500"/>
                        <a:t>І спрежение</a:t>
                      </a:r>
                      <a:br>
                        <a:rPr lang="uk-UA" sz="1500"/>
                      </a:br>
                      <a:r>
                        <a:rPr lang="uk-UA" sz="1500"/>
                        <a:t>несв.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/>
                        <a:t>І спрежение 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/>
                        <a:t>ІІ спрежение</a:t>
                      </a:r>
                      <a:br>
                        <a:rPr lang="uk-UA" sz="1500"/>
                      </a:br>
                      <a:r>
                        <a:rPr lang="uk-UA" sz="1500"/>
                        <a:t>несв.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/>
                        <a:t>ІІ спрежение</a:t>
                      </a:r>
                      <a:br>
                        <a:rPr lang="uk-UA" sz="1500"/>
                      </a:br>
                      <a:r>
                        <a:rPr lang="uk-UA" sz="1500"/>
                        <a:t>св.в.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/>
                        <a:t>ІІІ спрежение</a:t>
                      </a:r>
                      <a:br>
                        <a:rPr lang="uk-UA" sz="1500"/>
                      </a:br>
                      <a:r>
                        <a:rPr lang="uk-UA" sz="1500"/>
                        <a:t>несв. 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</a:tr>
              <a:tr h="2739389">
                <a:tc>
                  <a:txBody>
                    <a:bodyPr/>
                    <a:lstStyle/>
                    <a:p>
                      <a:pPr algn="ctr"/>
                      <a:r>
                        <a:rPr lang="is-IS" sz="1500"/>
                        <a:t>ще съм чел, -а, -о     </a:t>
                      </a:r>
                      <a:br>
                        <a:rPr lang="is-IS" sz="1500"/>
                      </a:br>
                      <a:r>
                        <a:rPr lang="is-IS" sz="1500"/>
                        <a:t>ще си чел, -а, -о    </a:t>
                      </a:r>
                      <a:br>
                        <a:rPr lang="is-IS" sz="1500"/>
                      </a:br>
                      <a:r>
                        <a:rPr lang="is-IS" sz="1500"/>
                        <a:t>ще е чел, -а, -о       </a:t>
                      </a:r>
                      <a:br>
                        <a:rPr lang="is-IS" sz="1500"/>
                      </a:br>
                      <a:r>
                        <a:rPr lang="is-IS" sz="1500"/>
                        <a:t>ще сме чели    </a:t>
                      </a:r>
                      <a:br>
                        <a:rPr lang="is-IS" sz="1500"/>
                      </a:br>
                      <a:r>
                        <a:rPr lang="is-IS" sz="1500"/>
                        <a:t>ще сте чели   </a:t>
                      </a:r>
                      <a:br>
                        <a:rPr lang="is-IS" sz="1500"/>
                      </a:br>
                      <a:r>
                        <a:rPr lang="is-IS" sz="1500"/>
                        <a:t>ще са чели   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500"/>
                        <a:t>ще съм отишъл, -а, -о  </a:t>
                      </a:r>
                      <a:br>
                        <a:rPr lang="bg-BG" sz="1500"/>
                      </a:br>
                      <a:r>
                        <a:rPr lang="bg-BG" sz="1500"/>
                        <a:t>ще си отишъл, -а, -о</a:t>
                      </a:r>
                      <a:br>
                        <a:rPr lang="bg-BG" sz="1500"/>
                      </a:br>
                      <a:r>
                        <a:rPr lang="bg-BG" sz="1500"/>
                        <a:t>ще е отишъл, -а, -о</a:t>
                      </a:r>
                      <a:br>
                        <a:rPr lang="bg-BG" sz="1500"/>
                      </a:br>
                      <a:r>
                        <a:rPr lang="bg-BG" sz="1500"/>
                        <a:t>ще сме отишли</a:t>
                      </a:r>
                      <a:br>
                        <a:rPr lang="bg-BG" sz="1500"/>
                      </a:br>
                      <a:r>
                        <a:rPr lang="bg-BG" sz="1500"/>
                        <a:t>ще сте отишли</a:t>
                      </a:r>
                      <a:br>
                        <a:rPr lang="bg-BG" sz="1500"/>
                      </a:br>
                      <a:r>
                        <a:rPr lang="bg-BG" sz="1500"/>
                        <a:t>ще са  отишли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500"/>
                        <a:t>ще съм молил, -а, -о       </a:t>
                      </a:r>
                      <a:br>
                        <a:rPr lang="is-IS" sz="1500"/>
                      </a:br>
                      <a:r>
                        <a:rPr lang="is-IS" sz="1500"/>
                        <a:t>ще си молил, -а, -о    </a:t>
                      </a:r>
                      <a:br>
                        <a:rPr lang="is-IS" sz="1500"/>
                      </a:br>
                      <a:r>
                        <a:rPr lang="is-IS" sz="1500"/>
                        <a:t>ще е молил, -а, -о       </a:t>
                      </a:r>
                      <a:br>
                        <a:rPr lang="is-IS" sz="1500"/>
                      </a:br>
                      <a:r>
                        <a:rPr lang="is-IS" sz="1500"/>
                        <a:t>ще сме молили     </a:t>
                      </a:r>
                      <a:br>
                        <a:rPr lang="is-IS" sz="1500"/>
                      </a:br>
                      <a:r>
                        <a:rPr lang="is-IS" sz="1500"/>
                        <a:t>ще сте молили    </a:t>
                      </a:r>
                      <a:br>
                        <a:rPr lang="is-IS" sz="1500"/>
                      </a:br>
                      <a:r>
                        <a:rPr lang="is-IS" sz="1500"/>
                        <a:t>ще са молили    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r-IN" sz="1500"/>
                        <a:t>ще съм купил, -а, -о</a:t>
                      </a:r>
                      <a:br>
                        <a:rPr lang="mr-IN" sz="1500"/>
                      </a:br>
                      <a:r>
                        <a:rPr lang="mr-IN" sz="1500"/>
                        <a:t>ще си купил, -а, -о</a:t>
                      </a:r>
                      <a:br>
                        <a:rPr lang="mr-IN" sz="1500"/>
                      </a:br>
                      <a:r>
                        <a:rPr lang="mr-IN" sz="1500"/>
                        <a:t>ще е купил, -а, -о</a:t>
                      </a:r>
                      <a:br>
                        <a:rPr lang="mr-IN" sz="1500"/>
                      </a:br>
                      <a:r>
                        <a:rPr lang="mr-IN" sz="1500"/>
                        <a:t>ще сме купили</a:t>
                      </a:r>
                      <a:br>
                        <a:rPr lang="mr-IN" sz="1500"/>
                      </a:br>
                      <a:r>
                        <a:rPr lang="mr-IN" sz="1500"/>
                        <a:t>ще сте купили</a:t>
                      </a:r>
                      <a:br>
                        <a:rPr lang="mr-IN" sz="1500"/>
                      </a:br>
                      <a:r>
                        <a:rPr lang="mr-IN" sz="1500"/>
                        <a:t>ще са купили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500" dirty="0"/>
                        <a:t>ще съм отивал, -а, -о  </a:t>
                      </a:r>
                      <a:br>
                        <a:rPr lang="bg-BG" sz="1500" dirty="0"/>
                      </a:br>
                      <a:r>
                        <a:rPr lang="bg-BG" sz="1500" dirty="0"/>
                        <a:t>ще си отивал, -а, -о  </a:t>
                      </a:r>
                      <a:br>
                        <a:rPr lang="bg-BG" sz="1500" dirty="0"/>
                      </a:br>
                      <a:r>
                        <a:rPr lang="bg-BG" sz="1500" dirty="0"/>
                        <a:t>ще е отивал, -а, -о     </a:t>
                      </a:r>
                      <a:br>
                        <a:rPr lang="bg-BG" sz="1500" dirty="0"/>
                      </a:br>
                      <a:r>
                        <a:rPr lang="bg-BG" sz="1500" dirty="0"/>
                        <a:t>ще сме отивали </a:t>
                      </a:r>
                      <a:br>
                        <a:rPr lang="bg-BG" sz="1500" dirty="0"/>
                      </a:br>
                      <a:r>
                        <a:rPr lang="bg-BG" sz="1500" dirty="0"/>
                        <a:t>ще сте отивали  </a:t>
                      </a:r>
                      <a:br>
                        <a:rPr lang="bg-BG" sz="1500" dirty="0"/>
                      </a:br>
                      <a:r>
                        <a:rPr lang="bg-BG" sz="1500" dirty="0"/>
                        <a:t>ще са отивали  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FE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34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8767" y="2471067"/>
            <a:ext cx="10364451" cy="159617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5"/>
              </a:spcBef>
            </a:pPr>
            <a:r>
              <a:rPr lang="bg-BG" b="1" spc="-5" dirty="0" smtClean="0">
                <a:solidFill>
                  <a:srgbClr val="00B0F0"/>
                </a:solidFill>
                <a:latin typeface="Verdana"/>
                <a:cs typeface="Verdana"/>
              </a:rPr>
              <a:t>БЪДЕЩЕ </a:t>
            </a:r>
            <a:r>
              <a:rPr lang="bg-BG" b="1" spc="-5" dirty="0">
                <a:solidFill>
                  <a:srgbClr val="00B0F0"/>
                </a:solidFill>
                <a:latin typeface="Verdana"/>
                <a:cs typeface="Verdana"/>
              </a:rPr>
              <a:t>ВРЕМЕ В</a:t>
            </a:r>
            <a:r>
              <a:rPr lang="bg-BG" b="1" dirty="0">
                <a:solidFill>
                  <a:srgbClr val="00B0F0"/>
                </a:solidFill>
                <a:latin typeface="Verdana"/>
                <a:cs typeface="Verdana"/>
              </a:rPr>
              <a:t> </a:t>
            </a:r>
            <a:r>
              <a:rPr lang="bg-BG" b="1" spc="-5" dirty="0">
                <a:solidFill>
                  <a:srgbClr val="00B0F0"/>
                </a:solidFill>
                <a:latin typeface="Verdana"/>
                <a:cs typeface="Verdana"/>
              </a:rPr>
              <a:t>МИНАЛОТО</a:t>
            </a:r>
            <a:endParaRPr lang="bg-BG" dirty="0">
              <a:solidFill>
                <a:srgbClr val="00B0F0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972423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Формите на бъдеще време в миналото се образуват от формите за сегашно време на основния глагол и формите за минало време на спомагателния глагол ща: </a:t>
            </a:r>
            <a:r>
              <a:rPr lang="bg-BG" i="1" cap="none" dirty="0" smtClean="0">
                <a:solidFill>
                  <a:srgbClr val="00B0F0"/>
                </a:solidFill>
                <a:latin typeface="Times New Roman" charset="0"/>
                <a:ea typeface="Times New Roman" charset="0"/>
                <a:cs typeface="Times New Roman" charset="0"/>
              </a:rPr>
              <a:t>щях, щеше, щеше, щяхме, щяхте, щяха.</a:t>
            </a:r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 В сегашно време глаголът не функционира и само формата му за 3.л. </a:t>
            </a:r>
            <a:r>
              <a:rPr lang="bg-BG" cap="none" dirty="0" err="1" smtClean="0">
                <a:latin typeface="Times New Roman" charset="0"/>
                <a:ea typeface="Times New Roman" charset="0"/>
                <a:cs typeface="Times New Roman" charset="0"/>
              </a:rPr>
              <a:t>ед.ч</a:t>
            </a:r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., Която се е превърнала в частица, се използва за образуване на бъдеще време. </a:t>
            </a:r>
            <a:b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cap="none" dirty="0" smtClean="0">
                <a:latin typeface="Times New Roman" charset="0"/>
                <a:ea typeface="Times New Roman" charset="0"/>
                <a:cs typeface="Times New Roman" charset="0"/>
              </a:rPr>
              <a:t>Частицата ще.</a:t>
            </a:r>
            <a:endParaRPr lang="tr-TR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187901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Damlacık</Template>
  <TotalTime>18</TotalTime>
  <Words>889</Words>
  <Application>Microsoft Macintosh PowerPoint</Application>
  <PresentationFormat>Geniş Ekran</PresentationFormat>
  <Paragraphs>159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Mangal</vt:lpstr>
      <vt:lpstr>Times</vt:lpstr>
      <vt:lpstr>Times New Roman</vt:lpstr>
      <vt:lpstr>Tw Cen MT</vt:lpstr>
      <vt:lpstr>Verdana</vt:lpstr>
      <vt:lpstr>Wingdings</vt:lpstr>
      <vt:lpstr>Arial</vt:lpstr>
      <vt:lpstr>Damla</vt:lpstr>
      <vt:lpstr>Бъдеще време</vt:lpstr>
      <vt:lpstr>PowerPoint Sunusu</vt:lpstr>
      <vt:lpstr>PowerPoint Sunusu</vt:lpstr>
      <vt:lpstr>PowerPoint Sunusu</vt:lpstr>
      <vt:lpstr>Бъдеще предварително време </vt:lpstr>
      <vt:lpstr>PowerPoint Sunusu</vt:lpstr>
      <vt:lpstr>PowerPoint Sunusu</vt:lpstr>
      <vt:lpstr>БЪДЕЩЕ ВРЕМЕ В МИНАЛОТО</vt:lpstr>
      <vt:lpstr>PowerPoint Sunusu</vt:lpstr>
      <vt:lpstr>PowerPoint Sunusu</vt:lpstr>
      <vt:lpstr>PowerPoint Sunusu</vt:lpstr>
      <vt:lpstr>Бъдеще предварително време в миналото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Бъдеще време</dc:title>
  <dc:creator>sadık hacı</dc:creator>
  <cp:lastModifiedBy>sadık hacı</cp:lastModifiedBy>
  <cp:revision>3</cp:revision>
  <dcterms:created xsi:type="dcterms:W3CDTF">2018-02-18T19:38:40Z</dcterms:created>
  <dcterms:modified xsi:type="dcterms:W3CDTF">2018-02-18T19:56:53Z</dcterms:modified>
</cp:coreProperties>
</file>