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78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58CB3-6D5C-440A-8508-77A441F7D3E8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9ADC4-502C-4E92-BEEB-F693E39CDA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13247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58CB3-6D5C-440A-8508-77A441F7D3E8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9ADC4-502C-4E92-BEEB-F693E39CDA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78549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58CB3-6D5C-440A-8508-77A441F7D3E8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9ADC4-502C-4E92-BEEB-F693E39CDA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377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58CB3-6D5C-440A-8508-77A441F7D3E8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9ADC4-502C-4E92-BEEB-F693E39CDA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70586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58CB3-6D5C-440A-8508-77A441F7D3E8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9ADC4-502C-4E92-BEEB-F693E39CDA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9758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58CB3-6D5C-440A-8508-77A441F7D3E8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9ADC4-502C-4E92-BEEB-F693E39CDA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99507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58CB3-6D5C-440A-8508-77A441F7D3E8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9ADC4-502C-4E92-BEEB-F693E39CDA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80056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58CB3-6D5C-440A-8508-77A441F7D3E8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9ADC4-502C-4E92-BEEB-F693E39CDA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58684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58CB3-6D5C-440A-8508-77A441F7D3E8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9ADC4-502C-4E92-BEEB-F693E39CDA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4740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58CB3-6D5C-440A-8508-77A441F7D3E8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9ADC4-502C-4E92-BEEB-F693E39CDA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48497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58CB3-6D5C-440A-8508-77A441F7D3E8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9ADC4-502C-4E92-BEEB-F693E39CDA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08104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E58CB3-6D5C-440A-8508-77A441F7D3E8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9ADC4-502C-4E92-BEEB-F693E39CDA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4183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Sözcük Bilgisi </a:t>
            </a:r>
            <a:br>
              <a:rPr lang="tr-TR" dirty="0" smtClean="0"/>
            </a:br>
            <a:r>
              <a:rPr lang="tr-TR" dirty="0" smtClean="0"/>
              <a:t>7.Hafta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b="1" dirty="0" err="1"/>
              <a:t>Képzők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496060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-</a:t>
            </a:r>
            <a:r>
              <a:rPr lang="tr-TR" sz="3200" b="1" dirty="0" err="1"/>
              <a:t>vány</a:t>
            </a:r>
            <a:r>
              <a:rPr lang="tr-TR" sz="3200" b="1" dirty="0"/>
              <a:t>, -</a:t>
            </a:r>
            <a:r>
              <a:rPr lang="tr-TR" sz="3200" b="1" dirty="0" err="1"/>
              <a:t>vény</a:t>
            </a:r>
            <a:r>
              <a:rPr lang="tr-TR" sz="3200" b="1"/>
              <a:t>, </a:t>
            </a:r>
            <a:r>
              <a:rPr lang="tr-TR" sz="3200" b="1" dirty="0"/>
              <a:t>			</a:t>
            </a:r>
            <a:r>
              <a:rPr lang="tr-TR" sz="3200" b="1" dirty="0" smtClean="0"/>
              <a:t>/	-</a:t>
            </a:r>
            <a:r>
              <a:rPr lang="tr-TR" sz="3200" b="1" dirty="0" err="1"/>
              <a:t>ék</a:t>
            </a:r>
            <a:r>
              <a:rPr lang="tr-TR" sz="3200" dirty="0"/>
              <a:t> 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13406079"/>
              </p:ext>
            </p:extLst>
          </p:nvPr>
        </p:nvGraphicFramePr>
        <p:xfrm>
          <a:off x="1104407" y="1690688"/>
          <a:ext cx="3146960" cy="27519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26501"/>
                <a:gridCol w="1120459"/>
              </a:tblGrid>
              <a:tr h="5503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kiad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kiadvány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5503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tanit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tanitvány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5503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jön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effectLst/>
                        </a:rPr>
                        <a:t>jövevény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5503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szökik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szökevény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5503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indit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effectLst/>
                        </a:rPr>
                        <a:t>inditvány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8188366"/>
              </p:ext>
            </p:extLst>
          </p:nvPr>
        </p:nvGraphicFramePr>
        <p:xfrm>
          <a:off x="7148944" y="1911927"/>
          <a:ext cx="2873829" cy="235416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86690"/>
                <a:gridCol w="1487139"/>
              </a:tblGrid>
              <a:tr h="78472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készül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készülék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78472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terem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effectLst/>
                        </a:rPr>
                        <a:t>termék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78472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pótol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effectLst/>
                        </a:rPr>
                        <a:t>pótlék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22618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/>
              <a:t>-</a:t>
            </a:r>
            <a:r>
              <a:rPr lang="tr-TR" sz="3200" b="1" dirty="0" err="1"/>
              <a:t>dék</a:t>
            </a:r>
            <a:r>
              <a:rPr lang="tr-TR" sz="3200" b="1" dirty="0"/>
              <a:t>, -</a:t>
            </a:r>
            <a:r>
              <a:rPr lang="tr-TR" sz="3200" b="1" dirty="0" err="1"/>
              <a:t>adék</a:t>
            </a:r>
            <a:r>
              <a:rPr lang="tr-TR" sz="3200" b="1" dirty="0"/>
              <a:t>, -</a:t>
            </a:r>
            <a:r>
              <a:rPr lang="tr-TR" sz="3200" b="1" dirty="0" err="1"/>
              <a:t>edék</a:t>
            </a:r>
            <a:r>
              <a:rPr lang="tr-TR" sz="3200" b="1" dirty="0"/>
              <a:t>	</a:t>
            </a:r>
            <a:r>
              <a:rPr lang="tr-TR" sz="3200" dirty="0"/>
              <a:t>		</a:t>
            </a:r>
            <a:r>
              <a:rPr lang="tr-TR" sz="3200" dirty="0" smtClean="0"/>
              <a:t>/</a:t>
            </a:r>
            <a:r>
              <a:rPr lang="tr-TR" sz="3200" dirty="0"/>
              <a:t>		</a:t>
            </a:r>
            <a:r>
              <a:rPr lang="tr-TR" sz="3200" b="1" dirty="0"/>
              <a:t>-</a:t>
            </a:r>
            <a:r>
              <a:rPr lang="tr-TR" sz="3200" b="1" dirty="0" err="1"/>
              <a:t>lék</a:t>
            </a:r>
            <a:r>
              <a:rPr lang="tr-TR" sz="3200" b="1" dirty="0"/>
              <a:t>, -</a:t>
            </a:r>
            <a:r>
              <a:rPr lang="tr-TR" sz="3200" b="1" dirty="0" err="1"/>
              <a:t>alék</a:t>
            </a:r>
            <a:r>
              <a:rPr lang="tr-TR" sz="3200" b="1" dirty="0"/>
              <a:t>, -</a:t>
            </a:r>
            <a:r>
              <a:rPr lang="tr-TR" sz="3200" b="1" dirty="0" err="1"/>
              <a:t>elék</a:t>
            </a:r>
            <a:r>
              <a:rPr lang="tr-TR" sz="3200" dirty="0"/>
              <a:t> </a:t>
            </a:r>
            <a:br>
              <a:rPr lang="tr-TR" sz="3200" dirty="0"/>
            </a:br>
            <a:endParaRPr lang="tr-TR" sz="3200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1695136"/>
              </p:ext>
            </p:extLst>
          </p:nvPr>
        </p:nvGraphicFramePr>
        <p:xfrm>
          <a:off x="838200" y="2030682"/>
          <a:ext cx="3436918" cy="223540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47153"/>
                <a:gridCol w="1589765"/>
              </a:tblGrid>
              <a:tr h="745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hull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hulladék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745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szán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effectLst/>
                        </a:rPr>
                        <a:t>szándék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745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effectLst/>
                        </a:rPr>
                        <a:t>söpör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effectLst/>
                        </a:rPr>
                        <a:t>söprödék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  <p:graphicFrame>
        <p:nvGraphicFramePr>
          <p:cNvPr id="11" name="Tablo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9556866"/>
              </p:ext>
            </p:extLst>
          </p:nvPr>
        </p:nvGraphicFramePr>
        <p:xfrm>
          <a:off x="7220197" y="2030681"/>
          <a:ext cx="3051959" cy="222068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38914"/>
                <a:gridCol w="1813045"/>
              </a:tblGrid>
              <a:tr h="97377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függ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függelék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124690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mos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effectLst/>
                        </a:rPr>
                        <a:t>moslék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33113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melléknév</a:t>
            </a:r>
            <a:r>
              <a:rPr lang="tr-TR" b="1" dirty="0"/>
              <a:t>/f.  bazı örnekler: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-ó, -ő</a:t>
            </a:r>
            <a:r>
              <a:rPr lang="tr-TR" dirty="0"/>
              <a:t>  					</a:t>
            </a:r>
            <a:r>
              <a:rPr lang="tr-TR" b="1" dirty="0"/>
              <a:t>-</a:t>
            </a:r>
            <a:r>
              <a:rPr lang="tr-TR" b="1" dirty="0" err="1"/>
              <a:t>ható</a:t>
            </a:r>
            <a:r>
              <a:rPr lang="tr-TR" b="1" dirty="0"/>
              <a:t>, -</a:t>
            </a:r>
            <a:r>
              <a:rPr lang="tr-TR" b="1" dirty="0" err="1"/>
              <a:t>hető</a:t>
            </a:r>
            <a:r>
              <a:rPr lang="tr-TR" b="1" dirty="0"/>
              <a:t> 	</a:t>
            </a:r>
            <a:endParaRPr lang="tr-TR" dirty="0"/>
          </a:p>
          <a:p>
            <a:endParaRPr lang="tr-TR" dirty="0"/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2420717"/>
              </p:ext>
            </p:extLst>
          </p:nvPr>
        </p:nvGraphicFramePr>
        <p:xfrm>
          <a:off x="838200" y="2505697"/>
          <a:ext cx="3805052" cy="302820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80217"/>
                <a:gridCol w="1524835"/>
              </a:tblGrid>
              <a:tr h="3364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tanít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tanító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3364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küld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küldő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3364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iszik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ivó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3364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alszik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alvó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3364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cselekszik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cselekvő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3364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énekel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éneklő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3364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rábol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rabló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3364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ugrik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ugró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3364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forr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effectLst/>
                        </a:rPr>
                        <a:t>forró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4518680"/>
              </p:ext>
            </p:extLst>
          </p:nvPr>
        </p:nvGraphicFramePr>
        <p:xfrm>
          <a:off x="5925787" y="2505699"/>
          <a:ext cx="3669475" cy="3028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91008"/>
                <a:gridCol w="2278467"/>
              </a:tblGrid>
              <a:tr h="4326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effectLst/>
                        </a:rPr>
                        <a:t>lát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látható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326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eszik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ehető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326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iszik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iható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326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vár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várható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326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mond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mondható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326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olvas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olvasható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326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lesz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effectLst/>
                        </a:rPr>
                        <a:t>lehető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8717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-</a:t>
            </a:r>
            <a:r>
              <a:rPr lang="tr-TR" b="1" dirty="0" err="1"/>
              <a:t>ós</a:t>
            </a:r>
            <a:r>
              <a:rPr lang="tr-TR" b="1" dirty="0"/>
              <a:t>, -</a:t>
            </a:r>
            <a:r>
              <a:rPr lang="tr-TR" b="1" dirty="0" err="1"/>
              <a:t>ős</a:t>
            </a:r>
            <a:r>
              <a:rPr lang="tr-TR" b="1" dirty="0"/>
              <a:t>  			</a:t>
            </a:r>
            <a:r>
              <a:rPr lang="tr-TR" b="1" dirty="0" smtClean="0"/>
              <a:t>/</a:t>
            </a:r>
            <a:r>
              <a:rPr lang="tr-TR" b="1" dirty="0"/>
              <a:t>	-</a:t>
            </a:r>
            <a:r>
              <a:rPr lang="tr-TR" b="1" dirty="0" err="1"/>
              <a:t>hatatlan</a:t>
            </a:r>
            <a:r>
              <a:rPr lang="tr-TR" b="1" dirty="0"/>
              <a:t>, -</a:t>
            </a:r>
            <a:r>
              <a:rPr lang="tr-TR" b="1" dirty="0" err="1"/>
              <a:t>hetetlen</a:t>
            </a:r>
            <a:r>
              <a:rPr lang="tr-TR" dirty="0"/>
              <a:t> </a:t>
            </a:r>
            <a:br>
              <a:rPr lang="tr-TR" dirty="0"/>
            </a:b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43739250"/>
              </p:ext>
            </p:extLst>
          </p:nvPr>
        </p:nvGraphicFramePr>
        <p:xfrm>
          <a:off x="1009403" y="1805049"/>
          <a:ext cx="2398815" cy="16782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80161"/>
                <a:gridCol w="1418654"/>
              </a:tblGrid>
              <a:tr h="66366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ragad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ragadós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50730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ijed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ijedős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50730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tehet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effectLst/>
                        </a:rPr>
                        <a:t>tehetős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6775316"/>
              </p:ext>
            </p:extLst>
          </p:nvPr>
        </p:nvGraphicFramePr>
        <p:xfrm>
          <a:off x="6388924" y="1690685"/>
          <a:ext cx="2588820" cy="282887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88820"/>
              </a:tblGrid>
              <a:tr h="47336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effectLst/>
                        </a:rPr>
                        <a:t>láthatatlan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7336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hallhatatlan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6204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effectLst/>
                        </a:rPr>
                        <a:t>olvashatatlan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7336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lehetetlen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7336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(hisz) hihetetlen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7336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(</a:t>
                      </a:r>
                      <a:r>
                        <a:rPr lang="tr-TR" sz="1200" dirty="0" err="1">
                          <a:effectLst/>
                        </a:rPr>
                        <a:t>tesz</a:t>
                      </a:r>
                      <a:r>
                        <a:rPr lang="tr-TR" sz="1200" dirty="0">
                          <a:effectLst/>
                        </a:rPr>
                        <a:t>) </a:t>
                      </a:r>
                      <a:r>
                        <a:rPr lang="tr-TR" sz="1200" dirty="0" err="1">
                          <a:effectLst/>
                        </a:rPr>
                        <a:t>tehetetlen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08373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-</a:t>
            </a:r>
            <a:r>
              <a:rPr lang="tr-TR" b="1" dirty="0" err="1"/>
              <a:t>ákony</a:t>
            </a:r>
            <a:r>
              <a:rPr lang="tr-TR" b="1" dirty="0"/>
              <a:t>, -</a:t>
            </a:r>
            <a:r>
              <a:rPr lang="tr-TR" b="1" dirty="0" err="1"/>
              <a:t>ékeny</a:t>
            </a:r>
            <a:r>
              <a:rPr lang="tr-TR" b="1" dirty="0"/>
              <a:t>, -</a:t>
            </a:r>
            <a:r>
              <a:rPr lang="tr-TR" b="1" dirty="0" err="1"/>
              <a:t>ékony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41784209"/>
              </p:ext>
            </p:extLst>
          </p:nvPr>
        </p:nvGraphicFramePr>
        <p:xfrm>
          <a:off x="1211284" y="1690688"/>
          <a:ext cx="5582264" cy="26636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40130"/>
                <a:gridCol w="3242134"/>
              </a:tblGrid>
              <a:tr h="6659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gyúlik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gyúlékony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6659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közöl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közlékeny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6659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tesz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tevékeny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6659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hisz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effectLst/>
                        </a:rPr>
                        <a:t>hiszékeny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47149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Képzők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endParaRPr lang="tr-TR" dirty="0" smtClean="0"/>
          </a:p>
          <a:p>
            <a:pPr marL="0" indent="0" algn="just">
              <a:buNone/>
            </a:pPr>
            <a:r>
              <a:rPr lang="tr-TR" dirty="0"/>
              <a:t>	</a:t>
            </a:r>
            <a:r>
              <a:rPr lang="tr-TR" dirty="0" err="1" smtClean="0"/>
              <a:t>Macarca’daki</a:t>
            </a:r>
            <a:r>
              <a:rPr lang="tr-TR" dirty="0" smtClean="0"/>
              <a:t> </a:t>
            </a:r>
            <a:r>
              <a:rPr lang="tr-TR" dirty="0" err="1"/>
              <a:t>képző</a:t>
            </a:r>
            <a:r>
              <a:rPr lang="tr-TR" dirty="0"/>
              <a:t> ek türü isimlere ya da fiillere gelerek yeni sözcükler üretmeye yarayan türetme ekleridir. Türetme ekleri fiilden sözcük türetme ve isimden sözcük ekleri olarak da sınıflandırılabilir.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433951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felel+et</a:t>
            </a:r>
            <a:r>
              <a:rPr lang="tr-TR" dirty="0"/>
              <a:t>= </a:t>
            </a:r>
            <a:r>
              <a:rPr lang="tr-TR" dirty="0" err="1"/>
              <a:t>felelet</a:t>
            </a:r>
            <a:r>
              <a:rPr lang="tr-TR" dirty="0"/>
              <a:t> (</a:t>
            </a:r>
            <a:r>
              <a:rPr lang="tr-TR" dirty="0" err="1"/>
              <a:t>felel</a:t>
            </a:r>
            <a:r>
              <a:rPr lang="tr-TR" dirty="0"/>
              <a:t>: cevap vermek/</a:t>
            </a:r>
            <a:r>
              <a:rPr lang="tr-TR" dirty="0" err="1"/>
              <a:t>felelet</a:t>
            </a:r>
            <a:r>
              <a:rPr lang="tr-TR" dirty="0"/>
              <a:t>: cevap/yanıt)</a:t>
            </a:r>
          </a:p>
          <a:p>
            <a:r>
              <a:rPr lang="tr-TR" dirty="0" err="1"/>
              <a:t>ír+ó</a:t>
            </a:r>
            <a:r>
              <a:rPr lang="tr-TR" dirty="0"/>
              <a:t>=</a:t>
            </a:r>
            <a:r>
              <a:rPr lang="tr-TR" dirty="0" err="1"/>
              <a:t>író</a:t>
            </a:r>
            <a:r>
              <a:rPr lang="tr-TR" dirty="0"/>
              <a:t> (</a:t>
            </a:r>
            <a:r>
              <a:rPr lang="tr-TR" dirty="0" err="1"/>
              <a:t>ír</a:t>
            </a:r>
            <a:r>
              <a:rPr lang="tr-TR" dirty="0"/>
              <a:t>: yazmak/ </a:t>
            </a:r>
            <a:r>
              <a:rPr lang="tr-TR" dirty="0" err="1"/>
              <a:t>író</a:t>
            </a:r>
            <a:r>
              <a:rPr lang="tr-TR" dirty="0"/>
              <a:t>: yazar)</a:t>
            </a:r>
          </a:p>
          <a:p>
            <a:r>
              <a:rPr lang="tr-TR" dirty="0" err="1"/>
              <a:t>só+s</a:t>
            </a:r>
            <a:r>
              <a:rPr lang="tr-TR" dirty="0"/>
              <a:t>= </a:t>
            </a:r>
            <a:r>
              <a:rPr lang="tr-TR" dirty="0" err="1"/>
              <a:t>sós</a:t>
            </a:r>
            <a:r>
              <a:rPr lang="tr-TR" dirty="0"/>
              <a:t> (</a:t>
            </a:r>
            <a:r>
              <a:rPr lang="tr-TR" dirty="0" err="1"/>
              <a:t>só</a:t>
            </a:r>
            <a:r>
              <a:rPr lang="tr-TR" dirty="0"/>
              <a:t>: tuz/ </a:t>
            </a:r>
            <a:r>
              <a:rPr lang="tr-TR" dirty="0" err="1"/>
              <a:t>sós</a:t>
            </a:r>
            <a:r>
              <a:rPr lang="tr-TR" dirty="0"/>
              <a:t>: tuzlu)</a:t>
            </a:r>
          </a:p>
          <a:p>
            <a:r>
              <a:rPr lang="tr-TR" dirty="0" err="1"/>
              <a:t>város+i</a:t>
            </a:r>
            <a:r>
              <a:rPr lang="tr-TR" dirty="0"/>
              <a:t> = </a:t>
            </a:r>
            <a:r>
              <a:rPr lang="tr-TR" dirty="0" err="1"/>
              <a:t>városi</a:t>
            </a:r>
            <a:r>
              <a:rPr lang="tr-TR" dirty="0"/>
              <a:t> (</a:t>
            </a:r>
            <a:r>
              <a:rPr lang="tr-TR" dirty="0" err="1"/>
              <a:t>város</a:t>
            </a:r>
            <a:r>
              <a:rPr lang="tr-TR" dirty="0"/>
              <a:t>: şehir/ </a:t>
            </a:r>
            <a:r>
              <a:rPr lang="tr-TR" dirty="0" err="1"/>
              <a:t>városi</a:t>
            </a:r>
            <a:r>
              <a:rPr lang="tr-TR" dirty="0"/>
              <a:t>: şehirli)</a:t>
            </a:r>
          </a:p>
          <a:p>
            <a:r>
              <a:rPr lang="tr-TR" dirty="0" err="1"/>
              <a:t>rajz+ol</a:t>
            </a:r>
            <a:r>
              <a:rPr lang="tr-TR" dirty="0"/>
              <a:t>= </a:t>
            </a:r>
            <a:r>
              <a:rPr lang="tr-TR" dirty="0" err="1"/>
              <a:t>rajzol</a:t>
            </a:r>
            <a:r>
              <a:rPr lang="tr-TR" dirty="0"/>
              <a:t> (</a:t>
            </a:r>
            <a:r>
              <a:rPr lang="tr-TR" dirty="0" err="1"/>
              <a:t>rajz</a:t>
            </a:r>
            <a:r>
              <a:rPr lang="tr-TR" dirty="0"/>
              <a:t>: resim, çizgi/ </a:t>
            </a:r>
            <a:r>
              <a:rPr lang="tr-TR" dirty="0" err="1"/>
              <a:t>rajzol</a:t>
            </a:r>
            <a:r>
              <a:rPr lang="tr-TR" dirty="0"/>
              <a:t>: çizmek, resim yapmak)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587288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Képző</a:t>
            </a:r>
            <a:r>
              <a:rPr lang="tr-TR" dirty="0" smtClean="0"/>
              <a:t> </a:t>
            </a:r>
            <a:r>
              <a:rPr lang="tr-TR" dirty="0"/>
              <a:t>ek türünde yer alan aynı görünümlü ek fiile ve isme de gelebilir ancak bu durumda görevleri farklıdır</a:t>
            </a:r>
            <a:r>
              <a:rPr lang="tr-TR" dirty="0" smtClean="0"/>
              <a:t>:</a:t>
            </a:r>
          </a:p>
          <a:p>
            <a:endParaRPr lang="tr-TR" dirty="0"/>
          </a:p>
          <a:p>
            <a:r>
              <a:rPr lang="tr-TR" dirty="0" err="1"/>
              <a:t>vad+ász</a:t>
            </a:r>
            <a:r>
              <a:rPr lang="tr-TR" dirty="0"/>
              <a:t> = avcı</a:t>
            </a:r>
          </a:p>
          <a:p>
            <a:r>
              <a:rPr lang="tr-TR" dirty="0" err="1"/>
              <a:t>vad+ász</a:t>
            </a:r>
            <a:r>
              <a:rPr lang="tr-TR" dirty="0"/>
              <a:t>(</a:t>
            </a:r>
            <a:r>
              <a:rPr lang="tr-TR" dirty="0" err="1"/>
              <a:t>ik</a:t>
            </a:r>
            <a:r>
              <a:rPr lang="tr-TR" dirty="0"/>
              <a:t>) = avlamak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72078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Bu ekin kelime köküne yüklediği anlam yeni oluşturulan sözcük ile türetilen sözcük arasındaki anlam dikkate alınarak net bir şekilde görülebilir. </a:t>
            </a:r>
          </a:p>
          <a:p>
            <a:r>
              <a:rPr lang="tr-TR" dirty="0" err="1"/>
              <a:t>lovász</a:t>
            </a:r>
            <a:r>
              <a:rPr lang="tr-TR" dirty="0"/>
              <a:t>=seyis (</a:t>
            </a:r>
            <a:r>
              <a:rPr lang="tr-TR" dirty="0" err="1"/>
              <a:t>ló:at</a:t>
            </a:r>
            <a:r>
              <a:rPr lang="tr-TR" dirty="0"/>
              <a:t>)</a:t>
            </a:r>
          </a:p>
          <a:p>
            <a:r>
              <a:rPr lang="tr-TR" dirty="0" err="1"/>
              <a:t>kertész</a:t>
            </a:r>
            <a:r>
              <a:rPr lang="tr-TR" dirty="0"/>
              <a:t>=bahçıvan (kert: bahçe)</a:t>
            </a:r>
          </a:p>
          <a:p>
            <a:r>
              <a:rPr lang="tr-TR" dirty="0" err="1"/>
              <a:t>sportol</a:t>
            </a:r>
            <a:r>
              <a:rPr lang="tr-TR" dirty="0"/>
              <a:t>=spor yapmak (</a:t>
            </a:r>
            <a:r>
              <a:rPr lang="tr-TR" dirty="0" err="1"/>
              <a:t>sport:spor</a:t>
            </a:r>
            <a:r>
              <a:rPr lang="tr-TR" dirty="0"/>
              <a:t>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64478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err="1"/>
              <a:t>Képző</a:t>
            </a:r>
            <a:r>
              <a:rPr lang="tr-TR" dirty="0"/>
              <a:t> ek türü ile isim ve fiillerden yeni sözcükler türetilir, küçültme yapmak için kullanılabilir (</a:t>
            </a:r>
            <a:r>
              <a:rPr lang="tr-TR" dirty="0" err="1"/>
              <a:t>leányka</a:t>
            </a:r>
            <a:r>
              <a:rPr lang="tr-TR" dirty="0" smtClean="0"/>
              <a:t>), </a:t>
            </a:r>
            <a:r>
              <a:rPr lang="tr-TR" dirty="0"/>
              <a:t>ekler fiillerde sıklık- tekrar (</a:t>
            </a:r>
            <a:r>
              <a:rPr lang="tr-TR" dirty="0" err="1"/>
              <a:t>beszélget</a:t>
            </a:r>
            <a:r>
              <a:rPr lang="tr-TR" dirty="0"/>
              <a:t>, </a:t>
            </a:r>
            <a:r>
              <a:rPr lang="tr-TR" dirty="0" err="1"/>
              <a:t>hallgat</a:t>
            </a:r>
            <a:r>
              <a:rPr lang="tr-TR" dirty="0"/>
              <a:t>, </a:t>
            </a:r>
            <a:r>
              <a:rPr lang="tr-TR" dirty="0" err="1"/>
              <a:t>öntöz</a:t>
            </a:r>
            <a:r>
              <a:rPr lang="tr-TR" dirty="0"/>
              <a:t>), eylemin başlama ve bitişiyle ilgili durum (</a:t>
            </a:r>
            <a:r>
              <a:rPr lang="tr-TR" dirty="0" err="1"/>
              <a:t>csattan</a:t>
            </a:r>
            <a:r>
              <a:rPr lang="tr-TR" dirty="0"/>
              <a:t>, </a:t>
            </a:r>
            <a:r>
              <a:rPr lang="tr-TR" dirty="0" err="1"/>
              <a:t>ébred</a:t>
            </a:r>
            <a:r>
              <a:rPr lang="tr-TR" dirty="0"/>
              <a:t>) belirtebilirler. Fiil çatısı ile ilgili bilgi verirler (</a:t>
            </a:r>
            <a:r>
              <a:rPr lang="tr-TR" dirty="0" err="1"/>
              <a:t>ettirgenlik</a:t>
            </a:r>
            <a:r>
              <a:rPr lang="tr-TR" dirty="0"/>
              <a:t> </a:t>
            </a:r>
            <a:r>
              <a:rPr lang="tr-TR" dirty="0" err="1"/>
              <a:t>örn</a:t>
            </a:r>
            <a:r>
              <a:rPr lang="tr-TR" dirty="0"/>
              <a:t>. </a:t>
            </a:r>
            <a:r>
              <a:rPr lang="tr-TR" dirty="0" err="1"/>
              <a:t>olvastat</a:t>
            </a:r>
            <a:r>
              <a:rPr lang="tr-TR" dirty="0"/>
              <a:t>/, edilgenlik </a:t>
            </a:r>
            <a:r>
              <a:rPr lang="tr-TR" dirty="0" err="1"/>
              <a:t>örn</a:t>
            </a:r>
            <a:r>
              <a:rPr lang="tr-TR" dirty="0"/>
              <a:t>. </a:t>
            </a:r>
            <a:r>
              <a:rPr lang="tr-TR" dirty="0" err="1"/>
              <a:t>kerestetik</a:t>
            </a:r>
            <a:r>
              <a:rPr lang="tr-TR" dirty="0"/>
              <a:t>/, </a:t>
            </a:r>
            <a:r>
              <a:rPr lang="tr-TR" dirty="0" err="1"/>
              <a:t>dönüşlülük</a:t>
            </a:r>
            <a:r>
              <a:rPr lang="tr-TR" dirty="0"/>
              <a:t>  </a:t>
            </a:r>
            <a:r>
              <a:rPr lang="tr-TR" dirty="0" err="1"/>
              <a:t>örn</a:t>
            </a:r>
            <a:r>
              <a:rPr lang="tr-TR" dirty="0"/>
              <a:t>. </a:t>
            </a:r>
            <a:r>
              <a:rPr lang="tr-TR" dirty="0" err="1"/>
              <a:t>fésülködik</a:t>
            </a:r>
            <a:r>
              <a:rPr lang="tr-TR" dirty="0"/>
              <a:t>/ </a:t>
            </a:r>
            <a:r>
              <a:rPr lang="tr-TR" dirty="0" err="1"/>
              <a:t>işteşlik</a:t>
            </a:r>
            <a:r>
              <a:rPr lang="tr-TR" dirty="0"/>
              <a:t> </a:t>
            </a:r>
            <a:r>
              <a:rPr lang="tr-TR" dirty="0" err="1"/>
              <a:t>örn</a:t>
            </a:r>
            <a:r>
              <a:rPr lang="tr-TR" dirty="0"/>
              <a:t>. </a:t>
            </a:r>
            <a:r>
              <a:rPr lang="tr-TR" dirty="0" err="1"/>
              <a:t>ölelkezik</a:t>
            </a:r>
            <a:r>
              <a:rPr lang="tr-TR" dirty="0"/>
              <a:t>/ gibi).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821073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(</a:t>
            </a:r>
            <a:r>
              <a:rPr lang="tr-TR" sz="3100" b="1" dirty="0"/>
              <a:t>V&gt;N – V&gt;V) Fiilden sözcük türetme eklerinden bazı </a:t>
            </a:r>
            <a:r>
              <a:rPr lang="tr-TR" sz="3100" b="1" dirty="0" smtClean="0"/>
              <a:t>örnekler:</a:t>
            </a:r>
            <a:br>
              <a:rPr lang="tr-TR" sz="3100" b="1" dirty="0" smtClean="0"/>
            </a:br>
            <a:r>
              <a:rPr lang="tr-TR" sz="3100" b="1" dirty="0" smtClean="0"/>
              <a:t>-</a:t>
            </a:r>
            <a:r>
              <a:rPr lang="tr-TR" b="1" dirty="0" err="1" smtClean="0"/>
              <a:t>ás</a:t>
            </a:r>
            <a:r>
              <a:rPr lang="tr-TR" b="1" dirty="0"/>
              <a:t>, -</a:t>
            </a:r>
            <a:r>
              <a:rPr lang="tr-TR" b="1" dirty="0" err="1"/>
              <a:t>és</a:t>
            </a:r>
            <a:r>
              <a:rPr lang="tr-TR" dirty="0"/>
              <a:t> </a:t>
            </a:r>
            <a:r>
              <a:rPr lang="tr-TR" dirty="0" smtClean="0"/>
              <a:t>/</a:t>
            </a:r>
            <a:r>
              <a:rPr lang="tr-TR" b="1" dirty="0"/>
              <a:t>-</a:t>
            </a:r>
            <a:r>
              <a:rPr lang="tr-TR" b="1" dirty="0" err="1"/>
              <a:t>alom</a:t>
            </a:r>
            <a:r>
              <a:rPr lang="tr-TR" b="1" dirty="0"/>
              <a:t>, -elem  </a:t>
            </a:r>
            <a:r>
              <a:rPr lang="tr-TR" dirty="0"/>
              <a:t>	</a:t>
            </a:r>
            <a:br>
              <a:rPr lang="tr-TR" dirty="0"/>
            </a:b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4802216"/>
              </p:ext>
            </p:extLst>
          </p:nvPr>
        </p:nvGraphicFramePr>
        <p:xfrm>
          <a:off x="1645921" y="3779521"/>
          <a:ext cx="3924884" cy="151155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52356"/>
                <a:gridCol w="1772528"/>
              </a:tblGrid>
              <a:tr h="36962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effectLst/>
                        </a:rPr>
                        <a:t>gyöz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gyözelem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38541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effectLst/>
                        </a:rPr>
                        <a:t>forog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effectLst/>
                        </a:rPr>
                        <a:t>forgalom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31069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effectLst/>
                        </a:rPr>
                        <a:t>küzd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küzdelem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4581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effectLst/>
                        </a:rPr>
                        <a:t>történik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effectLst/>
                        </a:rPr>
                        <a:t>történelem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3507107"/>
              </p:ext>
            </p:extLst>
          </p:nvPr>
        </p:nvGraphicFramePr>
        <p:xfrm>
          <a:off x="1645921" y="1750368"/>
          <a:ext cx="4129181" cy="174421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19708"/>
                <a:gridCol w="2009473"/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ad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effectLst/>
                        </a:rPr>
                        <a:t>adás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25808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ír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irás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25808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lakik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lakás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25808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eszik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evés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25808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iszik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ivás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25808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szól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szólás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25808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vasárol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effectLst/>
                        </a:rPr>
                        <a:t>vasárlás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-15372242" y="-1519365"/>
            <a:ext cx="30236565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						</a:t>
            </a:r>
            <a:endParaRPr kumimoji="0" lang="tr-TR" altLang="tr-TR" sz="1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				</a:t>
            </a:r>
            <a:endParaRPr kumimoji="0" lang="tr-TR" altLang="tr-TR" sz="1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08843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/>
              <a:t>-</a:t>
            </a:r>
            <a:r>
              <a:rPr lang="tr-TR" sz="3200" b="1" dirty="0" err="1"/>
              <a:t>ság</a:t>
            </a:r>
            <a:r>
              <a:rPr lang="tr-TR" sz="3200" b="1" dirty="0"/>
              <a:t>, -</a:t>
            </a:r>
            <a:r>
              <a:rPr lang="tr-TR" sz="3200" b="1" dirty="0" err="1"/>
              <a:t>ség</a:t>
            </a:r>
            <a:r>
              <a:rPr lang="tr-TR" sz="3200" b="1" dirty="0"/>
              <a:t>, -</a:t>
            </a:r>
            <a:r>
              <a:rPr lang="tr-TR" sz="3200" b="1" dirty="0" err="1"/>
              <a:t>eség</a:t>
            </a:r>
            <a:r>
              <a:rPr lang="tr-TR" sz="3200" b="1" dirty="0"/>
              <a:t> 		</a:t>
            </a:r>
            <a:r>
              <a:rPr lang="tr-TR" sz="3200" b="1" dirty="0" smtClean="0"/>
              <a:t>/</a:t>
            </a:r>
            <a:r>
              <a:rPr lang="tr-TR" sz="3200" b="1" dirty="0"/>
              <a:t>-</a:t>
            </a:r>
            <a:r>
              <a:rPr lang="tr-TR" sz="3200" b="1" dirty="0" err="1"/>
              <a:t>mány</a:t>
            </a:r>
            <a:r>
              <a:rPr lang="tr-TR" sz="3200" b="1" dirty="0"/>
              <a:t>, -</a:t>
            </a:r>
            <a:r>
              <a:rPr lang="tr-TR" sz="3200" b="1" dirty="0" err="1"/>
              <a:t>mény</a:t>
            </a:r>
            <a:r>
              <a:rPr lang="tr-TR" sz="3200" b="1" dirty="0"/>
              <a:t>, -</a:t>
            </a:r>
            <a:r>
              <a:rPr lang="tr-TR" sz="3200" b="1" dirty="0" err="1"/>
              <a:t>amány</a:t>
            </a:r>
            <a:r>
              <a:rPr lang="tr-TR" sz="3200" b="1" dirty="0"/>
              <a:t>, -</a:t>
            </a:r>
            <a:r>
              <a:rPr lang="tr-TR" sz="3200" b="1" dirty="0" err="1"/>
              <a:t>emény</a:t>
            </a:r>
            <a:r>
              <a:rPr lang="tr-TR" sz="3200" dirty="0"/>
              <a:t/>
            </a:r>
            <a:br>
              <a:rPr lang="tr-TR" sz="3200" dirty="0"/>
            </a:br>
            <a:endParaRPr lang="tr-TR" sz="3200" dirty="0"/>
          </a:p>
        </p:txBody>
      </p:sp>
      <p:graphicFrame>
        <p:nvGraphicFramePr>
          <p:cNvPr id="7" name="İçerik Yer Tutucusu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5763756"/>
              </p:ext>
            </p:extLst>
          </p:nvPr>
        </p:nvGraphicFramePr>
        <p:xfrm>
          <a:off x="985652" y="1603169"/>
          <a:ext cx="3845754" cy="138941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11927"/>
                <a:gridCol w="1933827"/>
              </a:tblGrid>
              <a:tr h="64126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effectLst/>
                        </a:rPr>
                        <a:t>segít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segítség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74814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ver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effectLst/>
                        </a:rPr>
                        <a:t>vereség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  <p:graphicFrame>
        <p:nvGraphicFramePr>
          <p:cNvPr id="8" name="Tablo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1923970"/>
              </p:ext>
            </p:extLst>
          </p:nvPr>
        </p:nvGraphicFramePr>
        <p:xfrm>
          <a:off x="5403273" y="1603168"/>
          <a:ext cx="4536374" cy="141316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08483"/>
                <a:gridCol w="2927891"/>
              </a:tblGrid>
              <a:tr h="32063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tud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tudomány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37704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süt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sütemény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32657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tanul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tanulmány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38891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olvas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effectLst/>
                        </a:rPr>
                        <a:t>olvasmány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79622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100" b="1" dirty="0"/>
              <a:t>-t, -at, -et  				</a:t>
            </a:r>
            <a:r>
              <a:rPr lang="tr-TR" sz="3100" b="1" dirty="0" smtClean="0"/>
              <a:t>/</a:t>
            </a:r>
            <a:r>
              <a:rPr lang="tr-TR" sz="3100" b="1" dirty="0"/>
              <a:t>	</a:t>
            </a:r>
            <a:r>
              <a:rPr lang="tr-TR" sz="3100" b="1" dirty="0" smtClean="0"/>
              <a:t>-</a:t>
            </a:r>
            <a:r>
              <a:rPr lang="tr-TR" sz="3100" b="1" dirty="0" err="1" smtClean="0"/>
              <a:t>atal</a:t>
            </a:r>
            <a:r>
              <a:rPr lang="tr-TR" sz="3100" b="1" dirty="0"/>
              <a:t>, -</a:t>
            </a:r>
            <a:r>
              <a:rPr lang="tr-TR" sz="3100" b="1" dirty="0" err="1"/>
              <a:t>etel</a:t>
            </a:r>
            <a:r>
              <a:rPr lang="tr-TR" sz="3100" b="1" dirty="0"/>
              <a:t>, -</a:t>
            </a:r>
            <a:r>
              <a:rPr lang="tr-TR" sz="3100" b="1" dirty="0" err="1"/>
              <a:t>tal</a:t>
            </a:r>
            <a:r>
              <a:rPr lang="tr-TR" sz="3100" b="1" dirty="0"/>
              <a:t>, -tel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8673549"/>
              </p:ext>
            </p:extLst>
          </p:nvPr>
        </p:nvGraphicFramePr>
        <p:xfrm>
          <a:off x="1240183" y="1436915"/>
          <a:ext cx="3664326" cy="27347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64274"/>
                <a:gridCol w="1900052"/>
              </a:tblGrid>
              <a:tr h="64126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akar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akarat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53311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hisz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hit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52012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áldoz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aldozat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52012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szeret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szeretet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52012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gondol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effectLst/>
                        </a:rPr>
                        <a:t>gondolat</a:t>
                      </a:r>
                      <a:r>
                        <a:rPr lang="tr-TR" sz="1200" dirty="0">
                          <a:effectLst/>
                        </a:rPr>
                        <a:t> 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5839625"/>
              </p:ext>
            </p:extLst>
          </p:nvPr>
        </p:nvGraphicFramePr>
        <p:xfrm>
          <a:off x="5488622" y="1425039"/>
          <a:ext cx="4237269" cy="288934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40334"/>
                <a:gridCol w="2196935"/>
              </a:tblGrid>
              <a:tr h="52251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jön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jövetel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7336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kivisz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kivitel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7336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tesz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effectLst/>
                        </a:rPr>
                        <a:t>tétel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7336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vesz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u="sng">
                          <a:effectLst/>
                        </a:rPr>
                        <a:t>v</a:t>
                      </a:r>
                      <a:r>
                        <a:rPr lang="tr-TR" sz="1200">
                          <a:effectLst/>
                        </a:rPr>
                        <a:t>étel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7336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eszik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u="sng">
                          <a:effectLst/>
                        </a:rPr>
                        <a:t>é</a:t>
                      </a:r>
                      <a:r>
                        <a:rPr lang="tr-TR" sz="1200">
                          <a:effectLst/>
                        </a:rPr>
                        <a:t>tel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7336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iszik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effectLst/>
                        </a:rPr>
                        <a:t>ital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50690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404</Words>
  <Application>Microsoft Office PowerPoint</Application>
  <PresentationFormat>Geniş ekran</PresentationFormat>
  <Paragraphs>165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Office Teması</vt:lpstr>
      <vt:lpstr>Sözcük Bilgisi  7.Hafta</vt:lpstr>
      <vt:lpstr>Képzők </vt:lpstr>
      <vt:lpstr>PowerPoint Sunusu</vt:lpstr>
      <vt:lpstr>PowerPoint Sunusu</vt:lpstr>
      <vt:lpstr>PowerPoint Sunusu</vt:lpstr>
      <vt:lpstr>PowerPoint Sunusu</vt:lpstr>
      <vt:lpstr>(V&gt;N – V&gt;V) Fiilden sözcük türetme eklerinden bazı örnekler: -ás, -és /-alom, -elem    </vt:lpstr>
      <vt:lpstr>-ság, -ség, -eség   /-mány, -mény, -amány, -emény </vt:lpstr>
      <vt:lpstr>-t, -at, -et      / -atal, -etel, -tal, -tel </vt:lpstr>
      <vt:lpstr>-vány, -vény,    / -ék  </vt:lpstr>
      <vt:lpstr>-dék, -adék, -edék   /  -lék, -alék, -elék  </vt:lpstr>
      <vt:lpstr>melléknév/f.  bazı örnekler: </vt:lpstr>
      <vt:lpstr>-ós, -ős     / -hatatlan, -hetetlen  </vt:lpstr>
      <vt:lpstr>-ákony, -ékeny, -ékony 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Sözcük Bilgisi  7.Hafta</dc:title>
  <dc:creator>Alpertunga Altaylı</dc:creator>
  <cp:lastModifiedBy>Pc</cp:lastModifiedBy>
  <cp:revision>4</cp:revision>
  <dcterms:created xsi:type="dcterms:W3CDTF">2018-04-01T16:22:21Z</dcterms:created>
  <dcterms:modified xsi:type="dcterms:W3CDTF">2018-04-02T08:36:30Z</dcterms:modified>
</cp:coreProperties>
</file>