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32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85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7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05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7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50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00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86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74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84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8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58CB3-6D5C-440A-8508-77A441F7D3E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9ADC4-502C-4E92-BEEB-F693E39CD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18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 </a:t>
            </a:r>
            <a:br>
              <a:rPr lang="tr-TR" dirty="0" smtClean="0"/>
            </a:br>
            <a:r>
              <a:rPr lang="tr-TR" dirty="0" smtClean="0"/>
              <a:t>7.Hafta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Képzők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60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sz="3200" b="1" dirty="0" err="1"/>
              <a:t>vány</a:t>
            </a:r>
            <a:r>
              <a:rPr lang="tr-TR" sz="3200" b="1" dirty="0"/>
              <a:t>, -</a:t>
            </a:r>
            <a:r>
              <a:rPr lang="tr-TR" sz="3200" b="1" dirty="0" err="1"/>
              <a:t>vény</a:t>
            </a:r>
            <a:r>
              <a:rPr lang="tr-TR" sz="3200" b="1"/>
              <a:t>, </a:t>
            </a:r>
            <a:r>
              <a:rPr lang="tr-TR" sz="3200" b="1" dirty="0"/>
              <a:t>			</a:t>
            </a:r>
            <a:r>
              <a:rPr lang="tr-TR" sz="3200" b="1" dirty="0" smtClean="0"/>
              <a:t>/	-</a:t>
            </a:r>
            <a:r>
              <a:rPr lang="tr-TR" sz="3200" b="1" dirty="0" err="1"/>
              <a:t>ék</a:t>
            </a:r>
            <a:r>
              <a:rPr lang="tr-TR" sz="3200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406079"/>
              </p:ext>
            </p:extLst>
          </p:nvPr>
        </p:nvGraphicFramePr>
        <p:xfrm>
          <a:off x="1104407" y="1690688"/>
          <a:ext cx="3146960" cy="2751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6501"/>
                <a:gridCol w="1120459"/>
              </a:tblGrid>
              <a:tr h="55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kiadvány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tanit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tanitvány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jövevény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szökik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szökevény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indit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inditvány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188366"/>
              </p:ext>
            </p:extLst>
          </p:nvPr>
        </p:nvGraphicFramePr>
        <p:xfrm>
          <a:off x="7148944" y="1911927"/>
          <a:ext cx="2873829" cy="2354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6690"/>
                <a:gridCol w="1487139"/>
              </a:tblGrid>
              <a:tr h="7847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készül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készülék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47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terem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termék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47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pótol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pótlék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261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-</a:t>
            </a:r>
            <a:r>
              <a:rPr lang="tr-TR" sz="3200" b="1" dirty="0" err="1"/>
              <a:t>dék</a:t>
            </a:r>
            <a:r>
              <a:rPr lang="tr-TR" sz="3200" b="1" dirty="0"/>
              <a:t>, -</a:t>
            </a:r>
            <a:r>
              <a:rPr lang="tr-TR" sz="3200" b="1" dirty="0" err="1"/>
              <a:t>adék</a:t>
            </a:r>
            <a:r>
              <a:rPr lang="tr-TR" sz="3200" b="1" dirty="0"/>
              <a:t>, -</a:t>
            </a:r>
            <a:r>
              <a:rPr lang="tr-TR" sz="3200" b="1" dirty="0" err="1"/>
              <a:t>edék</a:t>
            </a:r>
            <a:r>
              <a:rPr lang="tr-TR" sz="3200" b="1" dirty="0"/>
              <a:t>	</a:t>
            </a:r>
            <a:r>
              <a:rPr lang="tr-TR" sz="3200" dirty="0"/>
              <a:t>		</a:t>
            </a:r>
            <a:r>
              <a:rPr lang="tr-TR" sz="3200" dirty="0" smtClean="0"/>
              <a:t>/</a:t>
            </a:r>
            <a:r>
              <a:rPr lang="tr-TR" sz="3200" dirty="0"/>
              <a:t>		</a:t>
            </a:r>
            <a:r>
              <a:rPr lang="tr-TR" sz="3200" b="1" dirty="0"/>
              <a:t>-</a:t>
            </a:r>
            <a:r>
              <a:rPr lang="tr-TR" sz="3200" b="1" dirty="0" err="1"/>
              <a:t>lék</a:t>
            </a:r>
            <a:r>
              <a:rPr lang="tr-TR" sz="3200" b="1" dirty="0"/>
              <a:t>, -</a:t>
            </a:r>
            <a:r>
              <a:rPr lang="tr-TR" sz="3200" b="1" dirty="0" err="1"/>
              <a:t>alék</a:t>
            </a:r>
            <a:r>
              <a:rPr lang="tr-TR" sz="3200" b="1" dirty="0"/>
              <a:t>, -</a:t>
            </a:r>
            <a:r>
              <a:rPr lang="tr-TR" sz="3200" b="1" dirty="0" err="1"/>
              <a:t>elék</a:t>
            </a:r>
            <a:r>
              <a:rPr lang="tr-TR" sz="3200" dirty="0"/>
              <a:t> </a:t>
            </a:r>
            <a:br>
              <a:rPr lang="tr-TR" sz="3200" dirty="0"/>
            </a:br>
            <a:endParaRPr lang="tr-TR" sz="32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695136"/>
              </p:ext>
            </p:extLst>
          </p:nvPr>
        </p:nvGraphicFramePr>
        <p:xfrm>
          <a:off x="838200" y="2030682"/>
          <a:ext cx="3436918" cy="2235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7153"/>
                <a:gridCol w="1589765"/>
              </a:tblGrid>
              <a:tr h="745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hull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hulladék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45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szán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szándék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45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söpör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söprödék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556866"/>
              </p:ext>
            </p:extLst>
          </p:nvPr>
        </p:nvGraphicFramePr>
        <p:xfrm>
          <a:off x="7220197" y="2030681"/>
          <a:ext cx="3051959" cy="222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8914"/>
                <a:gridCol w="1813045"/>
              </a:tblGrid>
              <a:tr h="9737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függ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függelék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469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moslék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31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melléknév</a:t>
            </a:r>
            <a:r>
              <a:rPr lang="tr-TR" b="1" dirty="0"/>
              <a:t>/f.  bazı örnekler: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-ó, -ő</a:t>
            </a:r>
            <a:r>
              <a:rPr lang="tr-TR" dirty="0"/>
              <a:t>  					</a:t>
            </a:r>
            <a:r>
              <a:rPr lang="tr-TR" b="1" dirty="0"/>
              <a:t>-</a:t>
            </a:r>
            <a:r>
              <a:rPr lang="tr-TR" b="1" dirty="0" err="1"/>
              <a:t>ható</a:t>
            </a:r>
            <a:r>
              <a:rPr lang="tr-TR" b="1" dirty="0"/>
              <a:t>, -</a:t>
            </a:r>
            <a:r>
              <a:rPr lang="tr-TR" b="1" dirty="0" err="1"/>
              <a:t>hető</a:t>
            </a:r>
            <a:r>
              <a:rPr lang="tr-TR" b="1" dirty="0"/>
              <a:t> 	</a:t>
            </a:r>
            <a:endParaRPr lang="tr-TR" dirty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20717"/>
              </p:ext>
            </p:extLst>
          </p:nvPr>
        </p:nvGraphicFramePr>
        <p:xfrm>
          <a:off x="838200" y="2505697"/>
          <a:ext cx="3805052" cy="30282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0217"/>
                <a:gridCol w="1524835"/>
              </a:tblGrid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tanító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küld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küldő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ivó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alvó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cselekszik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cselekvő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énekel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éneklő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rábol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rabló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ugrik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ugró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36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forr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forró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518680"/>
              </p:ext>
            </p:extLst>
          </p:nvPr>
        </p:nvGraphicFramePr>
        <p:xfrm>
          <a:off x="5925787" y="2505699"/>
          <a:ext cx="3669475" cy="3028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1008"/>
                <a:gridCol w="2278467"/>
              </a:tblGrid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lát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látható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ehető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iható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várható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mond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mondható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olvasható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lehető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71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ós</a:t>
            </a:r>
            <a:r>
              <a:rPr lang="tr-TR" b="1" dirty="0"/>
              <a:t>, -</a:t>
            </a:r>
            <a:r>
              <a:rPr lang="tr-TR" b="1" dirty="0" err="1"/>
              <a:t>ős</a:t>
            </a:r>
            <a:r>
              <a:rPr lang="tr-TR" b="1" dirty="0"/>
              <a:t>  			</a:t>
            </a:r>
            <a:r>
              <a:rPr lang="tr-TR" b="1" dirty="0" smtClean="0"/>
              <a:t>/</a:t>
            </a:r>
            <a:r>
              <a:rPr lang="tr-TR" b="1" dirty="0"/>
              <a:t>	-</a:t>
            </a:r>
            <a:r>
              <a:rPr lang="tr-TR" b="1" dirty="0" err="1"/>
              <a:t>hatatlan</a:t>
            </a:r>
            <a:r>
              <a:rPr lang="tr-TR" b="1" dirty="0"/>
              <a:t>, -</a:t>
            </a:r>
            <a:r>
              <a:rPr lang="tr-TR" b="1" dirty="0" err="1"/>
              <a:t>hetetlen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739250"/>
              </p:ext>
            </p:extLst>
          </p:nvPr>
        </p:nvGraphicFramePr>
        <p:xfrm>
          <a:off x="1009403" y="1805049"/>
          <a:ext cx="2398815" cy="1678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0161"/>
                <a:gridCol w="1418654"/>
              </a:tblGrid>
              <a:tr h="6636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ragad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ragadós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73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ijed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ijedős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73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tehet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tehetős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775316"/>
              </p:ext>
            </p:extLst>
          </p:nvPr>
        </p:nvGraphicFramePr>
        <p:xfrm>
          <a:off x="6388924" y="1690685"/>
          <a:ext cx="2588820" cy="2828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8820"/>
              </a:tblGrid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láthatatlan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hallhatatlan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620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olvashatatlan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lehetetlen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(hisz) hihetetlen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</a:t>
                      </a:r>
                      <a:r>
                        <a:rPr lang="tr-TR" sz="1200" dirty="0" err="1">
                          <a:effectLst/>
                        </a:rPr>
                        <a:t>tesz</a:t>
                      </a:r>
                      <a:r>
                        <a:rPr lang="tr-TR" sz="1200" dirty="0">
                          <a:effectLst/>
                        </a:rPr>
                        <a:t>) </a:t>
                      </a:r>
                      <a:r>
                        <a:rPr lang="tr-TR" sz="1200" dirty="0" err="1">
                          <a:effectLst/>
                        </a:rPr>
                        <a:t>tehetetlen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837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ákony</a:t>
            </a:r>
            <a:r>
              <a:rPr lang="tr-TR" b="1" dirty="0"/>
              <a:t>, -</a:t>
            </a:r>
            <a:r>
              <a:rPr lang="tr-TR" b="1" dirty="0" err="1"/>
              <a:t>ékeny</a:t>
            </a:r>
            <a:r>
              <a:rPr lang="tr-TR" b="1" dirty="0"/>
              <a:t>, -</a:t>
            </a:r>
            <a:r>
              <a:rPr lang="tr-TR" b="1" dirty="0" err="1"/>
              <a:t>ékony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784209"/>
              </p:ext>
            </p:extLst>
          </p:nvPr>
        </p:nvGraphicFramePr>
        <p:xfrm>
          <a:off x="1211284" y="1690688"/>
          <a:ext cx="5582264" cy="2663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0130"/>
                <a:gridCol w="3242134"/>
              </a:tblGrid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gyúlik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gyúlékony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közöl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közlékeny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tevékeny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hisz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hiszékeny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71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Képzők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err="1" smtClean="0"/>
              <a:t>Macarca’daki</a:t>
            </a:r>
            <a:r>
              <a:rPr lang="tr-TR" dirty="0" smtClean="0"/>
              <a:t> </a:t>
            </a:r>
            <a:r>
              <a:rPr lang="tr-TR" dirty="0" err="1"/>
              <a:t>képző</a:t>
            </a:r>
            <a:r>
              <a:rPr lang="tr-TR" dirty="0"/>
              <a:t> ek türü isimlere ya da fiillere gelerek yeni sözcükler üretmeye yarayan türetme ekleridir. Türetme ekleri fiilden sözcük türetme ve isimden sözcük ekleri olarak da sınıflandırılabilir.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339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felel+et</a:t>
            </a:r>
            <a:r>
              <a:rPr lang="tr-TR" dirty="0"/>
              <a:t>= </a:t>
            </a:r>
            <a:r>
              <a:rPr lang="tr-TR" dirty="0" err="1"/>
              <a:t>felelet</a:t>
            </a:r>
            <a:r>
              <a:rPr lang="tr-TR" dirty="0"/>
              <a:t> (</a:t>
            </a:r>
            <a:r>
              <a:rPr lang="tr-TR" dirty="0" err="1"/>
              <a:t>felel</a:t>
            </a:r>
            <a:r>
              <a:rPr lang="tr-TR" dirty="0"/>
              <a:t>: cevap vermek/</a:t>
            </a:r>
            <a:r>
              <a:rPr lang="tr-TR" dirty="0" err="1"/>
              <a:t>felelet</a:t>
            </a:r>
            <a:r>
              <a:rPr lang="tr-TR" dirty="0"/>
              <a:t>: cevap/yanıt)</a:t>
            </a:r>
          </a:p>
          <a:p>
            <a:r>
              <a:rPr lang="tr-TR" dirty="0" err="1"/>
              <a:t>ír+ó</a:t>
            </a:r>
            <a:r>
              <a:rPr lang="tr-TR" dirty="0"/>
              <a:t>=</a:t>
            </a:r>
            <a:r>
              <a:rPr lang="tr-TR" dirty="0" err="1"/>
              <a:t>író</a:t>
            </a:r>
            <a:r>
              <a:rPr lang="tr-TR" dirty="0"/>
              <a:t> (</a:t>
            </a:r>
            <a:r>
              <a:rPr lang="tr-TR" dirty="0" err="1"/>
              <a:t>ír</a:t>
            </a:r>
            <a:r>
              <a:rPr lang="tr-TR" dirty="0"/>
              <a:t>: yazmak/ </a:t>
            </a:r>
            <a:r>
              <a:rPr lang="tr-TR" dirty="0" err="1"/>
              <a:t>író</a:t>
            </a:r>
            <a:r>
              <a:rPr lang="tr-TR" dirty="0"/>
              <a:t>: yazar)</a:t>
            </a:r>
          </a:p>
          <a:p>
            <a:r>
              <a:rPr lang="tr-TR" dirty="0" err="1"/>
              <a:t>só+s</a:t>
            </a:r>
            <a:r>
              <a:rPr lang="tr-TR" dirty="0"/>
              <a:t>= </a:t>
            </a:r>
            <a:r>
              <a:rPr lang="tr-TR" dirty="0" err="1"/>
              <a:t>sós</a:t>
            </a:r>
            <a:r>
              <a:rPr lang="tr-TR" dirty="0"/>
              <a:t> (</a:t>
            </a:r>
            <a:r>
              <a:rPr lang="tr-TR" dirty="0" err="1"/>
              <a:t>só</a:t>
            </a:r>
            <a:r>
              <a:rPr lang="tr-TR" dirty="0"/>
              <a:t>: tuz/ </a:t>
            </a:r>
            <a:r>
              <a:rPr lang="tr-TR" dirty="0" err="1"/>
              <a:t>sós</a:t>
            </a:r>
            <a:r>
              <a:rPr lang="tr-TR" dirty="0"/>
              <a:t>: tuzlu)</a:t>
            </a:r>
          </a:p>
          <a:p>
            <a:r>
              <a:rPr lang="tr-TR" dirty="0" err="1"/>
              <a:t>város+i</a:t>
            </a:r>
            <a:r>
              <a:rPr lang="tr-TR" dirty="0"/>
              <a:t> = </a:t>
            </a:r>
            <a:r>
              <a:rPr lang="tr-TR" dirty="0" err="1"/>
              <a:t>városi</a:t>
            </a:r>
            <a:r>
              <a:rPr lang="tr-TR" dirty="0"/>
              <a:t> (</a:t>
            </a:r>
            <a:r>
              <a:rPr lang="tr-TR" dirty="0" err="1"/>
              <a:t>város</a:t>
            </a:r>
            <a:r>
              <a:rPr lang="tr-TR" dirty="0"/>
              <a:t>: şehir/ </a:t>
            </a:r>
            <a:r>
              <a:rPr lang="tr-TR" dirty="0" err="1"/>
              <a:t>városi</a:t>
            </a:r>
            <a:r>
              <a:rPr lang="tr-TR" dirty="0"/>
              <a:t>: şehirli)</a:t>
            </a:r>
          </a:p>
          <a:p>
            <a:r>
              <a:rPr lang="tr-TR" dirty="0" err="1"/>
              <a:t>rajz+ol</a:t>
            </a:r>
            <a:r>
              <a:rPr lang="tr-TR" dirty="0"/>
              <a:t>= </a:t>
            </a:r>
            <a:r>
              <a:rPr lang="tr-TR" dirty="0" err="1"/>
              <a:t>rajzol</a:t>
            </a:r>
            <a:r>
              <a:rPr lang="tr-TR" dirty="0"/>
              <a:t> (</a:t>
            </a:r>
            <a:r>
              <a:rPr lang="tr-TR" dirty="0" err="1"/>
              <a:t>rajz</a:t>
            </a:r>
            <a:r>
              <a:rPr lang="tr-TR" dirty="0"/>
              <a:t>: resim, çizgi/ </a:t>
            </a:r>
            <a:r>
              <a:rPr lang="tr-TR" dirty="0" err="1"/>
              <a:t>rajzol</a:t>
            </a:r>
            <a:r>
              <a:rPr lang="tr-TR" dirty="0"/>
              <a:t>: çizmek, resim yapmak)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872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Képző</a:t>
            </a:r>
            <a:r>
              <a:rPr lang="tr-TR" dirty="0" smtClean="0"/>
              <a:t> </a:t>
            </a:r>
            <a:r>
              <a:rPr lang="tr-TR" dirty="0"/>
              <a:t>ek türünde yer alan aynı görünümlü ek fiile ve isme de gelebilir ancak bu durumda görevleri farklıdır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tr-TR" dirty="0" err="1"/>
              <a:t>vad+ász</a:t>
            </a:r>
            <a:r>
              <a:rPr lang="tr-TR" dirty="0"/>
              <a:t> = avcı</a:t>
            </a:r>
          </a:p>
          <a:p>
            <a:r>
              <a:rPr lang="tr-TR" dirty="0" err="1"/>
              <a:t>vad+ász</a:t>
            </a:r>
            <a:r>
              <a:rPr lang="tr-TR" dirty="0"/>
              <a:t>(</a:t>
            </a:r>
            <a:r>
              <a:rPr lang="tr-TR" dirty="0" err="1"/>
              <a:t>ik</a:t>
            </a:r>
            <a:r>
              <a:rPr lang="tr-TR" dirty="0"/>
              <a:t>) = avlamak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7207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ekin kelime köküne yüklediği anlam yeni oluşturulan sözcük ile türetilen sözcük arasındaki anlam dikkate alınarak net bir şekilde görülebilir. </a:t>
            </a:r>
          </a:p>
          <a:p>
            <a:r>
              <a:rPr lang="tr-TR" dirty="0" err="1"/>
              <a:t>lovász</a:t>
            </a:r>
            <a:r>
              <a:rPr lang="tr-TR" dirty="0"/>
              <a:t>=seyis (</a:t>
            </a:r>
            <a:r>
              <a:rPr lang="tr-TR" dirty="0" err="1"/>
              <a:t>ló:at</a:t>
            </a:r>
            <a:r>
              <a:rPr lang="tr-TR" dirty="0"/>
              <a:t>)</a:t>
            </a:r>
          </a:p>
          <a:p>
            <a:r>
              <a:rPr lang="tr-TR" dirty="0" err="1"/>
              <a:t>kertész</a:t>
            </a:r>
            <a:r>
              <a:rPr lang="tr-TR" dirty="0"/>
              <a:t>=bahçıvan (kert: bahçe)</a:t>
            </a:r>
          </a:p>
          <a:p>
            <a:r>
              <a:rPr lang="tr-TR" dirty="0" err="1"/>
              <a:t>sportol</a:t>
            </a:r>
            <a:r>
              <a:rPr lang="tr-TR" dirty="0"/>
              <a:t>=spor yapmak (</a:t>
            </a:r>
            <a:r>
              <a:rPr lang="tr-TR" dirty="0" err="1"/>
              <a:t>sport:spor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4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Képző</a:t>
            </a:r>
            <a:r>
              <a:rPr lang="tr-TR" dirty="0"/>
              <a:t> ek türü ile isim ve fiillerden yeni sözcükler türetilir, küçültme yapmak için kullanılabilir (</a:t>
            </a:r>
            <a:r>
              <a:rPr lang="tr-TR" dirty="0" err="1"/>
              <a:t>leányka</a:t>
            </a:r>
            <a:r>
              <a:rPr lang="tr-TR" dirty="0" smtClean="0"/>
              <a:t>), </a:t>
            </a:r>
            <a:r>
              <a:rPr lang="tr-TR" dirty="0"/>
              <a:t>ekler fiillerde sıklık- tekrar (</a:t>
            </a:r>
            <a:r>
              <a:rPr lang="tr-TR" dirty="0" err="1"/>
              <a:t>beszélget</a:t>
            </a:r>
            <a:r>
              <a:rPr lang="tr-TR" dirty="0"/>
              <a:t>, </a:t>
            </a:r>
            <a:r>
              <a:rPr lang="tr-TR" dirty="0" err="1"/>
              <a:t>hallgat</a:t>
            </a:r>
            <a:r>
              <a:rPr lang="tr-TR" dirty="0"/>
              <a:t>, </a:t>
            </a:r>
            <a:r>
              <a:rPr lang="tr-TR" dirty="0" err="1"/>
              <a:t>öntöz</a:t>
            </a:r>
            <a:r>
              <a:rPr lang="tr-TR" dirty="0"/>
              <a:t>), eylemin başlama ve bitişiyle ilgili durum (</a:t>
            </a:r>
            <a:r>
              <a:rPr lang="tr-TR" dirty="0" err="1"/>
              <a:t>csattan</a:t>
            </a:r>
            <a:r>
              <a:rPr lang="tr-TR" dirty="0"/>
              <a:t>, </a:t>
            </a:r>
            <a:r>
              <a:rPr lang="tr-TR" dirty="0" err="1"/>
              <a:t>ébred</a:t>
            </a:r>
            <a:r>
              <a:rPr lang="tr-TR" dirty="0"/>
              <a:t>) belirtebilirler. Fiil çatısı ile ilgili bilgi verirler (</a:t>
            </a:r>
            <a:r>
              <a:rPr lang="tr-TR" dirty="0" err="1"/>
              <a:t>ettirgenlik</a:t>
            </a:r>
            <a:r>
              <a:rPr lang="tr-TR" dirty="0"/>
              <a:t> 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olvastat</a:t>
            </a:r>
            <a:r>
              <a:rPr lang="tr-TR" dirty="0"/>
              <a:t>/, edilgenlik 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kerestetik</a:t>
            </a:r>
            <a:r>
              <a:rPr lang="tr-TR" dirty="0"/>
              <a:t>/, </a:t>
            </a:r>
            <a:r>
              <a:rPr lang="tr-TR" dirty="0" err="1"/>
              <a:t>dönüşlülük</a:t>
            </a:r>
            <a:r>
              <a:rPr lang="tr-TR" dirty="0"/>
              <a:t>  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fésülködik</a:t>
            </a:r>
            <a:r>
              <a:rPr lang="tr-TR" dirty="0"/>
              <a:t>/ </a:t>
            </a:r>
            <a:r>
              <a:rPr lang="tr-TR" dirty="0" err="1"/>
              <a:t>işteşlik</a:t>
            </a:r>
            <a:r>
              <a:rPr lang="tr-TR" dirty="0"/>
              <a:t> 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ölelkezik</a:t>
            </a:r>
            <a:r>
              <a:rPr lang="tr-TR" dirty="0"/>
              <a:t>/ gibi).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21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(</a:t>
            </a:r>
            <a:r>
              <a:rPr lang="tr-TR" sz="3100" b="1" dirty="0"/>
              <a:t>V&gt;N – V&gt;V) Fiilden sözcük türetme eklerinden bazı </a:t>
            </a:r>
            <a:r>
              <a:rPr lang="tr-TR" sz="3100" b="1" dirty="0" smtClean="0"/>
              <a:t>örnekler:</a:t>
            </a:r>
            <a:br>
              <a:rPr lang="tr-TR" sz="3100" b="1" dirty="0" smtClean="0"/>
            </a:br>
            <a:r>
              <a:rPr lang="tr-TR" sz="3100" b="1" dirty="0" smtClean="0"/>
              <a:t>-</a:t>
            </a:r>
            <a:r>
              <a:rPr lang="tr-TR" b="1" dirty="0" err="1" smtClean="0"/>
              <a:t>ás</a:t>
            </a:r>
            <a:r>
              <a:rPr lang="tr-TR" b="1" dirty="0"/>
              <a:t>, -</a:t>
            </a:r>
            <a:r>
              <a:rPr lang="tr-TR" b="1" dirty="0" err="1"/>
              <a:t>és</a:t>
            </a:r>
            <a:r>
              <a:rPr lang="tr-TR" dirty="0"/>
              <a:t> </a:t>
            </a:r>
            <a:r>
              <a:rPr lang="tr-TR" dirty="0" smtClean="0"/>
              <a:t>/</a:t>
            </a:r>
            <a:r>
              <a:rPr lang="tr-TR" b="1" dirty="0"/>
              <a:t>-</a:t>
            </a:r>
            <a:r>
              <a:rPr lang="tr-TR" b="1" dirty="0" err="1"/>
              <a:t>alom</a:t>
            </a:r>
            <a:r>
              <a:rPr lang="tr-TR" b="1" dirty="0"/>
              <a:t>, -elem  </a:t>
            </a:r>
            <a:r>
              <a:rPr lang="tr-TR" dirty="0"/>
              <a:t>	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02216"/>
              </p:ext>
            </p:extLst>
          </p:nvPr>
        </p:nvGraphicFramePr>
        <p:xfrm>
          <a:off x="1645921" y="3779521"/>
          <a:ext cx="3924884" cy="1511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2356"/>
                <a:gridCol w="1772528"/>
              </a:tblGrid>
              <a:tr h="3696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gyöz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gyözelem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854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forog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forgalom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6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küzd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küzdelem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58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történik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történelem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507107"/>
              </p:ext>
            </p:extLst>
          </p:nvPr>
        </p:nvGraphicFramePr>
        <p:xfrm>
          <a:off x="1645921" y="1750368"/>
          <a:ext cx="4129181" cy="17442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9708"/>
                <a:gridCol w="2009473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ad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adás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irás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lakik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lakás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evés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ivás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szól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szólás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580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vasárol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vasárlás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15372242" y="-1519365"/>
            <a:ext cx="3023656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	</a:t>
            </a:r>
            <a:endParaRPr kumimoji="0" lang="tr-TR" altLang="tr-T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</a:t>
            </a:r>
            <a:endParaRPr kumimoji="0" lang="tr-TR" altLang="tr-T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84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-</a:t>
            </a:r>
            <a:r>
              <a:rPr lang="tr-TR" sz="3200" b="1" dirty="0" err="1"/>
              <a:t>ság</a:t>
            </a:r>
            <a:r>
              <a:rPr lang="tr-TR" sz="3200" b="1" dirty="0"/>
              <a:t>, -</a:t>
            </a:r>
            <a:r>
              <a:rPr lang="tr-TR" sz="3200" b="1" dirty="0" err="1"/>
              <a:t>ség</a:t>
            </a:r>
            <a:r>
              <a:rPr lang="tr-TR" sz="3200" b="1" dirty="0"/>
              <a:t>, -</a:t>
            </a:r>
            <a:r>
              <a:rPr lang="tr-TR" sz="3200" b="1" dirty="0" err="1"/>
              <a:t>eség</a:t>
            </a:r>
            <a:r>
              <a:rPr lang="tr-TR" sz="3200" b="1" dirty="0"/>
              <a:t> 		</a:t>
            </a:r>
            <a:r>
              <a:rPr lang="tr-TR" sz="3200" b="1" dirty="0" smtClean="0"/>
              <a:t>/</a:t>
            </a:r>
            <a:r>
              <a:rPr lang="tr-TR" sz="3200" b="1" dirty="0"/>
              <a:t>-</a:t>
            </a:r>
            <a:r>
              <a:rPr lang="tr-TR" sz="3200" b="1" dirty="0" err="1"/>
              <a:t>mány</a:t>
            </a:r>
            <a:r>
              <a:rPr lang="tr-TR" sz="3200" b="1" dirty="0"/>
              <a:t>, -</a:t>
            </a:r>
            <a:r>
              <a:rPr lang="tr-TR" sz="3200" b="1" dirty="0" err="1"/>
              <a:t>mény</a:t>
            </a:r>
            <a:r>
              <a:rPr lang="tr-TR" sz="3200" b="1" dirty="0"/>
              <a:t>, -</a:t>
            </a:r>
            <a:r>
              <a:rPr lang="tr-TR" sz="3200" b="1" dirty="0" err="1"/>
              <a:t>amány</a:t>
            </a:r>
            <a:r>
              <a:rPr lang="tr-TR" sz="3200" b="1" dirty="0"/>
              <a:t>, -</a:t>
            </a:r>
            <a:r>
              <a:rPr lang="tr-TR" sz="3200" b="1" dirty="0" err="1"/>
              <a:t>emény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763756"/>
              </p:ext>
            </p:extLst>
          </p:nvPr>
        </p:nvGraphicFramePr>
        <p:xfrm>
          <a:off x="985652" y="1603169"/>
          <a:ext cx="3845754" cy="13894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1927"/>
                <a:gridCol w="1933827"/>
              </a:tblGrid>
              <a:tr h="6412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segít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segítség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481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vereség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923970"/>
              </p:ext>
            </p:extLst>
          </p:nvPr>
        </p:nvGraphicFramePr>
        <p:xfrm>
          <a:off x="5403273" y="1603168"/>
          <a:ext cx="4536374" cy="1413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8483"/>
                <a:gridCol w="2927891"/>
              </a:tblGrid>
              <a:tr h="3206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tudomány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770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süt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sütemény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65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tanul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tanulmány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889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olvasmány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96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b="1" dirty="0"/>
              <a:t>-t, -at, -et  				</a:t>
            </a:r>
            <a:r>
              <a:rPr lang="tr-TR" sz="3100" b="1" dirty="0" smtClean="0"/>
              <a:t>/</a:t>
            </a:r>
            <a:r>
              <a:rPr lang="tr-TR" sz="3100" b="1" dirty="0"/>
              <a:t>	</a:t>
            </a:r>
            <a:r>
              <a:rPr lang="tr-TR" sz="3100" b="1" dirty="0" smtClean="0"/>
              <a:t>-</a:t>
            </a:r>
            <a:r>
              <a:rPr lang="tr-TR" sz="3100" b="1" dirty="0" err="1" smtClean="0"/>
              <a:t>atal</a:t>
            </a:r>
            <a:r>
              <a:rPr lang="tr-TR" sz="3100" b="1" dirty="0"/>
              <a:t>, -</a:t>
            </a:r>
            <a:r>
              <a:rPr lang="tr-TR" sz="3100" b="1" dirty="0" err="1"/>
              <a:t>etel</a:t>
            </a:r>
            <a:r>
              <a:rPr lang="tr-TR" sz="3100" b="1" dirty="0"/>
              <a:t>, -</a:t>
            </a:r>
            <a:r>
              <a:rPr lang="tr-TR" sz="3100" b="1" dirty="0" err="1"/>
              <a:t>tal</a:t>
            </a:r>
            <a:r>
              <a:rPr lang="tr-TR" sz="3100" b="1" dirty="0"/>
              <a:t>, -tel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673549"/>
              </p:ext>
            </p:extLst>
          </p:nvPr>
        </p:nvGraphicFramePr>
        <p:xfrm>
          <a:off x="1240183" y="1436915"/>
          <a:ext cx="3664326" cy="2734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4274"/>
                <a:gridCol w="1900052"/>
              </a:tblGrid>
              <a:tr h="6412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akar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akarat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331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hisz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hit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01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áldoz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aldozat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01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szeret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szeretet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01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gondol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gondolat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839625"/>
              </p:ext>
            </p:extLst>
          </p:nvPr>
        </p:nvGraphicFramePr>
        <p:xfrm>
          <a:off x="5488622" y="1425039"/>
          <a:ext cx="4237269" cy="28893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0334"/>
                <a:gridCol w="2196935"/>
              </a:tblGrid>
              <a:tr h="5225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jövetel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kivisz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kivitel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tétel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u="sng">
                          <a:effectLst/>
                        </a:rPr>
                        <a:t>v</a:t>
                      </a:r>
                      <a:r>
                        <a:rPr lang="tr-TR" sz="1200">
                          <a:effectLst/>
                        </a:rPr>
                        <a:t>étel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u="sng">
                          <a:effectLst/>
                        </a:rPr>
                        <a:t>é</a:t>
                      </a:r>
                      <a:r>
                        <a:rPr lang="tr-TR" sz="1200">
                          <a:effectLst/>
                        </a:rPr>
                        <a:t>tel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3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ital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069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404</Words>
  <Application>Microsoft Office PowerPoint</Application>
  <PresentationFormat>Geniş ekran</PresentationFormat>
  <Paragraphs>165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Sözcük Bilgisi  7.Hafta</vt:lpstr>
      <vt:lpstr>Képzők </vt:lpstr>
      <vt:lpstr>PowerPoint Sunusu</vt:lpstr>
      <vt:lpstr>PowerPoint Sunusu</vt:lpstr>
      <vt:lpstr>PowerPoint Sunusu</vt:lpstr>
      <vt:lpstr>PowerPoint Sunusu</vt:lpstr>
      <vt:lpstr>(V&gt;N – V&gt;V) Fiilden sözcük türetme eklerinden bazı örnekler: -ás, -és /-alom, -elem    </vt:lpstr>
      <vt:lpstr>-ság, -ség, -eség   /-mány, -mény, -amány, -emény </vt:lpstr>
      <vt:lpstr>-t, -at, -et      / -atal, -etel, -tal, -tel </vt:lpstr>
      <vt:lpstr>-vány, -vény,    / -ék  </vt:lpstr>
      <vt:lpstr>-dék, -adék, -edék   /  -lék, -alék, -elék  </vt:lpstr>
      <vt:lpstr>melléknév/f.  bazı örnekler: </vt:lpstr>
      <vt:lpstr>-ós, -ős     / -hatatlan, -hetetlen  </vt:lpstr>
      <vt:lpstr>-ákony, -ékeny, -ékony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 7.Hafta</dc:title>
  <dc:creator>Alpertunga Altaylı</dc:creator>
  <cp:lastModifiedBy>Pc</cp:lastModifiedBy>
  <cp:revision>4</cp:revision>
  <dcterms:created xsi:type="dcterms:W3CDTF">2018-04-01T16:22:21Z</dcterms:created>
  <dcterms:modified xsi:type="dcterms:W3CDTF">2018-04-02T08:36:30Z</dcterms:modified>
</cp:coreProperties>
</file>