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4.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51435" y="1196975"/>
            <a:ext cx="12074525" cy="2450465"/>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3" name="Content Placeholder 2"/>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17705" cy="582930"/>
          </a:xfrm>
        </p:spPr>
        <p:txBody>
          <a:bodyPr/>
          <a:p>
            <a:pPr algn="ctr"/>
            <a:r>
              <a:rPr lang="en-US" sz="3200" b="1">
                <a:solidFill>
                  <a:srgbClr val="FF0000"/>
                </a:solidFill>
                <a:latin typeface="Times New Roman" panose="02020603050405020304" charset="0"/>
              </a:rPr>
              <a:t> MALİYET AYIRMA YÖNTEMLERİ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895350"/>
            <a:ext cx="12117705" cy="5958205"/>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Bu üniteyi bitirdiğinizde;  </a:t>
            </a:r>
            <a:endParaRPr lang="en-US" sz="2800">
              <a:latin typeface="Times New Roman" panose="02020603050405020304" charset="0"/>
            </a:endParaRPr>
          </a:p>
          <a:p>
            <a:pPr marL="0" indent="0">
              <a:lnSpc>
                <a:spcPct val="70000"/>
              </a:lnSpc>
              <a:buNone/>
            </a:pPr>
            <a:endParaRPr lang="en-US" sz="2800">
              <a:latin typeface="Times New Roman" panose="02020603050405020304" charset="0"/>
            </a:endParaRPr>
          </a:p>
          <a:p>
            <a:r>
              <a:rPr lang="en-US" sz="2800">
                <a:latin typeface="Times New Roman" panose="02020603050405020304" charset="0"/>
              </a:rPr>
              <a:t>En düşük ve en yüksek yöntemine göre maliyet ayırmayı, </a:t>
            </a:r>
            <a:endParaRPr lang="en-US" sz="2800">
              <a:latin typeface="Times New Roman" panose="02020603050405020304" charset="0"/>
            </a:endParaRPr>
          </a:p>
          <a:p>
            <a:r>
              <a:rPr lang="en-US" sz="2800">
                <a:latin typeface="Times New Roman" panose="02020603050405020304" charset="0"/>
              </a:rPr>
              <a:t>Çok noktalı grafik yöntemine göre maliyetleri ayırmayı, </a:t>
            </a:r>
            <a:endParaRPr lang="en-US" sz="2800">
              <a:latin typeface="Times New Roman" panose="02020603050405020304" charset="0"/>
            </a:endParaRPr>
          </a:p>
          <a:p>
            <a:r>
              <a:rPr lang="en-US" sz="2800">
                <a:latin typeface="Times New Roman" panose="02020603050405020304" charset="0"/>
              </a:rPr>
              <a:t>En küçük kareler yöntemine göre maliyetleri ayırmayı, </a:t>
            </a:r>
            <a:endParaRPr lang="en-US" sz="2800">
              <a:latin typeface="Times New Roman" panose="02020603050405020304" charset="0"/>
            </a:endParaRPr>
          </a:p>
          <a:p>
            <a:r>
              <a:rPr lang="en-US" sz="2800">
                <a:latin typeface="Times New Roman" panose="02020603050405020304" charset="0"/>
              </a:rPr>
              <a:t>Teknik tahminleme yöntemine göre maliyetleri ayırmayı, </a:t>
            </a:r>
            <a:endParaRPr lang="en-US" sz="2800">
              <a:latin typeface="Times New Roman" panose="02020603050405020304" charset="0"/>
            </a:endParaRPr>
          </a:p>
          <a:p>
            <a:r>
              <a:rPr lang="en-US" sz="2800">
                <a:latin typeface="Times New Roman" panose="02020603050405020304" charset="0"/>
              </a:rPr>
              <a:t>Uygulamalı ayırım yöntemine göre maliyetleri ayırmayı, </a:t>
            </a:r>
            <a:endParaRPr lang="en-US" sz="2800">
              <a:latin typeface="Times New Roman" panose="02020603050405020304" charset="0"/>
            </a:endParaRPr>
          </a:p>
          <a:p>
            <a:pPr marL="0" indent="0">
              <a:buNone/>
            </a:pPr>
            <a:r>
              <a:rPr lang="en-US" sz="2800">
                <a:latin typeface="Times New Roman" panose="02020603050405020304" charset="0"/>
              </a:rPr>
              <a:t>öğrenmiş olacaksınız. </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810" y="190500"/>
            <a:ext cx="12186920" cy="582930"/>
          </a:xfrm>
        </p:spPr>
        <p:txBody>
          <a:bodyPr/>
          <a:p>
            <a:pPr algn="ctr"/>
            <a:r>
              <a:rPr lang="en-US" sz="3200" b="1">
                <a:solidFill>
                  <a:srgbClr val="FF0000"/>
                </a:solidFill>
                <a:latin typeface="Times New Roman" panose="02020603050405020304" charset="0"/>
              </a:rPr>
              <a:t>En Yüksek ve En Düşük Noktalar Yöntemi</a:t>
            </a:r>
            <a:r>
              <a:rPr lang="en-US"/>
              <a:t> </a:t>
            </a:r>
            <a:endParaRPr lang="en-US"/>
          </a:p>
        </p:txBody>
      </p:sp>
      <p:sp>
        <p:nvSpPr>
          <p:cNvPr id="3" name="Content Placeholder 2"/>
          <p:cNvSpPr>
            <a:spLocks noGrp="1"/>
          </p:cNvSpPr>
          <p:nvPr>
            <p:ph idx="1"/>
          </p:nvPr>
        </p:nvSpPr>
        <p:spPr>
          <a:xfrm>
            <a:off x="-3810" y="1174750"/>
            <a:ext cx="12186920" cy="5636260"/>
          </a:xfrm>
        </p:spPr>
        <p:txBody>
          <a:bodyPr/>
          <a:p>
            <a:pPr marL="0" indent="0">
              <a:buNone/>
            </a:pPr>
            <a:r>
              <a:rPr lang="en-US" sz="2400">
                <a:latin typeface="Times New Roman" panose="02020603050405020304" charset="0"/>
              </a:rPr>
              <a:t>Bu yöntemde yıl içindeki ya da belli bir veri sırası içinden iki veri dikkate alınır. Tüm ayrıştırma bu iki veriye göre gerçekleştirilir. Bu yüzden gerçekçi verilere ulaşmak sağlıklı olmamaktadır.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Yöntemin uygulanmasında en yüksek nokta ile en düşük noktadaki etkinlik hacmi ile etkinlik hacmine bağlı olarak ölçmek istediğimiz maliyetin o noktalara düşen payları dikkate alınır.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Hesaplamasında ise en yüksek noktadaki maliyet ile en düşük noktadaki maliyet birbirinden çıkarılır ve sonuç en yüksek noktadaki etkinlik hacmi ile en düşük noktadaki etkinlik hacmi arasındaki farka bölünür. Çıkan sonuç, etkinlik hacmi birimi başına düşen aylık birim değişken maliyet olur. En yüksek noktadaki etkinlik hacmi ile birim başına düşen aylık birim maliyeti çarptığımızda karşımıza aylık değişken maliyet çıkar. En yüksek noktadaki değişmez maliyeti öğrenmek istediğimde ise en yüksek noktadaki toplam maliyetten hesapladığımız en yüksek noktadaki değişken maliyeti çıkararak en yüksek noktadaki değişmez maliyetimizi bulmuş oluruz.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168910"/>
            <a:ext cx="12131675" cy="671195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Aynı işlemi en düşük nokta için yaptığımızda da durum değişmeyecektir. Aynı değişmez maliyet bulunur.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Aylık değişken maliyetleri bulduktan sonra geriye yıllık değişmez maliyeti ve değişken maliyetleri bulmak kalır. En yüksek ve en düşük noktalardan elde ettiğimiz aylık değişmez maliyeti, yılın on iki ayı ile çarparak yıllık değişmez maliyeti bulmuş oluruz. Tüm ayların toplamı da yıllık toplam maliyeti oluşturacağından toplam maliyetten hesapladığımız yıllık toplam değişmez maliyeti çıkardığımızda karşımıza yıllık değişken maliyetlerimiz çıkacaktır.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yöntemin hesaplaması ve uygulaması daha kolay olmasına karşın bu yöntemin pek sağlıklı olmadığı diğer aylara uygulandığında aynı sonuçları vermediği görülmektedir.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78740" y="88265"/>
            <a:ext cx="12075160" cy="6586855"/>
          </a:xfrm>
        </p:spPr>
        <p:txBody>
          <a:bodyPr/>
          <a:p>
            <a:pPr marL="0" indent="0">
              <a:buNone/>
            </a:pPr>
            <a:r>
              <a:rPr lang="tr-TR" altLang="en-US" sz="2800" b="1">
                <a:latin typeface="Times New Roman" panose="02020603050405020304" charset="0"/>
              </a:rPr>
              <a:t>*</a:t>
            </a:r>
            <a:r>
              <a:rPr lang="en-US" sz="2800" b="1">
                <a:latin typeface="Times New Roman" panose="02020603050405020304" charset="0"/>
              </a:rPr>
              <a:t>Örnek:  </a:t>
            </a:r>
            <a:r>
              <a:rPr lang="en-US" sz="2400">
                <a:latin typeface="Times New Roman" panose="02020603050405020304" charset="0"/>
              </a:rPr>
              <a:t>X Otel işletmesi 100 oda sayısı ile faaliyet göstermektedir. Otelin yıllık temizlik maliyet dökümleri ile işletmenin etkinlik hacmi (otel doluluğu) şöyledir.</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532255" y="1156335"/>
            <a:ext cx="6263640" cy="3660775"/>
          </a:xfrm>
          <a:prstGeom prst="rect">
            <a:avLst/>
          </a:prstGeom>
        </p:spPr>
      </p:pic>
      <p:pic>
        <p:nvPicPr>
          <p:cNvPr id="6" name="Picture 5"/>
          <p:cNvPicPr>
            <a:picLocks noChangeAspect="1"/>
          </p:cNvPicPr>
          <p:nvPr/>
        </p:nvPicPr>
        <p:blipFill>
          <a:blip r:embed="rId2"/>
          <a:stretch>
            <a:fillRect/>
          </a:stretch>
        </p:blipFill>
        <p:spPr>
          <a:xfrm>
            <a:off x="1531620" y="4817110"/>
            <a:ext cx="6264275" cy="185801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43180"/>
            <a:ext cx="12103735" cy="6753860"/>
          </a:xfrm>
        </p:spPr>
        <p:txBody>
          <a:bodyPr/>
          <a:p>
            <a:pPr marL="0" indent="0">
              <a:buNone/>
            </a:pPr>
            <a:r>
              <a:rPr lang="en-US" sz="2400">
                <a:latin typeface="Times New Roman" panose="02020603050405020304" charset="0"/>
              </a:rPr>
              <a:t>Ağustos   31,00 TL 2.700 Oda   </a:t>
            </a:r>
            <a:endParaRPr lang="en-US" sz="2400">
              <a:latin typeface="Times New Roman" panose="02020603050405020304" charset="0"/>
            </a:endParaRPr>
          </a:p>
          <a:p>
            <a:pPr marL="0" indent="0">
              <a:buNone/>
            </a:pPr>
            <a:r>
              <a:rPr lang="en-US" sz="2400">
                <a:latin typeface="Times New Roman" panose="02020603050405020304" charset="0"/>
              </a:rPr>
              <a:t>Aralık     </a:t>
            </a:r>
            <a:r>
              <a:rPr lang="en-US" sz="2400" u="sng">
                <a:latin typeface="Times New Roman" panose="02020603050405020304" charset="0"/>
              </a:rPr>
              <a:t> 18,00 TL 800 Oda </a:t>
            </a:r>
            <a:endParaRPr lang="en-US" sz="2400" u="sng">
              <a:latin typeface="Times New Roman" panose="02020603050405020304" charset="0"/>
            </a:endParaRPr>
          </a:p>
          <a:p>
            <a:pPr marL="0" indent="0">
              <a:buNone/>
            </a:pPr>
            <a:r>
              <a:rPr lang="en-US" sz="2400">
                <a:latin typeface="Times New Roman" panose="02020603050405020304" charset="0"/>
              </a:rPr>
              <a:t>Fark        13,00 TL 1.900 Oda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13,00 / 1.900 = 0,0068421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En yüksek noktada yerine koyarsak hesaplama şöyle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2.700 x 0,0068421 = 18,47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Ağustos ayı yapılan temizlik giderinin toplamı 31,00 TL ve o aya ait değişken giderler ise hesaplamamız sonucu 18,47 TL'dir.  İkisi arasındaki fark ise bizim aylık değişmez maliyettir.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31,00 – 18,47 = 12,53 TL'dir</a:t>
            </a:r>
            <a:r>
              <a:rPr lang="tr-TR" altLang="en-US" sz="2400">
                <a:latin typeface="Times New Roman" panose="02020603050405020304" charset="0"/>
              </a:rPr>
              <a:t>.</a:t>
            </a:r>
            <a:endParaRPr lang="tr-TR" alt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99060"/>
            <a:ext cx="12089765" cy="6698615"/>
          </a:xfrm>
        </p:spPr>
        <p:txBody>
          <a:bodyPr/>
          <a:p>
            <a:pPr marL="0" indent="0">
              <a:buNone/>
            </a:pPr>
            <a:r>
              <a:rPr lang="en-US" sz="2400">
                <a:latin typeface="Times New Roman" panose="02020603050405020304" charset="0"/>
              </a:rPr>
              <a:t>En düşük noktada yerine koyarsak hesaplama şöyle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800 x 0,0068421 = 5,47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Ağustos ayı yapılan temizlik giderinin toplamı 18,00 TL ve o aya ait değişken giderler ise hesaplamamız sonucu 5,47 TL'dir.  İkisi arasındaki fark ise bizim aylık değişmez maliyettir. 18,00 – 5,47 = 12,53 TL'dir.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Geriye yıllık maliyetleri hesaplamamız kalıyor. Bunun için yılık değişmez maliyetlerimizin hesaplaması şöyle olmaktadır. Aylık değişmez maliyet olarak bulduğumuz 12,53 TL'yi bir yılda 12 ay bulunduğundan 12 ay ile çarpıyoruz. 12,53 x 12 = 150,36 TL'dir. Bu rakamı bulduktan sonra verileri elde ettiğimiz soruya dönüp her ayın temizlik giderinin toplamı olan 288,00 TL’den yıllık değişmez maliyet toplamı olan 150,36 TL'yi çıkarıyoruz.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462280"/>
            <a:ext cx="12173585" cy="6320790"/>
          </a:xfrm>
        </p:spPr>
        <p:txBody>
          <a:bodyPr/>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288,00 – 150,36 = 137,64 TL'dir.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Yıllık toplam temizlik maliyeti       288,00 TL</a:t>
            </a:r>
            <a:endParaRPr lang="en-US" sz="2400">
              <a:latin typeface="Times New Roman" panose="02020603050405020304" charset="0"/>
            </a:endParaRPr>
          </a:p>
          <a:p>
            <a:pPr marL="0" indent="0">
              <a:buNone/>
            </a:pPr>
            <a:r>
              <a:rPr lang="en-US" sz="2400">
                <a:latin typeface="Times New Roman" panose="02020603050405020304" charset="0"/>
              </a:rPr>
              <a:t>Yıllık toplam değişmez maliyet     </a:t>
            </a:r>
            <a:r>
              <a:rPr lang="en-US" sz="2400" u="sng">
                <a:latin typeface="Times New Roman" panose="02020603050405020304" charset="0"/>
              </a:rPr>
              <a:t> 150,36 TL </a:t>
            </a:r>
            <a:endParaRPr lang="en-US" sz="2400" u="sng">
              <a:latin typeface="Times New Roman" panose="02020603050405020304" charset="0"/>
            </a:endParaRPr>
          </a:p>
          <a:p>
            <a:pPr marL="0" indent="0">
              <a:buNone/>
            </a:pPr>
            <a:r>
              <a:rPr lang="en-US" sz="2400">
                <a:latin typeface="Times New Roman" panose="02020603050405020304" charset="0"/>
              </a:rPr>
              <a:t>Yıllık toplam değişken maliyet       137,64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223645" y="701040"/>
            <a:ext cx="8679815" cy="6093460"/>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3788</Words>
  <Application>WPS Presentation</Application>
  <PresentationFormat>Widescreen</PresentationFormat>
  <Paragraphs>66</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 MALİYET AYIRMA YÖNTEMLERİ </vt:lpstr>
      <vt:lpstr>En Yüksek ve En Düşük Noktalar Yöntemi </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5</cp:revision>
  <dcterms:created xsi:type="dcterms:W3CDTF">2018-02-13T21:51:00Z</dcterms:created>
  <dcterms:modified xsi:type="dcterms:W3CDTF">2018-02-16T11:58:58Z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