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307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3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karaUni" initials="A" lastIdx="2" clrIdx="0">
    <p:extLst>
      <p:ext uri="{19B8F6BF-5375-455C-9EA6-DF929625EA0E}">
        <p15:presenceInfo xmlns:p15="http://schemas.microsoft.com/office/powerpoint/2012/main" userId="AnkaraU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4823C"/>
    <a:srgbClr val="F8AA38"/>
    <a:srgbClr val="C86808"/>
    <a:srgbClr val="C5AF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2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33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132" y="-84"/>
      </p:cViewPr>
      <p:guideLst>
        <p:guide orient="horz" pos="2880"/>
        <p:guide pos="2160"/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7863B-7576-46C9-88BD-2B6CABFD981D}" type="datetimeFigureOut">
              <a:rPr lang="tr-TR" smtClean="0"/>
              <a:pPr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75297-97BD-4FF3-9198-95958F81511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9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40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0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66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79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21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83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1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62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42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4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56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67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518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 smtClean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 smtClean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 smtClean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Temel  Süreçler – </a:t>
            </a:r>
            <a:r>
              <a:rPr lang="tr-TR" sz="4000" i="1" dirty="0" smtClean="0">
                <a:solidFill>
                  <a:srgbClr val="373187"/>
                </a:solidFill>
              </a:rPr>
              <a:t>NESNEYE DAYALI PROGRAMLAMA</a:t>
            </a:r>
            <a:endParaRPr lang="tr-TR" kern="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3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7134" y="1204913"/>
            <a:ext cx="5734580" cy="498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11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304" y="1271059"/>
            <a:ext cx="625792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9853" y="1262063"/>
            <a:ext cx="6092186" cy="5104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800080"/>
                </a:solidFill>
              </a:rPr>
              <a:t>Yazılım çeşitliliği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•"/>
            </a:pPr>
            <a:r>
              <a:rPr lang="tr-TR" b="1" dirty="0" smtClean="0">
                <a:solidFill>
                  <a:srgbClr val="CC3300"/>
                </a:solidFill>
              </a:rPr>
              <a:t>Sistem Yazılımları:</a:t>
            </a:r>
          </a:p>
          <a:p>
            <a:pPr marL="627063" lvl="1"/>
            <a:r>
              <a:rPr lang="tr-TR" dirty="0" smtClean="0"/>
              <a:t>	Diğer programlara destek vermek için hazırlanan 	programlardır. </a:t>
            </a:r>
          </a:p>
          <a:p>
            <a:pPr>
              <a:buFontTx/>
              <a:buChar char="•"/>
            </a:pPr>
            <a:r>
              <a:rPr lang="tr-TR" b="1" dirty="0" smtClean="0">
                <a:solidFill>
                  <a:srgbClr val="CC3300"/>
                </a:solidFill>
              </a:rPr>
              <a:t>Gerçek Zamanlı (Real-Time) Yazılımlar</a:t>
            </a:r>
          </a:p>
          <a:p>
            <a:pPr marL="627063" lvl="1"/>
            <a:r>
              <a:rPr lang="tr-TR" dirty="0" smtClean="0"/>
              <a:t>	Gerçek dünyayı izleyen analiz eden yazılımlardır. </a:t>
            </a:r>
          </a:p>
          <a:p>
            <a:pPr marL="627063" lvl="1">
              <a:buFontTx/>
              <a:buChar char="•"/>
            </a:pPr>
            <a:r>
              <a:rPr lang="tr-TR" b="1" dirty="0" smtClean="0">
                <a:solidFill>
                  <a:srgbClr val="CC3300"/>
                </a:solidFill>
              </a:rPr>
              <a:t>İş Yazılımları</a:t>
            </a:r>
          </a:p>
          <a:p>
            <a:pPr marL="627063" lvl="1"/>
            <a:r>
              <a:rPr lang="tr-TR" dirty="0" smtClean="0"/>
              <a:t>	İş bilgilerini işleyen ve analiz eden yazılımlardır. </a:t>
            </a:r>
          </a:p>
          <a:p>
            <a:pPr marL="627063" lvl="1">
              <a:buFontTx/>
              <a:buChar char="•"/>
            </a:pPr>
            <a:r>
              <a:rPr lang="tr-TR" b="1" dirty="0" smtClean="0">
                <a:solidFill>
                  <a:srgbClr val="CC3300"/>
                </a:solidFill>
              </a:rPr>
              <a:t>Gömülü Yazılımlar</a:t>
            </a:r>
          </a:p>
          <a:p>
            <a:pPr marL="627063" lvl="1"/>
            <a:r>
              <a:rPr lang="tr-TR" dirty="0" smtClean="0"/>
              <a:t>	Salt okunur bellekte bulunurlar ve sistemin veya ürünün 	kontrolünde kullanılan yazılımlardır.</a:t>
            </a:r>
          </a:p>
          <a:p>
            <a:pPr marL="627063" lvl="1">
              <a:buFontTx/>
              <a:buChar char="•"/>
            </a:pPr>
            <a:r>
              <a:rPr lang="tr-TR" b="1" dirty="0" smtClean="0">
                <a:solidFill>
                  <a:srgbClr val="CC3300"/>
                </a:solidFill>
              </a:rPr>
              <a:t>Kişisel Bilgisayar Yazılımları</a:t>
            </a:r>
          </a:p>
          <a:p>
            <a:pPr marL="627063" lvl="1"/>
            <a:r>
              <a:rPr lang="tr-TR" dirty="0" smtClean="0"/>
              <a:t>	Kişisel bilgisayarlar da geliştirilen ve kullanılan yazılımlardır.</a:t>
            </a:r>
          </a:p>
          <a:p>
            <a:pPr marL="627063" lvl="1">
              <a:buFontTx/>
              <a:buChar char="•"/>
            </a:pPr>
            <a:r>
              <a:rPr lang="tr-TR" b="1" dirty="0" smtClean="0">
                <a:solidFill>
                  <a:srgbClr val="CC3300"/>
                </a:solidFill>
              </a:rPr>
              <a:t>Yapay Zeka Yazılımları</a:t>
            </a:r>
          </a:p>
          <a:p>
            <a:pPr marL="627063" lvl="1"/>
            <a:r>
              <a:rPr lang="tr-TR" dirty="0" smtClean="0"/>
              <a:t>	Karmaşık problemlerin çözümünde kullanılan yazılımlar.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12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800080"/>
                </a:solidFill>
              </a:rPr>
              <a:t>Nesneye Yönelimli Modelleme</a:t>
            </a:r>
            <a:br>
              <a:rPr lang="tr-TR" dirty="0" smtClean="0">
                <a:solidFill>
                  <a:srgbClr val="80008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Yaşadığımız dünyada </a:t>
            </a:r>
            <a:r>
              <a:rPr lang="tr-TR" dirty="0" err="1" smtClean="0"/>
              <a:t>herşey</a:t>
            </a:r>
            <a:r>
              <a:rPr lang="tr-TR" dirty="0" smtClean="0"/>
              <a:t> birer nesnedir. Örneğin kişiler, kütükler, sistemler, hepsi birer nesnedir. Her nesnenin bir çalışma tarzı ve kendine has dışa yönelik davranışları vardır. Bir nesne ile </a:t>
            </a:r>
            <a:r>
              <a:rPr lang="tr-TR" dirty="0" err="1" smtClean="0"/>
              <a:t>interaksiyona</a:t>
            </a:r>
            <a:r>
              <a:rPr lang="tr-TR" dirty="0" smtClean="0"/>
              <a:t> girmek için, nesnenin içinde ne bulunduğunu bilmemize gerek yoktur. Belirli </a:t>
            </a:r>
            <a:r>
              <a:rPr lang="tr-TR" dirty="0" err="1" smtClean="0"/>
              <a:t>arayüzler</a:t>
            </a:r>
            <a:r>
              <a:rPr lang="tr-TR" dirty="0" smtClean="0"/>
              <a:t> (</a:t>
            </a:r>
            <a:r>
              <a:rPr lang="tr-TR" dirty="0" err="1" smtClean="0"/>
              <a:t>Interface</a:t>
            </a:r>
            <a:r>
              <a:rPr lang="tr-TR" dirty="0" smtClean="0"/>
              <a:t>) üzerinden mesajlar göndererek, nesne ile bağlantı kurulur. Nesne bu mesajı alır ve gerekli işlemleri yapar. 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800080"/>
                </a:solidFill>
              </a:rPr>
              <a:t>Nesneye Yönelimli Tasarım Amacı</a:t>
            </a:r>
            <a:br>
              <a:rPr lang="tr-TR" dirty="0" smtClean="0">
                <a:solidFill>
                  <a:srgbClr val="80008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 elemanlarını daha fazla </a:t>
            </a:r>
            <a:r>
              <a:rPr lang="tr-TR" b="1" dirty="0" smtClean="0"/>
              <a:t>tekrar kullanılabilir (</a:t>
            </a:r>
            <a:r>
              <a:rPr lang="tr-TR" b="1" dirty="0" err="1" smtClean="0"/>
              <a:t>reusable</a:t>
            </a:r>
            <a:r>
              <a:rPr lang="tr-TR" b="1" dirty="0" smtClean="0"/>
              <a:t>)</a:t>
            </a:r>
            <a:r>
              <a:rPr lang="tr-TR" dirty="0" smtClean="0"/>
              <a:t> hale getirerek sistem kalitesini iyileştirmek ve sistem analiz ve tasarımının üretkenliğini artırmaktır. Nesne yönelimliliğin ardındaki bir diğer anahtar fikir, </a:t>
            </a:r>
            <a:r>
              <a:rPr lang="tr-TR" b="1" dirty="0" smtClean="0"/>
              <a:t>kalıtsallık (</a:t>
            </a:r>
            <a:r>
              <a:rPr lang="tr-TR" b="1" dirty="0" err="1" smtClean="0"/>
              <a:t>inheritance</a:t>
            </a:r>
            <a:r>
              <a:rPr lang="tr-TR" b="1" dirty="0" smtClean="0"/>
              <a:t>)</a:t>
            </a:r>
            <a:r>
              <a:rPr lang="tr-TR" dirty="0" smtClean="0"/>
              <a:t>'tır. Nesneler, yapısal ve davranışsal karakteristikleri paylaşan nesne grupları şeklinde tanımlanan </a:t>
            </a:r>
            <a:r>
              <a:rPr lang="tr-TR" b="1" dirty="0" smtClean="0"/>
              <a:t>nesne sınıfları (</a:t>
            </a:r>
            <a:r>
              <a:rPr lang="tr-TR" b="1" dirty="0" err="1" smtClean="0"/>
              <a:t>object</a:t>
            </a:r>
            <a:r>
              <a:rPr lang="tr-TR" b="1" dirty="0" smtClean="0"/>
              <a:t> </a:t>
            </a:r>
            <a:r>
              <a:rPr lang="tr-TR" b="1" dirty="0" err="1" smtClean="0"/>
              <a:t>classes</a:t>
            </a:r>
            <a:r>
              <a:rPr lang="tr-TR" b="1" dirty="0" smtClean="0"/>
              <a:t>)</a:t>
            </a:r>
            <a:r>
              <a:rPr lang="tr-TR" dirty="0" smtClean="0"/>
              <a:t> şeklinde düzenlenirler. Kalıtsallık, mevcut sınıfların bazı karakteristiklerini paylaşan yeni sınıfların (</a:t>
            </a:r>
            <a:r>
              <a:rPr lang="tr-TR" dirty="0" err="1" smtClean="0"/>
              <a:t>class</a:t>
            </a:r>
            <a:r>
              <a:rPr lang="tr-TR" dirty="0" smtClean="0"/>
              <a:t>) yaratılmasına olanak tanır. 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800080"/>
                </a:solidFill>
              </a:rPr>
              <a:t>Nesne dayalı analizde temel adımlar</a:t>
            </a:r>
            <a:br>
              <a:rPr lang="tr-TR" dirty="0" smtClean="0">
                <a:solidFill>
                  <a:srgbClr val="80008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tr-TR" dirty="0" smtClean="0"/>
              <a:t>Nesnelerin belirlenmesi</a:t>
            </a:r>
          </a:p>
          <a:p>
            <a:pPr>
              <a:buFontTx/>
              <a:buChar char="•"/>
            </a:pPr>
            <a:r>
              <a:rPr lang="tr-TR" dirty="0" smtClean="0"/>
              <a:t>Belirlenen nesnelerin yapı ve davranışlarının tanımlanması</a:t>
            </a:r>
          </a:p>
          <a:p>
            <a:pPr>
              <a:buFontTx/>
              <a:buChar char="•"/>
            </a:pPr>
            <a:r>
              <a:rPr lang="tr-TR" dirty="0" smtClean="0"/>
              <a:t>Nesnelerin birbirleri ile olan ilişkilerinin belirlenmesi</a:t>
            </a:r>
          </a:p>
          <a:p>
            <a:pPr>
              <a:buFontTx/>
              <a:buChar char="•"/>
            </a:pPr>
            <a:r>
              <a:rPr lang="tr-TR" dirty="0" smtClean="0"/>
              <a:t>Nesne ara yüzlerinin ortaya konması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800080"/>
                </a:solidFill>
              </a:rPr>
              <a:t>Nesne dayalı tasarımda temel görevler</a:t>
            </a:r>
            <a:br>
              <a:rPr lang="tr-TR" dirty="0" smtClean="0">
                <a:solidFill>
                  <a:srgbClr val="80008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tr-TR" dirty="0" smtClean="0"/>
              <a:t>Sistem gereksinimleri sağlanacak şekilde, nesnelerin davranışlarının ve diğer nesnele iletişimlerinin ayrıntıları ile modellenmesi</a:t>
            </a:r>
          </a:p>
          <a:p>
            <a:pPr>
              <a:buFontTx/>
              <a:buChar char="•"/>
            </a:pPr>
            <a:endParaRPr lang="tr-TR" dirty="0" smtClean="0"/>
          </a:p>
          <a:p>
            <a:pPr>
              <a:buFontTx/>
              <a:buChar char="•"/>
            </a:pPr>
            <a:r>
              <a:rPr lang="tr-TR" dirty="0" smtClean="0"/>
              <a:t>Kalıtsallık avantajlarından daha iyi yararlanılacak şekilde nesnelerin yeniden incelenmesi ve yeniden tanımlanması gerekir.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3192" y="1503363"/>
            <a:ext cx="6989763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3867" y="1381065"/>
            <a:ext cx="8459258" cy="4919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14300"/>
            <a:ext cx="6248400" cy="662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1437</TotalTime>
  <Words>231</Words>
  <Application>Microsoft Office PowerPoint</Application>
  <PresentationFormat>Geniş ekran</PresentationFormat>
  <Paragraphs>42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Yazılım çeşitliliği</vt:lpstr>
      <vt:lpstr>Nesneye Yönelimli Modelleme </vt:lpstr>
      <vt:lpstr>Nesneye Yönelimli Tasarım Amacı </vt:lpstr>
      <vt:lpstr>Nesne dayalı analizde temel adımlar </vt:lpstr>
      <vt:lpstr>Nesne dayalı tasarımda temel görevler </vt:lpstr>
      <vt:lpstr>ÖRNEK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AnkaraUni</cp:lastModifiedBy>
  <cp:revision>174</cp:revision>
  <dcterms:created xsi:type="dcterms:W3CDTF">2015-04-17T19:37:46Z</dcterms:created>
  <dcterms:modified xsi:type="dcterms:W3CDTF">2018-06-13T14:01:35Z</dcterms:modified>
</cp:coreProperties>
</file>