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3" r:id="rId4"/>
    <p:sldId id="262" r:id="rId5"/>
    <p:sldId id="264" r:id="rId6"/>
    <p:sldId id="265" r:id="rId7"/>
    <p:sldId id="266" r:id="rId8"/>
    <p:sldId id="26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4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Orta Stil 1 - Vurgu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034E78-7F5D-4C2E-B375-FC64B27BC917}" styleName="Koyu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Koyu Stil 2 - Vurgu 1/Vurgu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D7B26C5-4107-4FEC-AEDC-1716B250A1EF}" styleName="Açık Sti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Açık Sti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3B4B98B0-60AC-42C2-AFA5-B58CD77FA1E5}" styleName="Açık Stil 1 - Vurgu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5" d="100"/>
          <a:sy n="155" d="100"/>
        </p:scale>
        <p:origin x="49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11.02.2020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3schools.com/sql/default.as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dirty="0" err="1" smtClean="0"/>
              <a:t>Join</a:t>
            </a:r>
            <a:r>
              <a:rPr lang="tr-TR" dirty="0" smtClean="0"/>
              <a:t> ifadeleri</a:t>
            </a: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48852" y="4347147"/>
            <a:ext cx="9144000" cy="771763"/>
          </a:xfrm>
        </p:spPr>
        <p:txBody>
          <a:bodyPr/>
          <a:lstStyle/>
          <a:p>
            <a:r>
              <a:rPr lang="tr-TR" dirty="0" smtClean="0"/>
              <a:t>NBP124 Veri tabanı yönetim sistemleri</a:t>
            </a:r>
          </a:p>
          <a:p>
            <a:r>
              <a:rPr lang="tr-TR" dirty="0" err="1" smtClean="0"/>
              <a:t>Öğr</a:t>
            </a:r>
            <a:r>
              <a:rPr lang="tr-TR" dirty="0" smtClean="0"/>
              <a:t>. Gör. Mahmut KILIÇASLAN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Uygulama Tabloları</a:t>
            </a:r>
            <a:endParaRPr lang="tr-TR" dirty="0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2492530"/>
              </p:ext>
            </p:extLst>
          </p:nvPr>
        </p:nvGraphicFramePr>
        <p:xfrm>
          <a:off x="1097278" y="1871072"/>
          <a:ext cx="10058402" cy="1872456"/>
        </p:xfrm>
        <a:graphic>
          <a:graphicData uri="http://schemas.openxmlformats.org/drawingml/2006/table">
            <a:tbl>
              <a:tblPr/>
              <a:tblGrid>
                <a:gridCol w="1505918">
                  <a:extLst>
                    <a:ext uri="{9D8B030D-6E8A-4147-A177-3AD203B41FA5}">
                      <a16:colId xmlns:a16="http://schemas.microsoft.com/office/drawing/2014/main" val="1661650384"/>
                    </a:ext>
                  </a:extLst>
                </a:gridCol>
                <a:gridCol w="1425414">
                  <a:extLst>
                    <a:ext uri="{9D8B030D-6E8A-4147-A177-3AD203B41FA5}">
                      <a16:colId xmlns:a16="http://schemas.microsoft.com/office/drawing/2014/main" val="23986651"/>
                    </a:ext>
                  </a:extLst>
                </a:gridCol>
                <a:gridCol w="1425414">
                  <a:extLst>
                    <a:ext uri="{9D8B030D-6E8A-4147-A177-3AD203B41FA5}">
                      <a16:colId xmlns:a16="http://schemas.microsoft.com/office/drawing/2014/main" val="115867544"/>
                    </a:ext>
                  </a:extLst>
                </a:gridCol>
                <a:gridCol w="1425414">
                  <a:extLst>
                    <a:ext uri="{9D8B030D-6E8A-4147-A177-3AD203B41FA5}">
                      <a16:colId xmlns:a16="http://schemas.microsoft.com/office/drawing/2014/main" val="1596166455"/>
                    </a:ext>
                  </a:extLst>
                </a:gridCol>
                <a:gridCol w="1425414">
                  <a:extLst>
                    <a:ext uri="{9D8B030D-6E8A-4147-A177-3AD203B41FA5}">
                      <a16:colId xmlns:a16="http://schemas.microsoft.com/office/drawing/2014/main" val="2060526923"/>
                    </a:ext>
                  </a:extLst>
                </a:gridCol>
                <a:gridCol w="1425414">
                  <a:extLst>
                    <a:ext uri="{9D8B030D-6E8A-4147-A177-3AD203B41FA5}">
                      <a16:colId xmlns:a16="http://schemas.microsoft.com/office/drawing/2014/main" val="3825892633"/>
                    </a:ext>
                  </a:extLst>
                </a:gridCol>
                <a:gridCol w="1425414">
                  <a:extLst>
                    <a:ext uri="{9D8B030D-6E8A-4147-A177-3AD203B41FA5}">
                      <a16:colId xmlns:a16="http://schemas.microsoft.com/office/drawing/2014/main" val="386289778"/>
                    </a:ext>
                  </a:extLst>
                </a:gridCol>
              </a:tblGrid>
              <a:tr h="254585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CustomerID</a:t>
                      </a:r>
                    </a:p>
                  </a:txBody>
                  <a:tcPr marL="90923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CustomerName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ContactName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Address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City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PostalCode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Country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7645541"/>
                  </a:ext>
                </a:extLst>
              </a:tr>
              <a:tr h="581910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</a:t>
                      </a:r>
                      <a:br>
                        <a:rPr lang="tr-TR" sz="1100">
                          <a:effectLst/>
                        </a:rPr>
                      </a:br>
                      <a:r>
                        <a:rPr lang="tr-TR" sz="1100">
                          <a:effectLst/>
                        </a:rPr>
                        <a:t/>
                      </a:r>
                      <a:br>
                        <a:rPr lang="tr-TR" sz="1100">
                          <a:effectLst/>
                        </a:rPr>
                      </a:br>
                      <a:endParaRPr lang="tr-TR" sz="1100">
                        <a:effectLst/>
                      </a:endParaRPr>
                    </a:p>
                  </a:txBody>
                  <a:tcPr marL="90923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Alfreds Futterkiste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Maria Anders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Obere Str. 57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Berlin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12209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Germany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7892048"/>
                  </a:ext>
                </a:extLst>
              </a:tr>
              <a:tr h="418248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2</a:t>
                      </a:r>
                    </a:p>
                  </a:txBody>
                  <a:tcPr marL="90923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>
                          <a:effectLst/>
                        </a:rPr>
                        <a:t>Ana Trujillo Emparedados y helados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Ana Trujillo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100">
                          <a:effectLst/>
                        </a:rPr>
                        <a:t>Avda. de la Constitución 2222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México D.F.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05021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Mexico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0137178"/>
                  </a:ext>
                </a:extLst>
              </a:tr>
              <a:tr h="418248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3</a:t>
                      </a:r>
                    </a:p>
                  </a:txBody>
                  <a:tcPr marL="90923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Antonio Moreno Taquería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Antonio Moreno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Mataderos 2312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México D.F.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05023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dirty="0" err="1">
                          <a:effectLst/>
                        </a:rPr>
                        <a:t>Mexico</a:t>
                      </a:r>
                      <a:endParaRPr lang="tr-TR" sz="1100" dirty="0">
                        <a:effectLst/>
                      </a:endParaRP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334226"/>
                  </a:ext>
                </a:extLst>
              </a:tr>
            </a:tbl>
          </a:graphicData>
        </a:graphic>
      </p:graphicFrame>
      <p:graphicFrame>
        <p:nvGraphicFramePr>
          <p:cNvPr id="5" name="Tablo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539629"/>
              </p:ext>
            </p:extLst>
          </p:nvPr>
        </p:nvGraphicFramePr>
        <p:xfrm>
          <a:off x="1097278" y="3983049"/>
          <a:ext cx="10058399" cy="1034256"/>
        </p:xfrm>
        <a:graphic>
          <a:graphicData uri="http://schemas.openxmlformats.org/drawingml/2006/table">
            <a:tbl>
              <a:tblPr/>
              <a:tblGrid>
                <a:gridCol w="1505919">
                  <a:extLst>
                    <a:ext uri="{9D8B030D-6E8A-4147-A177-3AD203B41FA5}">
                      <a16:colId xmlns:a16="http://schemas.microsoft.com/office/drawing/2014/main" val="1922633815"/>
                    </a:ext>
                  </a:extLst>
                </a:gridCol>
                <a:gridCol w="2138120">
                  <a:extLst>
                    <a:ext uri="{9D8B030D-6E8A-4147-A177-3AD203B41FA5}">
                      <a16:colId xmlns:a16="http://schemas.microsoft.com/office/drawing/2014/main" val="3202044158"/>
                    </a:ext>
                  </a:extLst>
                </a:gridCol>
                <a:gridCol w="2138120">
                  <a:extLst>
                    <a:ext uri="{9D8B030D-6E8A-4147-A177-3AD203B41FA5}">
                      <a16:colId xmlns:a16="http://schemas.microsoft.com/office/drawing/2014/main" val="1665365553"/>
                    </a:ext>
                  </a:extLst>
                </a:gridCol>
                <a:gridCol w="2138120">
                  <a:extLst>
                    <a:ext uri="{9D8B030D-6E8A-4147-A177-3AD203B41FA5}">
                      <a16:colId xmlns:a16="http://schemas.microsoft.com/office/drawing/2014/main" val="3549167715"/>
                    </a:ext>
                  </a:extLst>
                </a:gridCol>
                <a:gridCol w="2138120">
                  <a:extLst>
                    <a:ext uri="{9D8B030D-6E8A-4147-A177-3AD203B41FA5}">
                      <a16:colId xmlns:a16="http://schemas.microsoft.com/office/drawing/2014/main" val="3587499518"/>
                    </a:ext>
                  </a:extLst>
                </a:gridCol>
              </a:tblGrid>
              <a:tr h="254586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OrderID</a:t>
                      </a:r>
                    </a:p>
                  </a:txBody>
                  <a:tcPr marL="90923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CustomerID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EmployeeID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OrderDate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ShipperID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8667386"/>
                  </a:ext>
                </a:extLst>
              </a:tr>
              <a:tr h="254586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10308</a:t>
                      </a:r>
                    </a:p>
                  </a:txBody>
                  <a:tcPr marL="90923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2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7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1996-09-18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3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7702769"/>
                  </a:ext>
                </a:extLst>
              </a:tr>
              <a:tr h="254586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10309</a:t>
                      </a:r>
                    </a:p>
                  </a:txBody>
                  <a:tcPr marL="90923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37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3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1996-09-19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8596424"/>
                  </a:ext>
                </a:extLst>
              </a:tr>
              <a:tr h="254586"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10310</a:t>
                      </a:r>
                    </a:p>
                  </a:txBody>
                  <a:tcPr marL="90923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77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8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>
                          <a:effectLst/>
                        </a:rPr>
                        <a:t>1996-09-20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tr-TR" sz="1100" dirty="0">
                          <a:effectLst/>
                        </a:rPr>
                        <a:t>2</a:t>
                      </a:r>
                    </a:p>
                  </a:txBody>
                  <a:tcPr marL="45462" marR="45462" marT="45462" marB="45462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1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8585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9657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LEFT JOIN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column_name</a:t>
            </a:r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(s)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table1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LEFT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JOIN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table2</a:t>
            </a:r>
            <a:b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table1.column_name 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 table2.column_name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5554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LEFT JOIN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Customers.CustomerName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Orders.OrderID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Customers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LEFT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JOIN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Orders 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Customers.CustomerID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Orders.CustomerID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ORDER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Customers.CustomerName</a:t>
            </a: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lang="tr-TR" dirty="0" smtClean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8738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RIGHT JOIN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Orders.OrderID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Employees.LastName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Employees.FirstName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Orders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RIGHT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JOIN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Employees 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Orders.EmployeeID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=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Employees.EmployeeID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ORDER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Orders.OrderID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9794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FULL JOIN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i="1" dirty="0" err="1">
                <a:solidFill>
                  <a:srgbClr val="000000"/>
                </a:solidFill>
                <a:latin typeface="Consolas" panose="020B0609020204030204" pitchFamily="49" charset="0"/>
              </a:rPr>
              <a:t>column_name</a:t>
            </a:r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(s)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table1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FULL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OUTER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JOIN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table2</a:t>
            </a:r>
            <a:b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table1.column_name 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 table2.column_name</a:t>
            </a:r>
            <a:b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</a:b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i="1" dirty="0">
                <a:solidFill>
                  <a:srgbClr val="000000"/>
                </a:solidFill>
                <a:latin typeface="Consolas" panose="020B0609020204030204" pitchFamily="49" charset="0"/>
              </a:rPr>
              <a:t>condition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1655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FULL JOIN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Customers.CustomerName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Orders.OrderID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Customers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FULL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OUTER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JOIN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Orders 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ON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Customers.CustomerID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=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Orders.CustomerID</a:t>
            </a:r>
            <a:r>
              <a:rPr lang="en-US" dirty="0"/>
              <a:t/>
            </a:r>
            <a:br>
              <a:rPr lang="en-US" dirty="0"/>
            </a:b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ORDER </a:t>
            </a:r>
            <a:r>
              <a:rPr lang="en-US" dirty="0">
                <a:solidFill>
                  <a:srgbClr val="0000CD"/>
                </a:solidFill>
                <a:latin typeface="Consolas" panose="020B0609020204030204" pitchFamily="49" charset="0"/>
              </a:rPr>
              <a:t>BY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</a:rPr>
              <a:t>Customers.CustomerName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71015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[1</a:t>
            </a:r>
            <a:r>
              <a:rPr lang="tr-TR" smtClean="0"/>
              <a:t>] </a:t>
            </a:r>
            <a:r>
              <a:rPr lang="tr-TR">
                <a:hlinkClick r:id="rId2"/>
              </a:rPr>
              <a:t>https://www.w3schools.com/sql/default.asp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[2]Yazılımcılar için SQL Server ve </a:t>
            </a:r>
            <a:r>
              <a:rPr lang="tr-TR" dirty="0" err="1" smtClean="0"/>
              <a:t>Veritabanı</a:t>
            </a:r>
            <a:r>
              <a:rPr lang="tr-TR" dirty="0" smtClean="0"/>
              <a:t> Programlama,2014, Seçkin Yayıncılık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3143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temaacik</Template>
  <TotalTime>2811</TotalTime>
  <Words>254</Words>
  <Application>Microsoft Office PowerPoint</Application>
  <PresentationFormat>Geniş ekran</PresentationFormat>
  <Paragraphs>65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Consolas</vt:lpstr>
      <vt:lpstr>Times New Roman</vt:lpstr>
      <vt:lpstr>temaacik</vt:lpstr>
      <vt:lpstr>Join ifadeleri</vt:lpstr>
      <vt:lpstr>Uygulama Tabloları</vt:lpstr>
      <vt:lpstr>LEFT JOIN</vt:lpstr>
      <vt:lpstr>LEFT JOIN</vt:lpstr>
      <vt:lpstr>RIGHT JOIN</vt:lpstr>
      <vt:lpstr>FULL JOIN</vt:lpstr>
      <vt:lpstr>FULL JOIN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Windows Kullanıcısı</cp:lastModifiedBy>
  <cp:revision>71</cp:revision>
  <dcterms:created xsi:type="dcterms:W3CDTF">2017-11-13T19:25:20Z</dcterms:created>
  <dcterms:modified xsi:type="dcterms:W3CDTF">2020-02-10T21:41:47Z</dcterms:modified>
</cp:coreProperties>
</file>