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0"/>
  </p:notesMasterIdLst>
  <p:sldIdLst>
    <p:sldId id="256" r:id="rId2"/>
    <p:sldId id="257" r:id="rId3"/>
    <p:sldId id="258" r:id="rId4"/>
    <p:sldId id="259" r:id="rId5"/>
    <p:sldId id="260" r:id="rId6"/>
    <p:sldId id="261" r:id="rId7"/>
    <p:sldId id="262" r:id="rId8"/>
    <p:sldId id="263" r:id="rId9"/>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87" d="100"/>
          <a:sy n="87" d="100"/>
        </p:scale>
        <p:origin x="90" y="42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2447625-1096-494E-BD41-6AC418DE2E43}" type="datetimeFigureOut">
              <a:rPr lang="tr-TR" smtClean="0"/>
              <a:t>5.12.2019</a:t>
            </a:fld>
            <a:endParaRPr lang="tr-TR"/>
          </a:p>
        </p:txBody>
      </p:sp>
      <p:sp>
        <p:nvSpPr>
          <p:cNvPr id="4" name="Slayt Görüntüsü Yer Tutucusu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436F70C-1351-43CC-A8D8-4EA18ECE18EE}" type="slidenum">
              <a:rPr lang="tr-TR" smtClean="0"/>
              <a:t>‹#›</a:t>
            </a:fld>
            <a:endParaRPr lang="tr-TR"/>
          </a:p>
        </p:txBody>
      </p:sp>
    </p:spTree>
    <p:extLst>
      <p:ext uri="{BB962C8B-B14F-4D97-AF65-F5344CB8AC3E}">
        <p14:creationId xmlns:p14="http://schemas.microsoft.com/office/powerpoint/2010/main" val="357334874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tr-TR" baseline="0" dirty="0"/>
              <a:t>Örnek projeden döşeme metrajı çıkartılması</a:t>
            </a:r>
            <a:endParaRPr lang="tr-TR" dirty="0"/>
          </a:p>
        </p:txBody>
      </p:sp>
      <p:sp>
        <p:nvSpPr>
          <p:cNvPr id="4" name="Slayt Numarası Yer Tutucusu 3"/>
          <p:cNvSpPr>
            <a:spLocks noGrp="1"/>
          </p:cNvSpPr>
          <p:nvPr>
            <p:ph type="sldNum" sz="quarter" idx="10"/>
          </p:nvPr>
        </p:nvSpPr>
        <p:spPr/>
        <p:txBody>
          <a:bodyPr/>
          <a:lstStyle/>
          <a:p>
            <a:fld id="{84A77F7C-3FB9-465B-81DB-F9997A572362}" type="slidenum">
              <a:rPr lang="tr-TR" smtClean="0"/>
              <a:t>1</a:t>
            </a:fld>
            <a:endParaRPr lang="tr-TR"/>
          </a:p>
        </p:txBody>
      </p:sp>
    </p:spTree>
    <p:extLst>
      <p:ext uri="{BB962C8B-B14F-4D97-AF65-F5344CB8AC3E}">
        <p14:creationId xmlns:p14="http://schemas.microsoft.com/office/powerpoint/2010/main" val="187069745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tr-TR" baseline="0" dirty="0"/>
              <a:t>Örnek projeden döşeme metrajı çıkartılması</a:t>
            </a:r>
            <a:endParaRPr lang="tr-TR" dirty="0"/>
          </a:p>
        </p:txBody>
      </p:sp>
      <p:sp>
        <p:nvSpPr>
          <p:cNvPr id="4" name="Slayt Numarası Yer Tutucusu 3"/>
          <p:cNvSpPr>
            <a:spLocks noGrp="1"/>
          </p:cNvSpPr>
          <p:nvPr>
            <p:ph type="sldNum" sz="quarter" idx="10"/>
          </p:nvPr>
        </p:nvSpPr>
        <p:spPr/>
        <p:txBody>
          <a:bodyPr/>
          <a:lstStyle/>
          <a:p>
            <a:fld id="{84A77F7C-3FB9-465B-81DB-F9997A572362}" type="slidenum">
              <a:rPr lang="tr-TR" smtClean="0"/>
              <a:t>2</a:t>
            </a:fld>
            <a:endParaRPr lang="tr-TR"/>
          </a:p>
        </p:txBody>
      </p:sp>
    </p:spTree>
    <p:extLst>
      <p:ext uri="{BB962C8B-B14F-4D97-AF65-F5344CB8AC3E}">
        <p14:creationId xmlns:p14="http://schemas.microsoft.com/office/powerpoint/2010/main" val="85833646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tr-TR" baseline="0" dirty="0"/>
              <a:t>Örnek projeden döşeme metrajı çıkartılması</a:t>
            </a:r>
            <a:endParaRPr lang="tr-TR" dirty="0"/>
          </a:p>
        </p:txBody>
      </p:sp>
      <p:sp>
        <p:nvSpPr>
          <p:cNvPr id="4" name="Slayt Numarası Yer Tutucusu 3"/>
          <p:cNvSpPr>
            <a:spLocks noGrp="1"/>
          </p:cNvSpPr>
          <p:nvPr>
            <p:ph type="sldNum" sz="quarter" idx="10"/>
          </p:nvPr>
        </p:nvSpPr>
        <p:spPr/>
        <p:txBody>
          <a:bodyPr/>
          <a:lstStyle/>
          <a:p>
            <a:fld id="{84A77F7C-3FB9-465B-81DB-F9997A572362}" type="slidenum">
              <a:rPr lang="tr-TR" smtClean="0"/>
              <a:t>3</a:t>
            </a:fld>
            <a:endParaRPr lang="tr-TR"/>
          </a:p>
        </p:txBody>
      </p:sp>
    </p:spTree>
    <p:extLst>
      <p:ext uri="{BB962C8B-B14F-4D97-AF65-F5344CB8AC3E}">
        <p14:creationId xmlns:p14="http://schemas.microsoft.com/office/powerpoint/2010/main" val="65381566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tr-TR" baseline="0" dirty="0"/>
              <a:t>Örnek projeden döşeme metrajı çıkartılması</a:t>
            </a:r>
            <a:endParaRPr lang="tr-TR" dirty="0"/>
          </a:p>
        </p:txBody>
      </p:sp>
      <p:sp>
        <p:nvSpPr>
          <p:cNvPr id="4" name="Slayt Numarası Yer Tutucusu 3"/>
          <p:cNvSpPr>
            <a:spLocks noGrp="1"/>
          </p:cNvSpPr>
          <p:nvPr>
            <p:ph type="sldNum" sz="quarter" idx="10"/>
          </p:nvPr>
        </p:nvSpPr>
        <p:spPr/>
        <p:txBody>
          <a:bodyPr/>
          <a:lstStyle/>
          <a:p>
            <a:fld id="{84A77F7C-3FB9-465B-81DB-F9997A572362}" type="slidenum">
              <a:rPr lang="tr-TR" smtClean="0"/>
              <a:t>4</a:t>
            </a:fld>
            <a:endParaRPr lang="tr-TR"/>
          </a:p>
        </p:txBody>
      </p:sp>
    </p:spTree>
    <p:extLst>
      <p:ext uri="{BB962C8B-B14F-4D97-AF65-F5344CB8AC3E}">
        <p14:creationId xmlns:p14="http://schemas.microsoft.com/office/powerpoint/2010/main" val="371449965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tr-TR" baseline="0" dirty="0"/>
              <a:t>Örnek projeden döşeme metrajı çıkartılması</a:t>
            </a:r>
            <a:endParaRPr lang="tr-TR" dirty="0"/>
          </a:p>
        </p:txBody>
      </p:sp>
      <p:sp>
        <p:nvSpPr>
          <p:cNvPr id="4" name="Slayt Numarası Yer Tutucusu 3"/>
          <p:cNvSpPr>
            <a:spLocks noGrp="1"/>
          </p:cNvSpPr>
          <p:nvPr>
            <p:ph type="sldNum" sz="quarter" idx="10"/>
          </p:nvPr>
        </p:nvSpPr>
        <p:spPr/>
        <p:txBody>
          <a:bodyPr/>
          <a:lstStyle/>
          <a:p>
            <a:fld id="{84A77F7C-3FB9-465B-81DB-F9997A572362}" type="slidenum">
              <a:rPr lang="tr-TR" smtClean="0"/>
              <a:t>5</a:t>
            </a:fld>
            <a:endParaRPr lang="tr-TR"/>
          </a:p>
        </p:txBody>
      </p:sp>
    </p:spTree>
    <p:extLst>
      <p:ext uri="{BB962C8B-B14F-4D97-AF65-F5344CB8AC3E}">
        <p14:creationId xmlns:p14="http://schemas.microsoft.com/office/powerpoint/2010/main" val="400786258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tr-TR" baseline="0" dirty="0"/>
              <a:t>Örnek projeden döşeme metrajı çıkartılması</a:t>
            </a:r>
            <a:endParaRPr lang="tr-TR" dirty="0"/>
          </a:p>
        </p:txBody>
      </p:sp>
      <p:sp>
        <p:nvSpPr>
          <p:cNvPr id="4" name="Slayt Numarası Yer Tutucusu 3"/>
          <p:cNvSpPr>
            <a:spLocks noGrp="1"/>
          </p:cNvSpPr>
          <p:nvPr>
            <p:ph type="sldNum" sz="quarter" idx="10"/>
          </p:nvPr>
        </p:nvSpPr>
        <p:spPr/>
        <p:txBody>
          <a:bodyPr/>
          <a:lstStyle/>
          <a:p>
            <a:fld id="{84A77F7C-3FB9-465B-81DB-F9997A572362}" type="slidenum">
              <a:rPr lang="tr-TR" smtClean="0"/>
              <a:t>6</a:t>
            </a:fld>
            <a:endParaRPr lang="tr-TR"/>
          </a:p>
        </p:txBody>
      </p:sp>
    </p:spTree>
    <p:extLst>
      <p:ext uri="{BB962C8B-B14F-4D97-AF65-F5344CB8AC3E}">
        <p14:creationId xmlns:p14="http://schemas.microsoft.com/office/powerpoint/2010/main" val="73024424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tr-TR" baseline="0" dirty="0"/>
              <a:t>Örnek projeden döşeme metrajı çıkartılması</a:t>
            </a:r>
            <a:endParaRPr lang="tr-TR" dirty="0"/>
          </a:p>
        </p:txBody>
      </p:sp>
      <p:sp>
        <p:nvSpPr>
          <p:cNvPr id="4" name="Slayt Numarası Yer Tutucusu 3"/>
          <p:cNvSpPr>
            <a:spLocks noGrp="1"/>
          </p:cNvSpPr>
          <p:nvPr>
            <p:ph type="sldNum" sz="quarter" idx="10"/>
          </p:nvPr>
        </p:nvSpPr>
        <p:spPr/>
        <p:txBody>
          <a:bodyPr/>
          <a:lstStyle/>
          <a:p>
            <a:fld id="{84A77F7C-3FB9-465B-81DB-F9997A572362}" type="slidenum">
              <a:rPr lang="tr-TR" smtClean="0"/>
              <a:t>7</a:t>
            </a:fld>
            <a:endParaRPr lang="tr-TR"/>
          </a:p>
        </p:txBody>
      </p:sp>
    </p:spTree>
    <p:extLst>
      <p:ext uri="{BB962C8B-B14F-4D97-AF65-F5344CB8AC3E}">
        <p14:creationId xmlns:p14="http://schemas.microsoft.com/office/powerpoint/2010/main" val="231986273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tr-TR" baseline="0" dirty="0"/>
              <a:t>Örnek projeden döşeme metrajı çıkartılması</a:t>
            </a:r>
            <a:endParaRPr lang="tr-TR" dirty="0"/>
          </a:p>
        </p:txBody>
      </p:sp>
      <p:sp>
        <p:nvSpPr>
          <p:cNvPr id="4" name="Slayt Numarası Yer Tutucusu 3"/>
          <p:cNvSpPr>
            <a:spLocks noGrp="1"/>
          </p:cNvSpPr>
          <p:nvPr>
            <p:ph type="sldNum" sz="quarter" idx="10"/>
          </p:nvPr>
        </p:nvSpPr>
        <p:spPr/>
        <p:txBody>
          <a:bodyPr/>
          <a:lstStyle/>
          <a:p>
            <a:fld id="{84A77F7C-3FB9-465B-81DB-F9997A572362}" type="slidenum">
              <a:rPr lang="tr-TR" smtClean="0"/>
              <a:t>8</a:t>
            </a:fld>
            <a:endParaRPr lang="tr-TR"/>
          </a:p>
        </p:txBody>
      </p:sp>
    </p:spTree>
    <p:extLst>
      <p:ext uri="{BB962C8B-B14F-4D97-AF65-F5344CB8AC3E}">
        <p14:creationId xmlns:p14="http://schemas.microsoft.com/office/powerpoint/2010/main" val="366151238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tr-TR" smtClean="0"/>
              <a:t>Asıl başlık stili için tıklatın</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21572181-15AC-4A17-A5C7-1C571D8E0539}" type="datetimeFigureOut">
              <a:rPr lang="tr-TR" smtClean="0"/>
              <a:t>5.12.2019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A92AC712-D46F-4BA1-854E-23F5AC3B0068}" type="slidenum">
              <a:rPr lang="tr-TR" smtClean="0"/>
              <a:t>‹#›</a:t>
            </a:fld>
            <a:endParaRPr lang="tr-TR"/>
          </a:p>
        </p:txBody>
      </p:sp>
    </p:spTree>
    <p:extLst>
      <p:ext uri="{BB962C8B-B14F-4D97-AF65-F5344CB8AC3E}">
        <p14:creationId xmlns:p14="http://schemas.microsoft.com/office/powerpoint/2010/main" val="4895053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21572181-15AC-4A17-A5C7-1C571D8E0539}" type="datetimeFigureOut">
              <a:rPr lang="tr-TR" smtClean="0"/>
              <a:t>5.12.2019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A92AC712-D46F-4BA1-854E-23F5AC3B0068}" type="slidenum">
              <a:rPr lang="tr-TR" smtClean="0"/>
              <a:t>‹#›</a:t>
            </a:fld>
            <a:endParaRPr lang="tr-TR"/>
          </a:p>
        </p:txBody>
      </p:sp>
    </p:spTree>
    <p:extLst>
      <p:ext uri="{BB962C8B-B14F-4D97-AF65-F5344CB8AC3E}">
        <p14:creationId xmlns:p14="http://schemas.microsoft.com/office/powerpoint/2010/main" val="25670915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21572181-15AC-4A17-A5C7-1C571D8E0539}" type="datetimeFigureOut">
              <a:rPr lang="tr-TR" smtClean="0"/>
              <a:t>5.12.2019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A92AC712-D46F-4BA1-854E-23F5AC3B0068}" type="slidenum">
              <a:rPr lang="tr-TR" smtClean="0"/>
              <a:t>‹#›</a:t>
            </a:fld>
            <a:endParaRPr lang="tr-TR"/>
          </a:p>
        </p:txBody>
      </p:sp>
    </p:spTree>
    <p:extLst>
      <p:ext uri="{BB962C8B-B14F-4D97-AF65-F5344CB8AC3E}">
        <p14:creationId xmlns:p14="http://schemas.microsoft.com/office/powerpoint/2010/main" val="21606276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21572181-15AC-4A17-A5C7-1C571D8E0539}" type="datetimeFigureOut">
              <a:rPr lang="tr-TR" smtClean="0"/>
              <a:t>5.12.2019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A92AC712-D46F-4BA1-854E-23F5AC3B0068}" type="slidenum">
              <a:rPr lang="tr-TR" smtClean="0"/>
              <a:t>‹#›</a:t>
            </a:fld>
            <a:endParaRPr lang="tr-TR"/>
          </a:p>
        </p:txBody>
      </p:sp>
    </p:spTree>
    <p:extLst>
      <p:ext uri="{BB962C8B-B14F-4D97-AF65-F5344CB8AC3E}">
        <p14:creationId xmlns:p14="http://schemas.microsoft.com/office/powerpoint/2010/main" val="34908811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tr-TR" smtClean="0"/>
              <a:t>Asıl başlık stili için tıklatın</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21572181-15AC-4A17-A5C7-1C571D8E0539}" type="datetimeFigureOut">
              <a:rPr lang="tr-TR" smtClean="0"/>
              <a:t>5.12.2019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A92AC712-D46F-4BA1-854E-23F5AC3B0068}" type="slidenum">
              <a:rPr lang="tr-TR" smtClean="0"/>
              <a:t>‹#›</a:t>
            </a:fld>
            <a:endParaRPr lang="tr-TR"/>
          </a:p>
        </p:txBody>
      </p:sp>
    </p:spTree>
    <p:extLst>
      <p:ext uri="{BB962C8B-B14F-4D97-AF65-F5344CB8AC3E}">
        <p14:creationId xmlns:p14="http://schemas.microsoft.com/office/powerpoint/2010/main" val="172253003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21572181-15AC-4A17-A5C7-1C571D8E0539}" type="datetimeFigureOut">
              <a:rPr lang="tr-TR" smtClean="0"/>
              <a:t>5.12.2019</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A92AC712-D46F-4BA1-854E-23F5AC3B0068}" type="slidenum">
              <a:rPr lang="tr-TR" smtClean="0"/>
              <a:t>‹#›</a:t>
            </a:fld>
            <a:endParaRPr lang="tr-TR"/>
          </a:p>
        </p:txBody>
      </p:sp>
    </p:spTree>
    <p:extLst>
      <p:ext uri="{BB962C8B-B14F-4D97-AF65-F5344CB8AC3E}">
        <p14:creationId xmlns:p14="http://schemas.microsoft.com/office/powerpoint/2010/main" val="3670975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Content Placeholder 3"/>
          <p:cNvSpPr>
            <a:spLocks noGrp="1"/>
          </p:cNvSpPr>
          <p:nvPr>
            <p:ph sz="half" idx="2"/>
          </p:nvPr>
        </p:nvSpPr>
        <p:spPr>
          <a:xfrm>
            <a:off x="629842" y="2505075"/>
            <a:ext cx="3868340"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Content Placeholder 5"/>
          <p:cNvSpPr>
            <a:spLocks noGrp="1"/>
          </p:cNvSpPr>
          <p:nvPr>
            <p:ph sz="quarter" idx="4"/>
          </p:nvPr>
        </p:nvSpPr>
        <p:spPr>
          <a:xfrm>
            <a:off x="4629150" y="2505075"/>
            <a:ext cx="3887391"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21572181-15AC-4A17-A5C7-1C571D8E0539}" type="datetimeFigureOut">
              <a:rPr lang="tr-TR" smtClean="0"/>
              <a:t>5.12.2019</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A92AC712-D46F-4BA1-854E-23F5AC3B0068}" type="slidenum">
              <a:rPr lang="tr-TR" smtClean="0"/>
              <a:t>‹#›</a:t>
            </a:fld>
            <a:endParaRPr lang="tr-TR"/>
          </a:p>
        </p:txBody>
      </p:sp>
    </p:spTree>
    <p:extLst>
      <p:ext uri="{BB962C8B-B14F-4D97-AF65-F5344CB8AC3E}">
        <p14:creationId xmlns:p14="http://schemas.microsoft.com/office/powerpoint/2010/main" val="194992550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21572181-15AC-4A17-A5C7-1C571D8E0539}" type="datetimeFigureOut">
              <a:rPr lang="tr-TR" smtClean="0"/>
              <a:t>5.12.2019</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A92AC712-D46F-4BA1-854E-23F5AC3B0068}" type="slidenum">
              <a:rPr lang="tr-TR" smtClean="0"/>
              <a:t>‹#›</a:t>
            </a:fld>
            <a:endParaRPr lang="tr-TR"/>
          </a:p>
        </p:txBody>
      </p:sp>
    </p:spTree>
    <p:extLst>
      <p:ext uri="{BB962C8B-B14F-4D97-AF65-F5344CB8AC3E}">
        <p14:creationId xmlns:p14="http://schemas.microsoft.com/office/powerpoint/2010/main" val="12709482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1572181-15AC-4A17-A5C7-1C571D8E0539}" type="datetimeFigureOut">
              <a:rPr lang="tr-TR" smtClean="0"/>
              <a:t>5.12.2019</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A92AC712-D46F-4BA1-854E-23F5AC3B0068}" type="slidenum">
              <a:rPr lang="tr-TR" smtClean="0"/>
              <a:t>‹#›</a:t>
            </a:fld>
            <a:endParaRPr lang="tr-TR"/>
          </a:p>
        </p:txBody>
      </p:sp>
    </p:spTree>
    <p:extLst>
      <p:ext uri="{BB962C8B-B14F-4D97-AF65-F5344CB8AC3E}">
        <p14:creationId xmlns:p14="http://schemas.microsoft.com/office/powerpoint/2010/main" val="7296249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tr-TR" smtClean="0"/>
              <a:t>Asıl başlık stili için tıklatın</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21572181-15AC-4A17-A5C7-1C571D8E0539}" type="datetimeFigureOut">
              <a:rPr lang="tr-TR" smtClean="0"/>
              <a:t>5.12.2019</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A92AC712-D46F-4BA1-854E-23F5AC3B0068}" type="slidenum">
              <a:rPr lang="tr-TR" smtClean="0"/>
              <a:t>‹#›</a:t>
            </a:fld>
            <a:endParaRPr lang="tr-TR"/>
          </a:p>
        </p:txBody>
      </p:sp>
    </p:spTree>
    <p:extLst>
      <p:ext uri="{BB962C8B-B14F-4D97-AF65-F5344CB8AC3E}">
        <p14:creationId xmlns:p14="http://schemas.microsoft.com/office/powerpoint/2010/main" val="2961099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21572181-15AC-4A17-A5C7-1C571D8E0539}" type="datetimeFigureOut">
              <a:rPr lang="tr-TR" smtClean="0"/>
              <a:t>5.12.2019</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A92AC712-D46F-4BA1-854E-23F5AC3B0068}" type="slidenum">
              <a:rPr lang="tr-TR" smtClean="0"/>
              <a:t>‹#›</a:t>
            </a:fld>
            <a:endParaRPr lang="tr-TR"/>
          </a:p>
        </p:txBody>
      </p:sp>
    </p:spTree>
    <p:extLst>
      <p:ext uri="{BB962C8B-B14F-4D97-AF65-F5344CB8AC3E}">
        <p14:creationId xmlns:p14="http://schemas.microsoft.com/office/powerpoint/2010/main" val="19531332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1572181-15AC-4A17-A5C7-1C571D8E0539}" type="datetimeFigureOut">
              <a:rPr lang="tr-TR" smtClean="0"/>
              <a:t>5.12.2019</a:t>
            </a:fld>
            <a:endParaRPr lang="tr-TR"/>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92AC712-D46F-4BA1-854E-23F5AC3B0068}" type="slidenum">
              <a:rPr lang="tr-TR" smtClean="0"/>
              <a:t>‹#›</a:t>
            </a:fld>
            <a:endParaRPr lang="tr-TR"/>
          </a:p>
        </p:txBody>
      </p:sp>
    </p:spTree>
    <p:extLst>
      <p:ext uri="{BB962C8B-B14F-4D97-AF65-F5344CB8AC3E}">
        <p14:creationId xmlns:p14="http://schemas.microsoft.com/office/powerpoint/2010/main" val="49893314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İçerik Yer Tutucusu 2"/>
          <p:cNvSpPr>
            <a:spLocks noGrp="1"/>
          </p:cNvSpPr>
          <p:nvPr>
            <p:ph idx="1"/>
          </p:nvPr>
        </p:nvSpPr>
        <p:spPr>
          <a:xfrm>
            <a:off x="395536" y="1556792"/>
            <a:ext cx="8496944" cy="4608512"/>
          </a:xfrm>
        </p:spPr>
        <p:txBody>
          <a:bodyPr>
            <a:normAutofit/>
          </a:bodyPr>
          <a:lstStyle/>
          <a:p>
            <a:pPr marL="457200" indent="-457200" algn="just">
              <a:spcBef>
                <a:spcPts val="0"/>
              </a:spcBef>
              <a:buFont typeface="+mj-lt"/>
              <a:buAutoNum type="arabicPeriod"/>
            </a:pPr>
            <a:r>
              <a:rPr lang="tr-TR" sz="2400" dirty="0">
                <a:cs typeface="Arial" panose="020B0604020202020204" pitchFamily="34" charset="0"/>
              </a:rPr>
              <a:t>Doğal Drenaj Sisteminin Tahribi</a:t>
            </a:r>
            <a:r>
              <a:rPr lang="tr-TR" sz="2400" dirty="0">
                <a:solidFill>
                  <a:schemeClr val="bg1">
                    <a:lumMod val="50000"/>
                  </a:schemeClr>
                </a:solidFill>
                <a:cs typeface="Arial" panose="020B0604020202020204" pitchFamily="34" charset="0"/>
              </a:rPr>
              <a:t>          </a:t>
            </a:r>
          </a:p>
          <a:p>
            <a:pPr marL="0" indent="0" algn="just">
              <a:spcBef>
                <a:spcPts val="0"/>
              </a:spcBef>
              <a:buNone/>
            </a:pPr>
            <a:r>
              <a:rPr lang="tr-TR" sz="2400" dirty="0">
                <a:cs typeface="Arial" panose="020B0604020202020204" pitchFamily="34" charset="0"/>
              </a:rPr>
              <a:t>Tesviye işi, yüzeysel akışın konsantrasyonunda doğal duruma göre değişikliğe yol açar. Yüzeysel akışın bu yönü, eğer iyi bir biçimde kontrol altına alınmazsa erozyona, akarsu yataklarının aşağı kısımlarında sedimantasyona ve doğal su yollarının görsel </a:t>
            </a:r>
            <a:r>
              <a:rPr lang="tr-TR" sz="2400" dirty="0" err="1">
                <a:cs typeface="Arial" panose="020B0604020202020204" pitchFamily="34" charset="0"/>
              </a:rPr>
              <a:t>degredasyonuna</a:t>
            </a:r>
            <a:r>
              <a:rPr lang="tr-TR" sz="2400" dirty="0">
                <a:cs typeface="Arial" panose="020B0604020202020204" pitchFamily="34" charset="0"/>
              </a:rPr>
              <a:t> neden olabilir. </a:t>
            </a:r>
          </a:p>
          <a:p>
            <a:pPr marL="0" indent="0" algn="just">
              <a:spcBef>
                <a:spcPts val="0"/>
              </a:spcBef>
              <a:buNone/>
            </a:pPr>
            <a:endParaRPr lang="tr-TR" sz="2400" dirty="0">
              <a:cs typeface="Arial" panose="020B0604020202020204" pitchFamily="34" charset="0"/>
            </a:endParaRPr>
          </a:p>
          <a:p>
            <a:pPr marL="457200" indent="-457200" algn="just">
              <a:spcBef>
                <a:spcPts val="0"/>
              </a:spcBef>
              <a:buFont typeface="+mj-lt"/>
              <a:buAutoNum type="arabicPeriod" startAt="2"/>
            </a:pPr>
            <a:r>
              <a:rPr lang="tr-TR" sz="2400" dirty="0">
                <a:cs typeface="Arial" panose="020B0604020202020204" pitchFamily="34" charset="0"/>
              </a:rPr>
              <a:t>Üst Toprak Kaybı</a:t>
            </a:r>
          </a:p>
          <a:p>
            <a:pPr marL="0" indent="0" algn="just">
              <a:spcBef>
                <a:spcPts val="0"/>
              </a:spcBef>
              <a:buNone/>
            </a:pPr>
            <a:r>
              <a:rPr lang="tr-TR" sz="2400" dirty="0">
                <a:cs typeface="Arial" panose="020B0604020202020204" pitchFamily="34" charset="0"/>
              </a:rPr>
              <a:t>Çok değerli olan üst toprağın ortadan kaldırılması bitkinin yaşamsal üretimine engel olur. Bütün toprak tesviyesi işleri üst toprağı tehdit eder, erozyona müsait kılar, alt toprakla karıştırır ve kaybeder.                                                                             </a:t>
            </a:r>
          </a:p>
          <a:p>
            <a:pPr marL="0" indent="0" algn="r">
              <a:spcBef>
                <a:spcPts val="0"/>
              </a:spcBef>
              <a:buNone/>
            </a:pPr>
            <a:r>
              <a:rPr lang="tr-TR" sz="2400" dirty="0">
                <a:solidFill>
                  <a:schemeClr val="bg1">
                    <a:lumMod val="50000"/>
                  </a:schemeClr>
                </a:solidFill>
                <a:cs typeface="Arial" panose="020B0604020202020204" pitchFamily="34" charset="0"/>
              </a:rPr>
              <a:t>                                                                                                          </a:t>
            </a:r>
            <a:endParaRPr lang="tr-TR" sz="2400" i="1" dirty="0">
              <a:cs typeface="Arial" panose="020B0604020202020204" pitchFamily="34" charset="0"/>
            </a:endParaRPr>
          </a:p>
        </p:txBody>
      </p:sp>
      <p:sp>
        <p:nvSpPr>
          <p:cNvPr id="6" name="İçerik Yer Tutucusu 2">
            <a:extLst>
              <a:ext uri="{FF2B5EF4-FFF2-40B4-BE49-F238E27FC236}">
                <a16:creationId xmlns:a16="http://schemas.microsoft.com/office/drawing/2014/main" id="{E70F2B22-7EA5-FE42-AAA5-A64100A89CFF}"/>
              </a:ext>
            </a:extLst>
          </p:cNvPr>
          <p:cNvSpPr txBox="1">
            <a:spLocks/>
          </p:cNvSpPr>
          <p:nvPr/>
        </p:nvSpPr>
        <p:spPr>
          <a:xfrm>
            <a:off x="0" y="245458"/>
            <a:ext cx="9144000" cy="951294"/>
          </a:xfrm>
          <a:prstGeom prst="rect">
            <a:avLst/>
          </a:prstGeom>
          <a:gradFill flip="none" rotWithShape="1">
            <a:gsLst>
              <a:gs pos="9000">
                <a:schemeClr val="tx1"/>
              </a:gs>
              <a:gs pos="100000">
                <a:srgbClr val="E6E6E6"/>
              </a:gs>
            </a:gsLst>
            <a:lin ang="0" scaled="1"/>
            <a:tileRect/>
          </a:gradFill>
        </p:spPr>
        <p:txBody>
          <a:bodyPr vert="horz" lIns="91440" tIns="45720" rIns="91440" bIns="45720" rtlCol="0" anchor="ctr">
            <a:normAutofit/>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spcBef>
                <a:spcPts val="0"/>
              </a:spcBef>
            </a:pPr>
            <a:r>
              <a:rPr lang="tr-TR" sz="3600" spc="-150" dirty="0">
                <a:solidFill>
                  <a:schemeClr val="bg1"/>
                </a:solidFill>
                <a:effectLst>
                  <a:outerShdw blurRad="38100" dist="38100" dir="2700000" algn="tl">
                    <a:srgbClr val="000000">
                      <a:alpha val="43137"/>
                    </a:srgbClr>
                  </a:outerShdw>
                </a:effectLst>
                <a:cs typeface="Arial" panose="020B0604020202020204" pitchFamily="34" charset="0"/>
              </a:rPr>
              <a:t>TESVİYENİN NEDEN OLABİLECEĞİ SORUNLAR</a:t>
            </a:r>
          </a:p>
        </p:txBody>
      </p:sp>
      <p:sp>
        <p:nvSpPr>
          <p:cNvPr id="2" name="Dikdörtgen 1">
            <a:extLst>
              <a:ext uri="{FF2B5EF4-FFF2-40B4-BE49-F238E27FC236}">
                <a16:creationId xmlns:a16="http://schemas.microsoft.com/office/drawing/2014/main" id="{D82B2F8F-EBC9-7A4C-A380-C98A5491E76B}"/>
              </a:ext>
            </a:extLst>
          </p:cNvPr>
          <p:cNvSpPr/>
          <p:nvPr/>
        </p:nvSpPr>
        <p:spPr>
          <a:xfrm>
            <a:off x="7596336" y="6340678"/>
            <a:ext cx="1433406" cy="369332"/>
          </a:xfrm>
          <a:prstGeom prst="rect">
            <a:avLst/>
          </a:prstGeom>
        </p:spPr>
        <p:txBody>
          <a:bodyPr wrap="none">
            <a:spAutoFit/>
          </a:bodyPr>
          <a:lstStyle/>
          <a:p>
            <a:r>
              <a:rPr lang="tr-TR" i="1" dirty="0">
                <a:solidFill>
                  <a:schemeClr val="bg1">
                    <a:lumMod val="50000"/>
                  </a:schemeClr>
                </a:solidFill>
                <a:cs typeface="Arial" panose="020B0604020202020204" pitchFamily="34" charset="0"/>
              </a:rPr>
              <a:t>(Seçkin 2003)</a:t>
            </a:r>
            <a:endParaRPr lang="tr-TR" dirty="0"/>
          </a:p>
        </p:txBody>
      </p:sp>
    </p:spTree>
    <p:extLst>
      <p:ext uri="{BB962C8B-B14F-4D97-AF65-F5344CB8AC3E}">
        <p14:creationId xmlns:p14="http://schemas.microsoft.com/office/powerpoint/2010/main" val="66992120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İçerik Yer Tutucusu 2"/>
          <p:cNvSpPr>
            <a:spLocks noGrp="1"/>
          </p:cNvSpPr>
          <p:nvPr>
            <p:ph idx="1"/>
          </p:nvPr>
        </p:nvSpPr>
        <p:spPr>
          <a:xfrm>
            <a:off x="395536" y="1080120"/>
            <a:ext cx="8496944" cy="5373216"/>
          </a:xfrm>
        </p:spPr>
        <p:txBody>
          <a:bodyPr>
            <a:normAutofit/>
          </a:bodyPr>
          <a:lstStyle/>
          <a:p>
            <a:pPr marL="457200" indent="-457200" algn="just">
              <a:spcBef>
                <a:spcPts val="0"/>
              </a:spcBef>
              <a:buFont typeface="+mj-lt"/>
              <a:buAutoNum type="arabicPeriod" startAt="3"/>
            </a:pPr>
            <a:r>
              <a:rPr lang="tr-TR" sz="2400" dirty="0">
                <a:cs typeface="Arial" panose="020B0604020202020204" pitchFamily="34" charset="0"/>
              </a:rPr>
              <a:t>Vejetasyon Kaybı </a:t>
            </a:r>
          </a:p>
          <a:p>
            <a:pPr marL="0" indent="0" algn="just">
              <a:spcBef>
                <a:spcPts val="0"/>
              </a:spcBef>
              <a:buNone/>
            </a:pPr>
            <a:r>
              <a:rPr lang="tr-TR" sz="2400" dirty="0">
                <a:cs typeface="Arial" panose="020B0604020202020204" pitchFamily="34" charset="0"/>
              </a:rPr>
              <a:t>Bu kayıp, uzun ve kısa vadeli etkilere sahiptir. Bitkiler; hava sıcaklığı, yüzeysel radyasyon, yağışlar ve benzeri koşullarda değişikleri yaşatan iklimi düzenler; ayrıca yüzeysel akışın hızını azaltarak ve yayılan kök sistemleri ile toprağı kavrayarak erozyonu kontrol altında tutar.</a:t>
            </a:r>
          </a:p>
          <a:p>
            <a:pPr marL="0" indent="0" algn="just">
              <a:spcBef>
                <a:spcPts val="0"/>
              </a:spcBef>
              <a:buNone/>
            </a:pPr>
            <a:endParaRPr lang="tr-TR" sz="2400" dirty="0">
              <a:cs typeface="Arial" panose="020B0604020202020204" pitchFamily="34" charset="0"/>
            </a:endParaRPr>
          </a:p>
          <a:p>
            <a:pPr marL="457200" indent="-457200" algn="just">
              <a:spcBef>
                <a:spcPts val="0"/>
              </a:spcBef>
              <a:buFont typeface="+mj-lt"/>
              <a:buAutoNum type="arabicPeriod" startAt="4"/>
            </a:pPr>
            <a:r>
              <a:rPr lang="tr-TR" sz="2400" dirty="0">
                <a:cs typeface="Arial" panose="020B0604020202020204" pitchFamily="34" charset="0"/>
              </a:rPr>
              <a:t>Doğal Afetler</a:t>
            </a:r>
          </a:p>
          <a:p>
            <a:pPr marL="0" indent="0" algn="just">
              <a:spcBef>
                <a:spcPts val="0"/>
              </a:spcBef>
              <a:buNone/>
            </a:pPr>
            <a:r>
              <a:rPr lang="tr-TR" sz="2400" dirty="0">
                <a:cs typeface="Arial" panose="020B0604020202020204" pitchFamily="34" charset="0"/>
              </a:rPr>
              <a:t>Toprak kaymaları, seller ve yer sarsıntıları gibi doğal felaketler, aşırı ve dikkatsiz tesviye işleri ile hız kazanabilir. Heyelan alanları genellikle arazide kolaylıkla belirlenebilir, dolayısıyla yapılacak tesviye çalışmalarında buralardan kaçınmak gerekir.</a:t>
            </a:r>
          </a:p>
          <a:p>
            <a:pPr marL="0" indent="0" algn="just">
              <a:spcBef>
                <a:spcPts val="0"/>
              </a:spcBef>
              <a:buNone/>
            </a:pPr>
            <a:endParaRPr lang="tr-TR" sz="2400" dirty="0">
              <a:cs typeface="Arial" panose="020B0604020202020204" pitchFamily="34" charset="0"/>
            </a:endParaRPr>
          </a:p>
          <a:p>
            <a:pPr marL="0" indent="0" algn="r">
              <a:spcBef>
                <a:spcPts val="0"/>
              </a:spcBef>
              <a:buNone/>
            </a:pPr>
            <a:r>
              <a:rPr lang="tr-TR" sz="2400" dirty="0">
                <a:solidFill>
                  <a:schemeClr val="bg1">
                    <a:lumMod val="50000"/>
                  </a:schemeClr>
                </a:solidFill>
                <a:cs typeface="Arial" panose="020B0604020202020204" pitchFamily="34" charset="0"/>
              </a:rPr>
              <a:t>                                                                                                          </a:t>
            </a:r>
            <a:endParaRPr lang="tr-TR" sz="2000" i="1" dirty="0">
              <a:cs typeface="Arial" panose="020B0604020202020204" pitchFamily="34" charset="0"/>
            </a:endParaRPr>
          </a:p>
        </p:txBody>
      </p:sp>
      <p:sp>
        <p:nvSpPr>
          <p:cNvPr id="2" name="Dikdörtgen 1">
            <a:extLst>
              <a:ext uri="{FF2B5EF4-FFF2-40B4-BE49-F238E27FC236}">
                <a16:creationId xmlns:a16="http://schemas.microsoft.com/office/drawing/2014/main" id="{2DCA5B75-F63A-3B43-915C-C46442F8E898}"/>
              </a:ext>
            </a:extLst>
          </p:cNvPr>
          <p:cNvSpPr/>
          <p:nvPr/>
        </p:nvSpPr>
        <p:spPr>
          <a:xfrm>
            <a:off x="7459074" y="6309320"/>
            <a:ext cx="1433406" cy="369332"/>
          </a:xfrm>
          <a:prstGeom prst="rect">
            <a:avLst/>
          </a:prstGeom>
        </p:spPr>
        <p:txBody>
          <a:bodyPr wrap="none">
            <a:spAutoFit/>
          </a:bodyPr>
          <a:lstStyle/>
          <a:p>
            <a:r>
              <a:rPr lang="tr-TR" i="1" dirty="0">
                <a:solidFill>
                  <a:schemeClr val="bg1">
                    <a:lumMod val="50000"/>
                  </a:schemeClr>
                </a:solidFill>
                <a:cs typeface="Arial" panose="020B0604020202020204" pitchFamily="34" charset="0"/>
              </a:rPr>
              <a:t>(Seçkin 2003)</a:t>
            </a:r>
            <a:endParaRPr lang="tr-TR" dirty="0"/>
          </a:p>
        </p:txBody>
      </p:sp>
    </p:spTree>
    <p:extLst>
      <p:ext uri="{BB962C8B-B14F-4D97-AF65-F5344CB8AC3E}">
        <p14:creationId xmlns:p14="http://schemas.microsoft.com/office/powerpoint/2010/main" val="227865476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İçerik Yer Tutucusu 2"/>
          <p:cNvSpPr>
            <a:spLocks noGrp="1"/>
          </p:cNvSpPr>
          <p:nvPr>
            <p:ph idx="1"/>
          </p:nvPr>
        </p:nvSpPr>
        <p:spPr>
          <a:xfrm>
            <a:off x="323528" y="2204864"/>
            <a:ext cx="8496944" cy="3672258"/>
          </a:xfrm>
        </p:spPr>
        <p:txBody>
          <a:bodyPr>
            <a:normAutofit/>
          </a:bodyPr>
          <a:lstStyle/>
          <a:p>
            <a:pPr marL="457200" indent="-457200" algn="just">
              <a:spcBef>
                <a:spcPts val="0"/>
              </a:spcBef>
              <a:buFont typeface="+mj-lt"/>
              <a:buAutoNum type="arabicPeriod" startAt="5"/>
            </a:pPr>
            <a:r>
              <a:rPr lang="tr-TR" sz="2400" dirty="0">
                <a:cs typeface="Arial" panose="020B0604020202020204" pitchFamily="34" charset="0"/>
              </a:rPr>
              <a:t>Olanaksız veya ekstrem koşullar</a:t>
            </a:r>
          </a:p>
          <a:p>
            <a:pPr marL="0" indent="0" algn="just">
              <a:spcBef>
                <a:spcPts val="0"/>
              </a:spcBef>
              <a:buNone/>
            </a:pPr>
            <a:r>
              <a:rPr lang="tr-TR" sz="2400" dirty="0">
                <a:cs typeface="Arial" panose="020B0604020202020204" pitchFamily="34" charset="0"/>
              </a:rPr>
              <a:t>Bu koşullar, çok dik yerleri ve zemin bakımından açık biçimde sorunlu alanları (bataklık, çukurluk veya kayalıkları) kapsar. Böyle yerlerde tesviye, pahalı teknikleri zorunlu kılar.</a:t>
            </a:r>
          </a:p>
          <a:p>
            <a:pPr marL="0" indent="0" algn="just">
              <a:spcBef>
                <a:spcPts val="0"/>
              </a:spcBef>
              <a:buNone/>
            </a:pPr>
            <a:r>
              <a:rPr lang="tr-TR" sz="2400" dirty="0">
                <a:cs typeface="Arial" panose="020B0604020202020204" pitchFamily="34" charset="0"/>
              </a:rPr>
              <a:t>                                                                 </a:t>
            </a:r>
          </a:p>
          <a:p>
            <a:pPr marL="0" indent="0" algn="just">
              <a:spcBef>
                <a:spcPts val="0"/>
              </a:spcBef>
              <a:buNone/>
            </a:pPr>
            <a:endParaRPr lang="tr-TR" sz="2400" dirty="0">
              <a:solidFill>
                <a:schemeClr val="bg1">
                  <a:lumMod val="50000"/>
                </a:schemeClr>
              </a:solidFill>
              <a:cs typeface="Arial" panose="020B0604020202020204" pitchFamily="34" charset="0"/>
            </a:endParaRPr>
          </a:p>
        </p:txBody>
      </p:sp>
      <p:sp>
        <p:nvSpPr>
          <p:cNvPr id="2" name="Dikdörtgen 1">
            <a:extLst>
              <a:ext uri="{FF2B5EF4-FFF2-40B4-BE49-F238E27FC236}">
                <a16:creationId xmlns:a16="http://schemas.microsoft.com/office/drawing/2014/main" id="{8349EBA3-E0D1-4643-A7ED-4473D26454D1}"/>
              </a:ext>
            </a:extLst>
          </p:cNvPr>
          <p:cNvSpPr/>
          <p:nvPr/>
        </p:nvSpPr>
        <p:spPr>
          <a:xfrm>
            <a:off x="7524328" y="6309320"/>
            <a:ext cx="1433405" cy="369332"/>
          </a:xfrm>
          <a:prstGeom prst="rect">
            <a:avLst/>
          </a:prstGeom>
        </p:spPr>
        <p:txBody>
          <a:bodyPr wrap="none">
            <a:spAutoFit/>
          </a:bodyPr>
          <a:lstStyle/>
          <a:p>
            <a:pPr algn="r"/>
            <a:r>
              <a:rPr lang="tr-TR" i="1" dirty="0">
                <a:solidFill>
                  <a:schemeClr val="bg1">
                    <a:lumMod val="50000"/>
                  </a:schemeClr>
                </a:solidFill>
                <a:cs typeface="Arial" panose="020B0604020202020204" pitchFamily="34" charset="0"/>
              </a:rPr>
              <a:t>(Seçkin 2003)</a:t>
            </a:r>
            <a:endParaRPr lang="tr-TR" sz="3200" i="1" dirty="0">
              <a:cs typeface="Arial" panose="020B0604020202020204" pitchFamily="34" charset="0"/>
            </a:endParaRPr>
          </a:p>
        </p:txBody>
      </p:sp>
    </p:spTree>
    <p:extLst>
      <p:ext uri="{BB962C8B-B14F-4D97-AF65-F5344CB8AC3E}">
        <p14:creationId xmlns:p14="http://schemas.microsoft.com/office/powerpoint/2010/main" val="5453727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İçerik Yer Tutucusu 2"/>
          <p:cNvSpPr>
            <a:spLocks noGrp="1"/>
          </p:cNvSpPr>
          <p:nvPr>
            <p:ph idx="1"/>
          </p:nvPr>
        </p:nvSpPr>
        <p:spPr>
          <a:xfrm>
            <a:off x="395536" y="1340768"/>
            <a:ext cx="8496944" cy="4968552"/>
          </a:xfrm>
        </p:spPr>
        <p:txBody>
          <a:bodyPr>
            <a:normAutofit/>
          </a:bodyPr>
          <a:lstStyle/>
          <a:p>
            <a:pPr marL="457200" indent="-457200" algn="just">
              <a:spcBef>
                <a:spcPts val="0"/>
              </a:spcBef>
              <a:buFont typeface="+mj-lt"/>
              <a:buAutoNum type="arabicPeriod" startAt="6"/>
            </a:pPr>
            <a:r>
              <a:rPr lang="tr-TR" sz="2400" dirty="0">
                <a:cs typeface="Arial" panose="020B0604020202020204" pitchFamily="34" charset="0"/>
              </a:rPr>
              <a:t>Estetik </a:t>
            </a:r>
            <a:r>
              <a:rPr lang="tr-TR" sz="2400" dirty="0" err="1">
                <a:cs typeface="Arial" panose="020B0604020202020204" pitchFamily="34" charset="0"/>
              </a:rPr>
              <a:t>Degredasyon</a:t>
            </a:r>
            <a:endParaRPr lang="tr-TR" sz="2400" dirty="0">
              <a:cs typeface="Arial" panose="020B0604020202020204" pitchFamily="34" charset="0"/>
            </a:endParaRPr>
          </a:p>
          <a:p>
            <a:pPr marL="0" indent="0" algn="just">
              <a:spcBef>
                <a:spcPts val="0"/>
              </a:spcBef>
              <a:buNone/>
            </a:pPr>
            <a:r>
              <a:rPr lang="tr-TR" sz="2400" dirty="0">
                <a:cs typeface="Arial" panose="020B0604020202020204" pitchFamily="34" charset="0"/>
              </a:rPr>
              <a:t>Modern çevre planları, form ve boyut itibariyle yayaları ve yaratıcı peyzajı tatmin etmeyen, fakat genellikle motorlu araç trafiğine ve otopark isteklerine, alışveriş merkezi ve endüstriyel yapı düzenlemelerine hizmet edecek biçimde tasarlanmaktadır. Bu bakış ve anlayışla tesviye, çoğunlukla, bütün mevcut doğal kaliteyi yok etmekte ve sonuçta genellikle halkın istekleri bakımından uygun olmayan çevreleri ortaya çıkarmaktadır. </a:t>
            </a:r>
          </a:p>
          <a:p>
            <a:pPr marL="0" indent="0" algn="just">
              <a:spcBef>
                <a:spcPts val="0"/>
              </a:spcBef>
              <a:buNone/>
            </a:pPr>
            <a:r>
              <a:rPr lang="tr-TR" sz="2400" dirty="0">
                <a:cs typeface="Arial" panose="020B0604020202020204" pitchFamily="34" charset="0"/>
              </a:rPr>
              <a:t>                                                                 </a:t>
            </a:r>
          </a:p>
          <a:p>
            <a:pPr marL="0" indent="0" algn="just">
              <a:spcBef>
                <a:spcPts val="0"/>
              </a:spcBef>
              <a:buNone/>
            </a:pPr>
            <a:endParaRPr lang="tr-TR" sz="2400" dirty="0">
              <a:solidFill>
                <a:schemeClr val="bg1">
                  <a:lumMod val="50000"/>
                </a:schemeClr>
              </a:solidFill>
              <a:cs typeface="Arial" panose="020B0604020202020204" pitchFamily="34" charset="0"/>
            </a:endParaRPr>
          </a:p>
        </p:txBody>
      </p:sp>
      <p:sp>
        <p:nvSpPr>
          <p:cNvPr id="2" name="Dikdörtgen 1">
            <a:extLst>
              <a:ext uri="{FF2B5EF4-FFF2-40B4-BE49-F238E27FC236}">
                <a16:creationId xmlns:a16="http://schemas.microsoft.com/office/drawing/2014/main" id="{01C731A9-147C-E542-AE37-9972A93A61D7}"/>
              </a:ext>
            </a:extLst>
          </p:cNvPr>
          <p:cNvSpPr/>
          <p:nvPr/>
        </p:nvSpPr>
        <p:spPr>
          <a:xfrm>
            <a:off x="7459075" y="6309320"/>
            <a:ext cx="1433405" cy="369332"/>
          </a:xfrm>
          <a:prstGeom prst="rect">
            <a:avLst/>
          </a:prstGeom>
        </p:spPr>
        <p:txBody>
          <a:bodyPr wrap="none">
            <a:spAutoFit/>
          </a:bodyPr>
          <a:lstStyle/>
          <a:p>
            <a:pPr algn="r"/>
            <a:r>
              <a:rPr lang="tr-TR" i="1" dirty="0">
                <a:solidFill>
                  <a:schemeClr val="bg1">
                    <a:lumMod val="50000"/>
                  </a:schemeClr>
                </a:solidFill>
                <a:cs typeface="Arial" panose="020B0604020202020204" pitchFamily="34" charset="0"/>
              </a:rPr>
              <a:t>(Seçkin 2003)</a:t>
            </a:r>
            <a:endParaRPr lang="tr-TR" sz="3200" i="1" dirty="0">
              <a:cs typeface="Arial" panose="020B0604020202020204" pitchFamily="34" charset="0"/>
            </a:endParaRPr>
          </a:p>
        </p:txBody>
      </p:sp>
    </p:spTree>
    <p:extLst>
      <p:ext uri="{BB962C8B-B14F-4D97-AF65-F5344CB8AC3E}">
        <p14:creationId xmlns:p14="http://schemas.microsoft.com/office/powerpoint/2010/main" val="165041415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İçerik Yer Tutucusu 2"/>
          <p:cNvSpPr>
            <a:spLocks noGrp="1"/>
          </p:cNvSpPr>
          <p:nvPr>
            <p:ph idx="1"/>
          </p:nvPr>
        </p:nvSpPr>
        <p:spPr>
          <a:xfrm>
            <a:off x="395536" y="1412776"/>
            <a:ext cx="8496944" cy="4752528"/>
          </a:xfrm>
        </p:spPr>
        <p:txBody>
          <a:bodyPr>
            <a:normAutofit/>
          </a:bodyPr>
          <a:lstStyle/>
          <a:p>
            <a:pPr marL="0" indent="0">
              <a:spcBef>
                <a:spcPts val="0"/>
              </a:spcBef>
              <a:buNone/>
            </a:pPr>
            <a:endParaRPr lang="tr-TR" sz="2400" dirty="0">
              <a:cs typeface="Arial" panose="020B0604020202020204" pitchFamily="34" charset="0"/>
            </a:endParaRPr>
          </a:p>
          <a:p>
            <a:pPr marL="457200" indent="-457200" algn="just">
              <a:spcBef>
                <a:spcPts val="0"/>
              </a:spcBef>
              <a:buFont typeface="+mj-lt"/>
              <a:buAutoNum type="arabicPeriod"/>
            </a:pPr>
            <a:r>
              <a:rPr lang="tr-TR" sz="2400" dirty="0">
                <a:cs typeface="Arial" panose="020B0604020202020204" pitchFamily="34" charset="0"/>
              </a:rPr>
              <a:t>Çevresel engeller</a:t>
            </a:r>
          </a:p>
          <a:p>
            <a:pPr algn="just">
              <a:spcBef>
                <a:spcPts val="0"/>
              </a:spcBef>
            </a:pPr>
            <a:r>
              <a:rPr lang="tr-TR" sz="2400" dirty="0">
                <a:cs typeface="Arial" panose="020B0604020202020204" pitchFamily="34" charset="0"/>
              </a:rPr>
              <a:t>Topoğrafya</a:t>
            </a:r>
          </a:p>
          <a:p>
            <a:pPr marL="0" indent="0" algn="just">
              <a:spcBef>
                <a:spcPts val="0"/>
              </a:spcBef>
              <a:buNone/>
            </a:pPr>
            <a:r>
              <a:rPr lang="tr-TR" sz="2400" dirty="0">
                <a:cs typeface="Arial" panose="020B0604020202020204" pitchFamily="34" charset="0"/>
              </a:rPr>
              <a:t>Arazinin yüksek ve alçak yerleri, yamaç eğimleri ve eğim sınıflarına göre büyüklükleri belirlenir. Mevcut koşullarda tasar tesviyesinin uyumlu olması, çoğu durumda, tesviye masraflarını azaltır ve çok daha iyi sonuç elde etme şansını arttırır.</a:t>
            </a:r>
          </a:p>
          <a:p>
            <a:pPr marL="0" indent="0" algn="just">
              <a:spcBef>
                <a:spcPts val="0"/>
              </a:spcBef>
              <a:buNone/>
            </a:pPr>
            <a:endParaRPr lang="tr-TR" sz="2400" dirty="0">
              <a:cs typeface="Arial" panose="020B0604020202020204" pitchFamily="34" charset="0"/>
            </a:endParaRPr>
          </a:p>
          <a:p>
            <a:pPr algn="just">
              <a:spcBef>
                <a:spcPts val="0"/>
              </a:spcBef>
            </a:pPr>
            <a:r>
              <a:rPr lang="tr-TR" sz="2400" dirty="0">
                <a:cs typeface="Arial" panose="020B0604020202020204" pitchFamily="34" charset="0"/>
              </a:rPr>
              <a:t>Drenaj</a:t>
            </a:r>
          </a:p>
          <a:p>
            <a:pPr marL="0" indent="0" algn="just">
              <a:spcBef>
                <a:spcPts val="0"/>
              </a:spcBef>
              <a:buNone/>
            </a:pPr>
            <a:r>
              <a:rPr lang="tr-TR" sz="2400" dirty="0">
                <a:cs typeface="Arial" panose="020B0604020202020204" pitchFamily="34" charset="0"/>
              </a:rPr>
              <a:t>Tesviye işini yüzeysel akışa geçen yağış sularının yönlendirilmesi ve denetim altına alınması işinden ayırmak zordur.</a:t>
            </a:r>
          </a:p>
          <a:p>
            <a:pPr marL="0" indent="0">
              <a:spcBef>
                <a:spcPts val="0"/>
              </a:spcBef>
              <a:buNone/>
            </a:pPr>
            <a:r>
              <a:rPr lang="tr-TR" sz="2400" dirty="0">
                <a:solidFill>
                  <a:schemeClr val="bg1">
                    <a:lumMod val="50000"/>
                  </a:schemeClr>
                </a:solidFill>
                <a:cs typeface="Arial" panose="020B0604020202020204" pitchFamily="34" charset="0"/>
              </a:rPr>
              <a:t>  </a:t>
            </a:r>
          </a:p>
        </p:txBody>
      </p:sp>
      <p:sp>
        <p:nvSpPr>
          <p:cNvPr id="6" name="İçerik Yer Tutucusu 2">
            <a:extLst>
              <a:ext uri="{FF2B5EF4-FFF2-40B4-BE49-F238E27FC236}">
                <a16:creationId xmlns:a16="http://schemas.microsoft.com/office/drawing/2014/main" id="{712223D6-C782-F34F-A341-F8CBC5B3B107}"/>
              </a:ext>
            </a:extLst>
          </p:cNvPr>
          <p:cNvSpPr txBox="1">
            <a:spLocks/>
          </p:cNvSpPr>
          <p:nvPr/>
        </p:nvSpPr>
        <p:spPr>
          <a:xfrm>
            <a:off x="0" y="245458"/>
            <a:ext cx="9144000" cy="951294"/>
          </a:xfrm>
          <a:prstGeom prst="rect">
            <a:avLst/>
          </a:prstGeom>
          <a:gradFill flip="none" rotWithShape="1">
            <a:gsLst>
              <a:gs pos="9000">
                <a:schemeClr val="tx1"/>
              </a:gs>
              <a:gs pos="100000">
                <a:srgbClr val="E6E6E6"/>
              </a:gs>
            </a:gsLst>
            <a:lin ang="0" scaled="1"/>
            <a:tileRect/>
          </a:gradFill>
        </p:spPr>
        <p:txBody>
          <a:bodyPr vert="horz" lIns="91440" tIns="45720" rIns="91440" bIns="45720" rtlCol="0" anchor="ctr">
            <a:normAutofit/>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spcBef>
                <a:spcPts val="0"/>
              </a:spcBef>
            </a:pPr>
            <a:r>
              <a:rPr lang="tr-TR" sz="3600" spc="-150" dirty="0">
                <a:solidFill>
                  <a:schemeClr val="bg1"/>
                </a:solidFill>
                <a:effectLst>
                  <a:outerShdw blurRad="38100" dist="38100" dir="2700000" algn="tl">
                    <a:srgbClr val="000000">
                      <a:alpha val="43137"/>
                    </a:srgbClr>
                  </a:outerShdw>
                </a:effectLst>
                <a:cs typeface="Arial" panose="020B0604020202020204" pitchFamily="34" charset="0"/>
              </a:rPr>
              <a:t>TESVİYEYE ENGEL OLAN DURUMLAR</a:t>
            </a:r>
          </a:p>
        </p:txBody>
      </p:sp>
      <p:sp>
        <p:nvSpPr>
          <p:cNvPr id="2" name="Dikdörtgen 1">
            <a:extLst>
              <a:ext uri="{FF2B5EF4-FFF2-40B4-BE49-F238E27FC236}">
                <a16:creationId xmlns:a16="http://schemas.microsoft.com/office/drawing/2014/main" id="{2641EEAD-5E8B-414A-BC3A-D04665BBD11F}"/>
              </a:ext>
            </a:extLst>
          </p:cNvPr>
          <p:cNvSpPr/>
          <p:nvPr/>
        </p:nvSpPr>
        <p:spPr>
          <a:xfrm>
            <a:off x="7487674" y="6372133"/>
            <a:ext cx="1548822" cy="400110"/>
          </a:xfrm>
          <a:prstGeom prst="rect">
            <a:avLst/>
          </a:prstGeom>
        </p:spPr>
        <p:txBody>
          <a:bodyPr wrap="none">
            <a:spAutoFit/>
          </a:bodyPr>
          <a:lstStyle/>
          <a:p>
            <a:r>
              <a:rPr lang="tr-TR" sz="2000" dirty="0">
                <a:solidFill>
                  <a:schemeClr val="bg1">
                    <a:lumMod val="50000"/>
                  </a:schemeClr>
                </a:solidFill>
                <a:cs typeface="Arial" panose="020B0604020202020204" pitchFamily="34" charset="0"/>
              </a:rPr>
              <a:t> </a:t>
            </a:r>
            <a:r>
              <a:rPr lang="tr-TR" i="1" dirty="0">
                <a:solidFill>
                  <a:schemeClr val="bg1">
                    <a:lumMod val="50000"/>
                  </a:schemeClr>
                </a:solidFill>
                <a:cs typeface="Arial" panose="020B0604020202020204" pitchFamily="34" charset="0"/>
              </a:rPr>
              <a:t>(Seçkin 2003)</a:t>
            </a:r>
            <a:endParaRPr lang="tr-TR" dirty="0"/>
          </a:p>
        </p:txBody>
      </p:sp>
    </p:spTree>
    <p:extLst>
      <p:ext uri="{BB962C8B-B14F-4D97-AF65-F5344CB8AC3E}">
        <p14:creationId xmlns:p14="http://schemas.microsoft.com/office/powerpoint/2010/main" val="116438370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İçerik Yer Tutucusu 2"/>
          <p:cNvSpPr>
            <a:spLocks noGrp="1"/>
          </p:cNvSpPr>
          <p:nvPr>
            <p:ph idx="1"/>
          </p:nvPr>
        </p:nvSpPr>
        <p:spPr>
          <a:xfrm>
            <a:off x="395536" y="1700808"/>
            <a:ext cx="8496944" cy="4968552"/>
          </a:xfrm>
        </p:spPr>
        <p:txBody>
          <a:bodyPr>
            <a:normAutofit/>
          </a:bodyPr>
          <a:lstStyle/>
          <a:p>
            <a:pPr algn="just">
              <a:spcBef>
                <a:spcPts val="0"/>
              </a:spcBef>
            </a:pPr>
            <a:r>
              <a:rPr lang="tr-TR" sz="2400" dirty="0">
                <a:cs typeface="Arial" panose="020B0604020202020204" pitchFamily="34" charset="0"/>
              </a:rPr>
              <a:t>Vejetasyon</a:t>
            </a:r>
          </a:p>
          <a:p>
            <a:pPr marL="0" indent="0" algn="just">
              <a:spcBef>
                <a:spcPts val="0"/>
              </a:spcBef>
              <a:buNone/>
            </a:pPr>
            <a:r>
              <a:rPr lang="tr-TR" sz="2400" dirty="0">
                <a:cs typeface="Arial" panose="020B0604020202020204" pitchFamily="34" charset="0"/>
              </a:rPr>
              <a:t>Esas olan, tesviye sırasında mevcut bitkilerin korunmasıdır. Bu koruma, en iyi biçimde, bitki tepe tacı </a:t>
            </a:r>
            <a:r>
              <a:rPr lang="tr-TR" sz="2400" dirty="0" err="1">
                <a:cs typeface="Arial" panose="020B0604020202020204" pitchFamily="34" charset="0"/>
              </a:rPr>
              <a:t>izdüşüm</a:t>
            </a:r>
            <a:r>
              <a:rPr lang="tr-TR" sz="2400" dirty="0">
                <a:cs typeface="Arial" panose="020B0604020202020204" pitchFamily="34" charset="0"/>
              </a:rPr>
              <a:t> alanı veya yağış suyu damlama çizgisi içinde kalan alanda tesviye işinden vazgeçmekle mümkün olabilir.</a:t>
            </a:r>
          </a:p>
          <a:p>
            <a:pPr marL="0" indent="0" algn="just">
              <a:spcBef>
                <a:spcPts val="0"/>
              </a:spcBef>
              <a:buNone/>
            </a:pPr>
            <a:endParaRPr lang="tr-TR" sz="2400" dirty="0">
              <a:cs typeface="Arial" panose="020B0604020202020204" pitchFamily="34" charset="0"/>
            </a:endParaRPr>
          </a:p>
          <a:p>
            <a:pPr algn="just">
              <a:spcBef>
                <a:spcPts val="0"/>
              </a:spcBef>
            </a:pPr>
            <a:r>
              <a:rPr lang="tr-TR" sz="2400" dirty="0">
                <a:cs typeface="Arial" panose="020B0604020202020204" pitchFamily="34" charset="0"/>
              </a:rPr>
              <a:t>Toprak</a:t>
            </a:r>
          </a:p>
          <a:p>
            <a:pPr marL="0" indent="0" algn="just">
              <a:spcBef>
                <a:spcPts val="0"/>
              </a:spcBef>
              <a:buNone/>
            </a:pPr>
            <a:r>
              <a:rPr lang="tr-TR" sz="2400" dirty="0">
                <a:cs typeface="Arial" panose="020B0604020202020204" pitchFamily="34" charset="0"/>
              </a:rPr>
              <a:t>Toprağın özellik ve kompozisyonu, tesviye sorununa nasıl yaklaşılacağı ile çok yakından ilgilidir.  </a:t>
            </a:r>
          </a:p>
          <a:p>
            <a:pPr marL="0" indent="0" algn="r">
              <a:spcBef>
                <a:spcPts val="0"/>
              </a:spcBef>
              <a:buNone/>
            </a:pPr>
            <a:r>
              <a:rPr lang="tr-TR" sz="1400" dirty="0">
                <a:solidFill>
                  <a:schemeClr val="bg1">
                    <a:lumMod val="50000"/>
                  </a:schemeClr>
                </a:solidFill>
                <a:cs typeface="Arial" panose="020B0604020202020204" pitchFamily="34" charset="0"/>
              </a:rPr>
              <a:t>                                                                                                                                                                                       </a:t>
            </a:r>
            <a:endParaRPr lang="tr-TR" sz="2400" i="1" dirty="0">
              <a:cs typeface="Arial" panose="020B0604020202020204" pitchFamily="34" charset="0"/>
            </a:endParaRPr>
          </a:p>
        </p:txBody>
      </p:sp>
      <p:sp>
        <p:nvSpPr>
          <p:cNvPr id="2" name="Dikdörtgen 1">
            <a:extLst>
              <a:ext uri="{FF2B5EF4-FFF2-40B4-BE49-F238E27FC236}">
                <a16:creationId xmlns:a16="http://schemas.microsoft.com/office/drawing/2014/main" id="{9A0E0368-F9C6-4F44-B2B3-7ABF81DFDB7D}"/>
              </a:ext>
            </a:extLst>
          </p:cNvPr>
          <p:cNvSpPr/>
          <p:nvPr/>
        </p:nvSpPr>
        <p:spPr>
          <a:xfrm>
            <a:off x="7596336" y="6309320"/>
            <a:ext cx="1433406" cy="369332"/>
          </a:xfrm>
          <a:prstGeom prst="rect">
            <a:avLst/>
          </a:prstGeom>
        </p:spPr>
        <p:txBody>
          <a:bodyPr wrap="none">
            <a:spAutoFit/>
          </a:bodyPr>
          <a:lstStyle/>
          <a:p>
            <a:r>
              <a:rPr lang="tr-TR" i="1" dirty="0">
                <a:solidFill>
                  <a:schemeClr val="bg1">
                    <a:lumMod val="50000"/>
                  </a:schemeClr>
                </a:solidFill>
                <a:cs typeface="Arial" panose="020B0604020202020204" pitchFamily="34" charset="0"/>
              </a:rPr>
              <a:t>(Seçkin 2003)</a:t>
            </a:r>
            <a:endParaRPr lang="tr-TR" dirty="0"/>
          </a:p>
        </p:txBody>
      </p:sp>
    </p:spTree>
    <p:extLst>
      <p:ext uri="{BB962C8B-B14F-4D97-AF65-F5344CB8AC3E}">
        <p14:creationId xmlns:p14="http://schemas.microsoft.com/office/powerpoint/2010/main" val="354989577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İçerik Yer Tutucusu 2"/>
          <p:cNvSpPr>
            <a:spLocks noGrp="1"/>
          </p:cNvSpPr>
          <p:nvPr>
            <p:ph idx="1"/>
          </p:nvPr>
        </p:nvSpPr>
        <p:spPr>
          <a:xfrm>
            <a:off x="395536" y="1484784"/>
            <a:ext cx="8496944" cy="4968552"/>
          </a:xfrm>
        </p:spPr>
        <p:txBody>
          <a:bodyPr>
            <a:normAutofit/>
          </a:bodyPr>
          <a:lstStyle/>
          <a:p>
            <a:pPr marL="457200" indent="-457200" algn="just">
              <a:spcBef>
                <a:spcPts val="0"/>
              </a:spcBef>
              <a:buFont typeface="+mj-lt"/>
              <a:buAutoNum type="arabicPeriod" startAt="2"/>
            </a:pPr>
            <a:r>
              <a:rPr lang="tr-TR" sz="2400" dirty="0">
                <a:cs typeface="Arial" panose="020B0604020202020204" pitchFamily="34" charset="0"/>
              </a:rPr>
              <a:t>Fonksiyonel engeller</a:t>
            </a:r>
          </a:p>
          <a:p>
            <a:pPr algn="just">
              <a:spcBef>
                <a:spcPts val="0"/>
              </a:spcBef>
            </a:pPr>
            <a:r>
              <a:rPr lang="tr-TR" sz="2400" dirty="0">
                <a:cs typeface="Arial" panose="020B0604020202020204" pitchFamily="34" charset="0"/>
              </a:rPr>
              <a:t>Bağlayıcı koşullar</a:t>
            </a:r>
          </a:p>
          <a:p>
            <a:pPr marL="0" indent="0" algn="just">
              <a:spcBef>
                <a:spcPts val="0"/>
              </a:spcBef>
              <a:buNone/>
            </a:pPr>
            <a:r>
              <a:rPr lang="tr-TR" sz="2400" dirty="0">
                <a:cs typeface="Arial" panose="020B0604020202020204" pitchFamily="34" charset="0"/>
              </a:rPr>
              <a:t>Fonksiyonel engellerin ilkini, yasal mevzuatla fiziksel sınırlar belirler. Mülkiyet çizgileri yasal sınırlıdır.</a:t>
            </a:r>
          </a:p>
          <a:p>
            <a:pPr marL="0" indent="0" algn="just">
              <a:spcBef>
                <a:spcPts val="0"/>
              </a:spcBef>
              <a:buNone/>
            </a:pPr>
            <a:endParaRPr lang="tr-TR" sz="2400" dirty="0">
              <a:cs typeface="Arial" panose="020B0604020202020204" pitchFamily="34" charset="0"/>
            </a:endParaRPr>
          </a:p>
          <a:p>
            <a:pPr algn="just">
              <a:spcBef>
                <a:spcPts val="0"/>
              </a:spcBef>
            </a:pPr>
            <a:r>
              <a:rPr lang="tr-TR" sz="2400" dirty="0">
                <a:cs typeface="Arial" panose="020B0604020202020204" pitchFamily="34" charset="0"/>
              </a:rPr>
              <a:t>Arazi kullanım koşulları</a:t>
            </a:r>
          </a:p>
          <a:p>
            <a:pPr marL="0" indent="0" algn="just">
              <a:spcBef>
                <a:spcPts val="0"/>
              </a:spcBef>
              <a:buNone/>
            </a:pPr>
            <a:r>
              <a:rPr lang="tr-TR" sz="2400" dirty="0">
                <a:cs typeface="Arial" panose="020B0604020202020204" pitchFamily="34" charset="0"/>
              </a:rPr>
              <a:t>Binaların ve yolların arazideki yerlerine yerleştirilmesi, tesviye ile sağlanan en yaygın iki arazi kullanım biçimidir. Bu kullanım biçimlerinde, tesviye prosesi esnasında çözümlenmesi gereken en zor ve en sınırlayıcı sorunlarla karşılaşılır. </a:t>
            </a:r>
          </a:p>
          <a:p>
            <a:pPr marL="0" indent="0">
              <a:spcBef>
                <a:spcPts val="0"/>
              </a:spcBef>
              <a:buNone/>
            </a:pPr>
            <a:endParaRPr lang="tr-TR" sz="2400" dirty="0">
              <a:cs typeface="Arial" panose="020B0604020202020204" pitchFamily="34" charset="0"/>
            </a:endParaRPr>
          </a:p>
          <a:p>
            <a:pPr marL="0" indent="0">
              <a:spcBef>
                <a:spcPts val="0"/>
              </a:spcBef>
              <a:buNone/>
            </a:pPr>
            <a:r>
              <a:rPr lang="tr-TR" sz="1400" dirty="0">
                <a:solidFill>
                  <a:schemeClr val="bg1">
                    <a:lumMod val="50000"/>
                  </a:schemeClr>
                </a:solidFill>
                <a:cs typeface="Arial" panose="020B0604020202020204" pitchFamily="34" charset="0"/>
              </a:rPr>
              <a:t>                                                                                                                                                                                      </a:t>
            </a:r>
          </a:p>
        </p:txBody>
      </p:sp>
      <p:sp>
        <p:nvSpPr>
          <p:cNvPr id="2" name="Dikdörtgen 1">
            <a:extLst>
              <a:ext uri="{FF2B5EF4-FFF2-40B4-BE49-F238E27FC236}">
                <a16:creationId xmlns:a16="http://schemas.microsoft.com/office/drawing/2014/main" id="{31967AB2-5F9D-0344-8383-4D41E5C07B98}"/>
              </a:ext>
            </a:extLst>
          </p:cNvPr>
          <p:cNvSpPr/>
          <p:nvPr/>
        </p:nvSpPr>
        <p:spPr>
          <a:xfrm>
            <a:off x="7596607" y="6464958"/>
            <a:ext cx="1544012" cy="369332"/>
          </a:xfrm>
          <a:prstGeom prst="rect">
            <a:avLst/>
          </a:prstGeom>
        </p:spPr>
        <p:txBody>
          <a:bodyPr wrap="none">
            <a:spAutoFit/>
          </a:bodyPr>
          <a:lstStyle/>
          <a:p>
            <a:r>
              <a:rPr lang="tr-TR" i="1" dirty="0">
                <a:solidFill>
                  <a:schemeClr val="bg1">
                    <a:lumMod val="50000"/>
                  </a:schemeClr>
                </a:solidFill>
                <a:cs typeface="Arial" panose="020B0604020202020204" pitchFamily="34" charset="0"/>
              </a:rPr>
              <a:t> (Seçkin 2003)</a:t>
            </a:r>
            <a:endParaRPr lang="tr-TR" dirty="0"/>
          </a:p>
        </p:txBody>
      </p:sp>
    </p:spTree>
    <p:extLst>
      <p:ext uri="{BB962C8B-B14F-4D97-AF65-F5344CB8AC3E}">
        <p14:creationId xmlns:p14="http://schemas.microsoft.com/office/powerpoint/2010/main" val="230067613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İçerik Yer Tutucusu 2"/>
          <p:cNvSpPr>
            <a:spLocks noGrp="1"/>
          </p:cNvSpPr>
          <p:nvPr>
            <p:ph idx="1"/>
          </p:nvPr>
        </p:nvSpPr>
        <p:spPr>
          <a:xfrm>
            <a:off x="395536" y="1556792"/>
            <a:ext cx="8496944" cy="4968552"/>
          </a:xfrm>
        </p:spPr>
        <p:txBody>
          <a:bodyPr>
            <a:normAutofit/>
          </a:bodyPr>
          <a:lstStyle/>
          <a:p>
            <a:pPr algn="just">
              <a:spcBef>
                <a:spcPts val="0"/>
              </a:spcBef>
            </a:pPr>
            <a:r>
              <a:rPr lang="tr-TR" sz="2400" dirty="0">
                <a:cs typeface="Arial" panose="020B0604020202020204" pitchFamily="34" charset="0"/>
              </a:rPr>
              <a:t>Ekonomi ve bakım</a:t>
            </a:r>
          </a:p>
          <a:p>
            <a:pPr marL="0" indent="0" algn="just">
              <a:spcBef>
                <a:spcPts val="0"/>
              </a:spcBef>
              <a:buNone/>
            </a:pPr>
            <a:r>
              <a:rPr lang="tr-TR" sz="2400" dirty="0">
                <a:cs typeface="Arial" panose="020B0604020202020204" pitchFamily="34" charset="0"/>
              </a:rPr>
              <a:t>Ekonomik engeller hem ilk tesis masrafları, hem de bakım ve işletme masrafları ile ilgilidir. Tesis masraflarında tesviye harcamaları önemli yer tutar. Bu nedenle bu çalışmalarda kazı ve dolgu miktarları arasında bir dengenin sağlanması optimal çözüm için önem taşır. İnşaatta kullanılan ekipman ve iş gücü, masrafları doğrudan etkiler. Yağmur suyu drenaj sistemlerini gerektiren çalışmalar doğal drenaj sistemleri ile çözümlenen durumlara göre daha pahalıya mal olur. </a:t>
            </a:r>
          </a:p>
          <a:p>
            <a:pPr marL="0" indent="0">
              <a:spcBef>
                <a:spcPts val="0"/>
              </a:spcBef>
              <a:buNone/>
            </a:pPr>
            <a:r>
              <a:rPr lang="tr-TR" sz="1400" dirty="0">
                <a:solidFill>
                  <a:schemeClr val="bg1">
                    <a:lumMod val="50000"/>
                  </a:schemeClr>
                </a:solidFill>
                <a:cs typeface="Arial" panose="020B0604020202020204" pitchFamily="34" charset="0"/>
              </a:rPr>
              <a:t>                                                                                                                                                                                      </a:t>
            </a:r>
          </a:p>
        </p:txBody>
      </p:sp>
      <p:sp>
        <p:nvSpPr>
          <p:cNvPr id="2" name="Dikdörtgen 1">
            <a:extLst>
              <a:ext uri="{FF2B5EF4-FFF2-40B4-BE49-F238E27FC236}">
                <a16:creationId xmlns:a16="http://schemas.microsoft.com/office/drawing/2014/main" id="{D62BD904-FD1D-3D46-BD58-8631E2947DC7}"/>
              </a:ext>
            </a:extLst>
          </p:cNvPr>
          <p:cNvSpPr/>
          <p:nvPr/>
        </p:nvSpPr>
        <p:spPr>
          <a:xfrm>
            <a:off x="7452320" y="6325289"/>
            <a:ext cx="1548822" cy="400110"/>
          </a:xfrm>
          <a:prstGeom prst="rect">
            <a:avLst/>
          </a:prstGeom>
        </p:spPr>
        <p:txBody>
          <a:bodyPr wrap="none">
            <a:spAutoFit/>
          </a:bodyPr>
          <a:lstStyle/>
          <a:p>
            <a:r>
              <a:rPr lang="tr-TR" sz="2000" dirty="0">
                <a:solidFill>
                  <a:schemeClr val="bg1">
                    <a:lumMod val="50000"/>
                  </a:schemeClr>
                </a:solidFill>
                <a:cs typeface="Arial" panose="020B0604020202020204" pitchFamily="34" charset="0"/>
              </a:rPr>
              <a:t> </a:t>
            </a:r>
            <a:r>
              <a:rPr lang="tr-TR" i="1" dirty="0">
                <a:solidFill>
                  <a:schemeClr val="bg1">
                    <a:lumMod val="50000"/>
                  </a:schemeClr>
                </a:solidFill>
                <a:cs typeface="Arial" panose="020B0604020202020204" pitchFamily="34" charset="0"/>
              </a:rPr>
              <a:t>(Seçkin 2003)</a:t>
            </a:r>
            <a:endParaRPr lang="tr-TR" dirty="0"/>
          </a:p>
        </p:txBody>
      </p:sp>
    </p:spTree>
    <p:extLst>
      <p:ext uri="{BB962C8B-B14F-4D97-AF65-F5344CB8AC3E}">
        <p14:creationId xmlns:p14="http://schemas.microsoft.com/office/powerpoint/2010/main" val="1991678034"/>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eması">
  <a:themeElements>
    <a:clrScheme name="Office Teması">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eması">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eması">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599</Words>
  <Application>Microsoft Office PowerPoint</Application>
  <PresentationFormat>Ekran Gösterisi (4:3)</PresentationFormat>
  <Paragraphs>70</Paragraphs>
  <Slides>8</Slides>
  <Notes>8</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8</vt:i4>
      </vt:variant>
    </vt:vector>
  </HeadingPairs>
  <TitlesOfParts>
    <vt:vector size="12" baseType="lpstr">
      <vt:lpstr>Arial</vt:lpstr>
      <vt:lpstr>Calibri</vt:lpstr>
      <vt:lpstr>Calibri Light</vt:lpstr>
      <vt:lpstr>Office Teması</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FA</dc:creator>
  <cp:lastModifiedBy>FA</cp:lastModifiedBy>
  <cp:revision>3</cp:revision>
  <dcterms:created xsi:type="dcterms:W3CDTF">2019-12-05T10:36:05Z</dcterms:created>
  <dcterms:modified xsi:type="dcterms:W3CDTF">2019-12-05T10:41:01Z</dcterms:modified>
</cp:coreProperties>
</file>