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diagrams/colors1.xml" ContentType="application/vnd.openxmlformats-officedocument.drawingml.diagramColors+xml"/>
  <Override PartName="/ppt/diagrams/data1.xml" ContentType="application/vnd.openxmlformats-officedocument.drawingml.diagramData+xml"/>
  <Override PartName="/ppt/diagrams/drawing1.xml" ContentType="application/vnd.ms-office.drawingml.diagramDrawing+xml"/>
  <Override PartName="/ppt/diagrams/layout1.xml" ContentType="application/vnd.openxmlformats-officedocument.drawingml.diagramLayout+xml"/>
  <Override PartName="/ppt/diagrams/quickStyle1.xml" ContentType="application/vnd.openxmlformats-officedocument.drawingml.diagramStyl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96" y="79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2" Type="http://schemas.openxmlformats.org/officeDocument/2006/relationships/tableStyles" Target="tableStyles.xml"/><Relationship Id="rId21" Type="http://schemas.openxmlformats.org/officeDocument/2006/relationships/viewProps" Target="viewProps.xml"/><Relationship Id="rId20" Type="http://schemas.openxmlformats.org/officeDocument/2006/relationships/presProps" Target="presProps.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CF6A7323-DA8A-4DE6-AB50-50876BF1FD86}" type="doc">
      <dgm:prSet loTypeId="urn:microsoft.com/office/officeart/2005/8/layout/arrow6" loCatId="relationship" qsTypeId="urn:microsoft.com/office/officeart/2005/8/quickstyle/simple1" qsCatId="simple" csTypeId="urn:microsoft.com/office/officeart/2005/8/colors/accent1_2" csCatId="accent1" phldr="1"/>
      <dgm:spPr/>
      <dgm:t>
        <a:bodyPr/>
        <a:lstStyle/>
        <a:p>
          <a:endParaRPr lang="tr-TR"/>
        </a:p>
      </dgm:t>
    </dgm:pt>
    <dgm:pt modelId="{DB5C09FB-A99F-4D52-A3AC-E3759B735859}">
      <dgm:prSet phldrT="[Metin]"/>
      <dgm:spPr/>
      <dgm:t>
        <a:bodyPr/>
        <a:lstStyle/>
        <a:p>
          <a:r>
            <a:rPr lang="tr-TR" dirty="0" smtClean="0"/>
            <a:t>PROMOSYON</a:t>
          </a:r>
          <a:endParaRPr lang="tr-TR" dirty="0"/>
        </a:p>
      </dgm:t>
    </dgm:pt>
    <dgm:pt modelId="{1B31623B-19EB-4E1D-A188-832365ABC911}" cxnId="{CBAB961D-3EF2-460B-A715-8ABEFC7BC8F8}" type="parTrans">
      <dgm:prSet/>
      <dgm:spPr/>
      <dgm:t>
        <a:bodyPr/>
        <a:lstStyle/>
        <a:p>
          <a:endParaRPr lang="tr-TR"/>
        </a:p>
      </dgm:t>
    </dgm:pt>
    <dgm:pt modelId="{6CE3B19E-4B9C-47C6-B827-6246805A6D06}" cxnId="{CBAB961D-3EF2-460B-A715-8ABEFC7BC8F8}" type="sibTrans">
      <dgm:prSet/>
      <dgm:spPr/>
      <dgm:t>
        <a:bodyPr/>
        <a:lstStyle/>
        <a:p>
          <a:endParaRPr lang="tr-TR"/>
        </a:p>
      </dgm:t>
    </dgm:pt>
    <dgm:pt modelId="{6D0285F9-61BE-477A-BBC5-E99981F10AF1}">
      <dgm:prSet phldrT="[Metin]"/>
      <dgm:spPr/>
      <dgm:t>
        <a:bodyPr/>
        <a:lstStyle/>
        <a:p>
          <a:r>
            <a:rPr lang="tr-TR" dirty="0" smtClean="0"/>
            <a:t>REKLAM</a:t>
          </a:r>
          <a:endParaRPr lang="tr-TR" dirty="0"/>
        </a:p>
      </dgm:t>
    </dgm:pt>
    <dgm:pt modelId="{4D4FB46E-D247-443C-A51F-997717D640ED}" cxnId="{9BF89CC0-B13C-4F60-B2C5-A9EDFAEAF460}" type="parTrans">
      <dgm:prSet/>
      <dgm:spPr/>
      <dgm:t>
        <a:bodyPr/>
        <a:lstStyle/>
        <a:p>
          <a:endParaRPr lang="tr-TR"/>
        </a:p>
      </dgm:t>
    </dgm:pt>
    <dgm:pt modelId="{CDF20608-D2B4-4B1E-AA43-7F92D0C2EBB6}" cxnId="{9BF89CC0-B13C-4F60-B2C5-A9EDFAEAF460}" type="sibTrans">
      <dgm:prSet/>
      <dgm:spPr/>
      <dgm:t>
        <a:bodyPr/>
        <a:lstStyle/>
        <a:p>
          <a:endParaRPr lang="tr-TR"/>
        </a:p>
      </dgm:t>
    </dgm:pt>
    <dgm:pt modelId="{24D0B14E-359E-4988-85BE-BD0D70CB5D08}" type="pres">
      <dgm:prSet presAssocID="{CF6A7323-DA8A-4DE6-AB50-50876BF1FD86}" presName="compositeShape" presStyleCnt="0">
        <dgm:presLayoutVars>
          <dgm:chMax val="2"/>
          <dgm:dir/>
          <dgm:resizeHandles val="exact"/>
        </dgm:presLayoutVars>
      </dgm:prSet>
      <dgm:spPr/>
      <dgm:t>
        <a:bodyPr/>
        <a:lstStyle/>
        <a:p>
          <a:endParaRPr lang="tr-TR"/>
        </a:p>
      </dgm:t>
    </dgm:pt>
    <dgm:pt modelId="{90CD533D-F21D-46E3-A91E-AC51C860D27B}" type="pres">
      <dgm:prSet presAssocID="{CF6A7323-DA8A-4DE6-AB50-50876BF1FD86}" presName="ribbon" presStyleLbl="node1" presStyleIdx="0" presStyleCnt="1"/>
      <dgm:spPr>
        <a:solidFill>
          <a:schemeClr val="tx1"/>
        </a:solidFill>
      </dgm:spPr>
    </dgm:pt>
    <dgm:pt modelId="{25E275E2-4E71-40F3-99E4-758A143CC707}" type="pres">
      <dgm:prSet presAssocID="{CF6A7323-DA8A-4DE6-AB50-50876BF1FD86}" presName="leftArrowText" presStyleLbl="node1" presStyleIdx="0" presStyleCnt="1">
        <dgm:presLayoutVars>
          <dgm:chMax val="0"/>
          <dgm:bulletEnabled val="1"/>
        </dgm:presLayoutVars>
      </dgm:prSet>
      <dgm:spPr/>
      <dgm:t>
        <a:bodyPr/>
        <a:lstStyle/>
        <a:p>
          <a:endParaRPr lang="tr-TR"/>
        </a:p>
      </dgm:t>
    </dgm:pt>
    <dgm:pt modelId="{AD7346E6-2F95-45D6-8FB0-951CA33D9286}" type="pres">
      <dgm:prSet presAssocID="{CF6A7323-DA8A-4DE6-AB50-50876BF1FD86}" presName="rightArrowText" presStyleLbl="node1" presStyleIdx="0" presStyleCnt="1">
        <dgm:presLayoutVars>
          <dgm:chMax val="0"/>
          <dgm:bulletEnabled val="1"/>
        </dgm:presLayoutVars>
      </dgm:prSet>
      <dgm:spPr/>
      <dgm:t>
        <a:bodyPr/>
        <a:lstStyle/>
        <a:p>
          <a:endParaRPr lang="tr-TR"/>
        </a:p>
      </dgm:t>
    </dgm:pt>
  </dgm:ptLst>
  <dgm:cxnLst>
    <dgm:cxn modelId="{F0535B54-9C61-477C-BDE1-7B3EA32C5345}" type="presOf" srcId="{DB5C09FB-A99F-4D52-A3AC-E3759B735859}" destId="{25E275E2-4E71-40F3-99E4-758A143CC707}" srcOrd="0" destOrd="0" presId="urn:microsoft.com/office/officeart/2005/8/layout/arrow6"/>
    <dgm:cxn modelId="{094EF87C-AC62-46FA-9363-89FF05F8EB28}" type="presOf" srcId="{CF6A7323-DA8A-4DE6-AB50-50876BF1FD86}" destId="{24D0B14E-359E-4988-85BE-BD0D70CB5D08}" srcOrd="0" destOrd="0" presId="urn:microsoft.com/office/officeart/2005/8/layout/arrow6"/>
    <dgm:cxn modelId="{9BF89CC0-B13C-4F60-B2C5-A9EDFAEAF460}" srcId="{CF6A7323-DA8A-4DE6-AB50-50876BF1FD86}" destId="{6D0285F9-61BE-477A-BBC5-E99981F10AF1}" srcOrd="1" destOrd="0" parTransId="{4D4FB46E-D247-443C-A51F-997717D640ED}" sibTransId="{CDF20608-D2B4-4B1E-AA43-7F92D0C2EBB6}"/>
    <dgm:cxn modelId="{CBAB961D-3EF2-460B-A715-8ABEFC7BC8F8}" srcId="{CF6A7323-DA8A-4DE6-AB50-50876BF1FD86}" destId="{DB5C09FB-A99F-4D52-A3AC-E3759B735859}" srcOrd="0" destOrd="0" parTransId="{1B31623B-19EB-4E1D-A188-832365ABC911}" sibTransId="{6CE3B19E-4B9C-47C6-B827-6246805A6D06}"/>
    <dgm:cxn modelId="{D9DA26D1-AEB3-4829-8563-2167F9F91932}" type="presOf" srcId="{6D0285F9-61BE-477A-BBC5-E99981F10AF1}" destId="{AD7346E6-2F95-45D6-8FB0-951CA33D9286}" srcOrd="0" destOrd="0" presId="urn:microsoft.com/office/officeart/2005/8/layout/arrow6"/>
    <dgm:cxn modelId="{43199047-5F4B-447B-A579-C7162D0A6FE9}" type="presParOf" srcId="{24D0B14E-359E-4988-85BE-BD0D70CB5D08}" destId="{90CD533D-F21D-46E3-A91E-AC51C860D27B}" srcOrd="0" destOrd="0" presId="urn:microsoft.com/office/officeart/2005/8/layout/arrow6"/>
    <dgm:cxn modelId="{55C3143C-B3B3-4225-AF2E-C6F75CBABDAC}" type="presParOf" srcId="{24D0B14E-359E-4988-85BE-BD0D70CB5D08}" destId="{25E275E2-4E71-40F3-99E4-758A143CC707}" srcOrd="1" destOrd="0" presId="urn:microsoft.com/office/officeart/2005/8/layout/arrow6"/>
    <dgm:cxn modelId="{2F685177-1DD9-4F9E-9A37-AC3F4CE918A3}" type="presParOf" srcId="{24D0B14E-359E-4988-85BE-BD0D70CB5D08}" destId="{AD7346E6-2F95-45D6-8FB0-951CA33D9286}" srcOrd="2" destOrd="0" presId="urn:microsoft.com/office/officeart/2005/8/layout/arrow6"/>
  </dgm:cxnLst>
  <dgm:bg/>
  <dgm:whole/>
  <dgm:extLst>
    <a:ext uri="http://schemas.microsoft.com/office/drawing/2008/diagram">
      <dsp:dataModelExt xmlns:dsp="http://schemas.microsoft.com/office/drawing/2008/diagram" relId="rId5"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CD533D-F21D-46E3-A91E-AC51C860D27B}">
      <dsp:nvSpPr>
        <dsp:cNvPr id="0" name=""/>
        <dsp:cNvSpPr/>
      </dsp:nvSpPr>
      <dsp:spPr>
        <a:xfrm>
          <a:off x="0" y="396240"/>
          <a:ext cx="4622799" cy="1849119"/>
        </a:xfrm>
        <a:prstGeom prst="leftRightRibbon">
          <a:avLst/>
        </a:prstGeom>
        <a:solidFill>
          <a:schemeClr val="tx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5E275E2-4E71-40F3-99E4-758A143CC707}">
      <dsp:nvSpPr>
        <dsp:cNvPr id="0" name=""/>
        <dsp:cNvSpPr/>
      </dsp:nvSpPr>
      <dsp:spPr>
        <a:xfrm>
          <a:off x="554736" y="719836"/>
          <a:ext cx="1525523" cy="906068"/>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4008" rIns="0" bIns="68580" numCol="1" spcCol="1270" anchor="ctr" anchorCtr="0">
          <a:noAutofit/>
        </a:bodyPr>
        <a:lstStyle/>
        <a:p>
          <a:pPr lvl="0" algn="ctr" defTabSz="800100">
            <a:lnSpc>
              <a:spcPct val="90000"/>
            </a:lnSpc>
            <a:spcBef>
              <a:spcPct val="0"/>
            </a:spcBef>
            <a:spcAft>
              <a:spcPct val="35000"/>
            </a:spcAft>
          </a:pPr>
          <a:r>
            <a:rPr lang="tr-TR" sz="1800" kern="1200" dirty="0" smtClean="0"/>
            <a:t>PROMOSYON</a:t>
          </a:r>
          <a:endParaRPr lang="tr-TR" sz="1800" kern="1200" dirty="0"/>
        </a:p>
      </dsp:txBody>
      <dsp:txXfrm>
        <a:off x="554736" y="719836"/>
        <a:ext cx="1525523" cy="906068"/>
      </dsp:txXfrm>
    </dsp:sp>
    <dsp:sp modelId="{AD7346E6-2F95-45D6-8FB0-951CA33D9286}">
      <dsp:nvSpPr>
        <dsp:cNvPr id="0" name=""/>
        <dsp:cNvSpPr/>
      </dsp:nvSpPr>
      <dsp:spPr>
        <a:xfrm>
          <a:off x="2311399" y="1015695"/>
          <a:ext cx="1802892" cy="906068"/>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64008" rIns="0" bIns="68580" numCol="1" spcCol="1270" anchor="ctr" anchorCtr="0">
          <a:noAutofit/>
        </a:bodyPr>
        <a:lstStyle/>
        <a:p>
          <a:pPr lvl="0" algn="ctr" defTabSz="800100">
            <a:lnSpc>
              <a:spcPct val="90000"/>
            </a:lnSpc>
            <a:spcBef>
              <a:spcPct val="0"/>
            </a:spcBef>
            <a:spcAft>
              <a:spcPct val="35000"/>
            </a:spcAft>
          </a:pPr>
          <a:r>
            <a:rPr lang="tr-TR" sz="1800" kern="1200" dirty="0" smtClean="0"/>
            <a:t>REKLAM</a:t>
          </a:r>
          <a:endParaRPr lang="tr-TR" sz="1800" kern="1200" dirty="0"/>
        </a:p>
      </dsp:txBody>
      <dsp:txXfrm>
        <a:off x="2311399" y="1015695"/>
        <a:ext cx="1802892" cy="906068"/>
      </dsp:txXfrm>
    </dsp:sp>
  </dsp:spTree>
</dsp:drawing>
</file>

<file path=ppt/diagrams/layout1.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ar" val="2.5"/>
      <dgm:param type="vertAlign" val="mid"/>
      <dgm:param type="horzAlign" val="ctr"/>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txPr/>
    <dgm:style>
      <a:lnRef idx="2">
        <a:scrgbClr r="0" g="0" b="0"/>
      </a:lnRef>
      <a:fillRef idx="1">
        <a:scrgbClr r="0" g="0" b="0"/>
      </a:fillRef>
      <a:effectRef idx="0">
        <a:scrgbClr r="0" g="0" b="0"/>
      </a:effectRef>
      <a:fontRef idx="minor">
        <a:schemeClr val="tx1"/>
      </a:fontRef>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hasCustomPrompt="1"/>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hasCustomPrompt="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33C89591-0387-4BC0-A9A7-D18F779321F4}" type="datetimeFigureOut">
              <a:rPr lang="tr-TR" smtClean="0"/>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80AE8602-E8BF-4BEB-93C2-E58DAAED5CBE}" type="slidenum">
              <a:rPr lang="tr-TR" smtClean="0"/>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3C89591-0387-4BC0-A9A7-D18F779321F4}"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0AE8602-E8BF-4BEB-93C2-E58DAAED5CBE}" type="slidenum">
              <a:rPr lang="tr-TR" smtClean="0"/>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hasCustomPrompt="1"/>
          </p:nvPr>
        </p:nvSpPr>
        <p:spPr>
          <a:xfrm>
            <a:off x="8839200" y="914402"/>
            <a:ext cx="27432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hasCustomPrompt="1"/>
          </p:nvPr>
        </p:nvSpPr>
        <p:spPr>
          <a:xfrm>
            <a:off x="609600" y="914402"/>
            <a:ext cx="8026400" cy="5211763"/>
          </a:xfrm>
        </p:spPr>
        <p:txBody>
          <a:bodyPr vert="eaVert"/>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3C89591-0387-4BC0-A9A7-D18F779321F4}"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0AE8602-E8BF-4BEB-93C2-E58DAAED5CBE}" type="slidenum">
              <a:rPr lang="tr-TR" smtClean="0"/>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p:txBody>
          <a:bodyPr/>
          <a:lstStyle/>
          <a:p>
            <a:r>
              <a:rPr kumimoji="0" lang="tr-TR" smtClean="0"/>
              <a:t>Asıl başlık stili için tıklatın</a:t>
            </a:r>
            <a:endParaRPr kumimoji="0" lang="en-US"/>
          </a:p>
        </p:txBody>
      </p:sp>
      <p:sp>
        <p:nvSpPr>
          <p:cNvPr id="3" name="2 İçerik Yer Tutucusu"/>
          <p:cNvSpPr>
            <a:spLocks noGrp="1"/>
          </p:cNvSpPr>
          <p:nvPr>
            <p:ph idx="1" hasCustomPrompt="1"/>
          </p:nvPr>
        </p:nvSpPr>
        <p:spPr/>
        <p:txBody>
          <a:body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33C89591-0387-4BC0-A9A7-D18F779321F4}"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0AE8602-E8BF-4BEB-93C2-E58DAAED5CBE}" type="slidenum">
              <a:rPr lang="tr-TR" smtClean="0"/>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endParaRPr kumimoji="0" lang="tr-TR" smtClean="0"/>
          </a:p>
        </p:txBody>
      </p:sp>
      <p:sp>
        <p:nvSpPr>
          <p:cNvPr id="4" name="3 Veri Yer Tutucusu"/>
          <p:cNvSpPr>
            <a:spLocks noGrp="1"/>
          </p:cNvSpPr>
          <p:nvPr>
            <p:ph type="dt" sz="half" idx="10"/>
          </p:nvPr>
        </p:nvSpPr>
        <p:spPr/>
        <p:txBody>
          <a:bodyPr/>
          <a:lstStyle/>
          <a:p>
            <a:fld id="{33C89591-0387-4BC0-A9A7-D18F779321F4}" type="datetimeFigureOut">
              <a:rPr lang="tr-TR" smtClean="0"/>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0AE8602-E8BF-4BEB-93C2-E58DAAED5CBE}" type="slidenum">
              <a:rPr lang="tr-TR" smtClean="0"/>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hasCustomPrompt="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4" name="3 İçerik Yer Tutucusu"/>
          <p:cNvSpPr>
            <a:spLocks noGrp="1"/>
          </p:cNvSpPr>
          <p:nvPr>
            <p:ph sz="half" idx="2" hasCustomPrompt="1"/>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33C89591-0387-4BC0-A9A7-D18F779321F4}"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0AE8602-E8BF-4BEB-93C2-E58DAAED5CBE}" type="slidenum">
              <a:rPr lang="tr-TR" smtClean="0"/>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09728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hasCustomPrompt="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4" name="3 Metin Yer Tutucusu"/>
          <p:cNvSpPr>
            <a:spLocks noGrp="1"/>
          </p:cNvSpPr>
          <p:nvPr>
            <p:ph type="body" sz="half" idx="3" hasCustomPrompt="1"/>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endParaRPr kumimoji="0" lang="tr-TR" smtClean="0"/>
          </a:p>
        </p:txBody>
      </p:sp>
      <p:sp>
        <p:nvSpPr>
          <p:cNvPr id="5" name="4 İçerik Yer Tutucusu"/>
          <p:cNvSpPr>
            <a:spLocks noGrp="1"/>
          </p:cNvSpPr>
          <p:nvPr>
            <p:ph sz="quarter" idx="2" hasCustomPrompt="1"/>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6" name="5 İçerik Yer Tutucusu"/>
          <p:cNvSpPr>
            <a:spLocks noGrp="1"/>
          </p:cNvSpPr>
          <p:nvPr>
            <p:ph sz="quarter" idx="4" hasCustomPrompt="1"/>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33C89591-0387-4BC0-A9A7-D18F779321F4}" type="datetimeFigureOut">
              <a:rPr lang="tr-TR" smtClean="0"/>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80AE8602-E8BF-4BEB-93C2-E58DAAED5CBE}" type="slidenum">
              <a:rPr lang="tr-TR" smtClean="0"/>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33C89591-0387-4BC0-A9A7-D18F779321F4}" type="datetimeFigureOut">
              <a:rPr lang="tr-TR" smtClean="0"/>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80AE8602-E8BF-4BEB-93C2-E58DAAED5CBE}" type="slidenum">
              <a:rPr lang="tr-TR" smtClean="0"/>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3C89591-0387-4BC0-A9A7-D18F779321F4}" type="datetimeFigureOut">
              <a:rPr lang="tr-TR" smtClean="0"/>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80AE8602-E8BF-4BEB-93C2-E58DAAED5CBE}" type="slidenum">
              <a:rPr lang="tr-TR" smtClean="0"/>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hasCustomPrompt="1"/>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endParaRPr kumimoji="0" lang="tr-TR" smtClean="0"/>
          </a:p>
        </p:txBody>
      </p:sp>
      <p:sp>
        <p:nvSpPr>
          <p:cNvPr id="4" name="3 İçerik Yer Tutucusu"/>
          <p:cNvSpPr>
            <a:spLocks noGrp="1"/>
          </p:cNvSpPr>
          <p:nvPr>
            <p:ph sz="half" idx="1" hasCustomPrompt="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endParaRPr lang="tr-TR" smtClean="0"/>
          </a:p>
          <a:p>
            <a:pPr lvl="1" eaLnBrk="1" latinLnBrk="0" hangingPunct="1"/>
            <a:r>
              <a:rPr lang="tr-TR" smtClean="0"/>
              <a:t>İkinci düzey</a:t>
            </a:r>
            <a:endParaRPr lang="tr-TR" smtClean="0"/>
          </a:p>
          <a:p>
            <a:pPr lvl="2" eaLnBrk="1" latinLnBrk="0" hangingPunct="1"/>
            <a:r>
              <a:rPr lang="tr-TR" smtClean="0"/>
              <a:t>Üçüncü düzey</a:t>
            </a:r>
            <a:endParaRPr lang="tr-TR" smtClean="0"/>
          </a:p>
          <a:p>
            <a:pPr lvl="3" eaLnBrk="1" latinLnBrk="0" hangingPunct="1"/>
            <a:r>
              <a:rPr lang="tr-TR" smtClean="0"/>
              <a:t>Dördüncü düzey</a:t>
            </a:r>
            <a:endParaRPr lang="tr-TR" smtClean="0"/>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33C89591-0387-4BC0-A9A7-D18F779321F4}"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80AE8602-E8BF-4BEB-93C2-E58DAAED5CBE}" type="slidenum">
              <a:rPr lang="tr-TR" smtClean="0"/>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hasCustomPrompt="1"/>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hasCustomPrompt="1"/>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endParaRPr kumimoji="0" lang="tr-TR" smtClean="0"/>
          </a:p>
        </p:txBody>
      </p:sp>
      <p:sp>
        <p:nvSpPr>
          <p:cNvPr id="5" name="4 Veri Yer Tutucusu"/>
          <p:cNvSpPr>
            <a:spLocks noGrp="1"/>
          </p:cNvSpPr>
          <p:nvPr>
            <p:ph type="dt" sz="half" idx="10"/>
          </p:nvPr>
        </p:nvSpPr>
        <p:spPr/>
        <p:txBody>
          <a:bodyPr/>
          <a:lstStyle/>
          <a:p>
            <a:fld id="{33C89591-0387-4BC0-A9A7-D18F779321F4}" type="datetimeFigureOut">
              <a:rPr lang="tr-TR" smtClean="0"/>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10769600" y="6356351"/>
            <a:ext cx="812800" cy="365125"/>
          </a:xfrm>
        </p:spPr>
        <p:txBody>
          <a:bodyPr/>
          <a:lstStyle/>
          <a:p>
            <a:fld id="{80AE8602-E8BF-4BEB-93C2-E58DAAED5CBE}" type="slidenum">
              <a:rPr lang="tr-TR" smtClean="0"/>
            </a:fld>
            <a:endParaRPr lang="tr-TR"/>
          </a:p>
        </p:txBody>
      </p:sp>
      <p:sp>
        <p:nvSpPr>
          <p:cNvPr id="3" name="2 Resim Yer Tutucusu"/>
          <p:cNvSpPr>
            <a:spLocks noGrp="1"/>
          </p:cNvSpPr>
          <p:nvPr>
            <p:ph type="pic" idx="1" hasCustomPrompt="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6 Serbest Form"/>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tr-TR" smtClean="0"/>
              <a:t>Asıl metin stillerini düzenlemek için tıklatın</a:t>
            </a:r>
            <a:endParaRPr kumimoji="0" lang="tr-TR" smtClean="0"/>
          </a:p>
          <a:p>
            <a:pPr lvl="1" eaLnBrk="1" latinLnBrk="0" hangingPunct="1"/>
            <a:r>
              <a:rPr kumimoji="0" lang="tr-TR" smtClean="0"/>
              <a:t>İkinci düzey</a:t>
            </a:r>
            <a:endParaRPr kumimoji="0" lang="tr-TR" smtClean="0"/>
          </a:p>
          <a:p>
            <a:pPr lvl="2" eaLnBrk="1" latinLnBrk="0" hangingPunct="1"/>
            <a:r>
              <a:rPr kumimoji="0" lang="tr-TR" smtClean="0"/>
              <a:t>Üçüncü düzey</a:t>
            </a:r>
            <a:endParaRPr kumimoji="0" lang="tr-TR" smtClean="0"/>
          </a:p>
          <a:p>
            <a:pPr lvl="3" eaLnBrk="1" latinLnBrk="0" hangingPunct="1"/>
            <a:r>
              <a:rPr kumimoji="0" lang="tr-TR" smtClean="0"/>
              <a:t>Dördüncü düzey</a:t>
            </a:r>
            <a:endParaRPr kumimoji="0" lang="tr-TR" smtClean="0"/>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33C89591-0387-4BC0-A9A7-D18F779321F4}" type="datetimeFigureOut">
              <a:rPr lang="tr-TR" smtClean="0"/>
            </a:fld>
            <a:endParaRPr lang="tr-T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0AE8602-E8BF-4BEB-93C2-E58DAAED5CBE}" type="slidenum">
              <a:rPr lang="tr-TR" smtClean="0"/>
            </a:fld>
            <a:endParaRPr lang="tr-TR"/>
          </a:p>
        </p:txBody>
      </p:sp>
      <p:grpSp>
        <p:nvGrpSpPr>
          <p:cNvPr id="2" name="1 Grup"/>
          <p:cNvGrpSpPr/>
          <p:nvPr/>
        </p:nvGrpSpPr>
        <p:grpSpPr>
          <a:xfrm>
            <a:off x="-25356" y="202408"/>
            <a:ext cx="12240731" cy="649224"/>
            <a:chOff x="-19045" y="216550"/>
            <a:chExt cx="9180548" cy="649224"/>
          </a:xfrm>
        </p:grpSpPr>
        <p:sp>
          <p:nvSpPr>
            <p:cNvPr id="12" name="11 Serbest Form"/>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diagramDrawing" Target="../diagrams/drawing1.xml"/><Relationship Id="rId4" Type="http://schemas.openxmlformats.org/officeDocument/2006/relationships/diagramColors" Target="../diagrams/colors1.xml"/><Relationship Id="rId3" Type="http://schemas.openxmlformats.org/officeDocument/2006/relationships/diagramQuickStyle" Target="../diagrams/quickStyle1.xml"/><Relationship Id="rId2" Type="http://schemas.openxmlformats.org/officeDocument/2006/relationships/diagramLayout" Target="../diagrams/layout1.xml"/><Relationship Id="rId1" Type="http://schemas.openxmlformats.org/officeDocument/2006/relationships/diagramData" Target="../diagrams/data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79400" y="2478882"/>
            <a:ext cx="11912600" cy="774957"/>
          </a:xfrm>
        </p:spPr>
        <p:txBody>
          <a:bodyPr>
            <a:normAutofit fontScale="90000"/>
          </a:bodyPr>
          <a:lstStyle/>
          <a:p>
            <a:r>
              <a:rPr lang="tr-TR" b="1" dirty="0">
                <a:solidFill>
                  <a:schemeClr val="tx1"/>
                </a:solidFill>
                <a:latin typeface="Arial" panose="020B0604020202020204" pitchFamily="34" charset="0"/>
                <a:cs typeface="Arial" panose="020B0604020202020204" pitchFamily="34" charset="0"/>
              </a:rPr>
              <a:t> </a:t>
            </a:r>
            <a:r>
              <a:rPr lang="tr-TR" b="1" dirty="0" smtClean="0">
                <a:solidFill>
                  <a:schemeClr val="tx1"/>
                </a:solidFill>
                <a:latin typeface="Arial" panose="020B0604020202020204" pitchFamily="34" charset="0"/>
                <a:cs typeface="Arial" panose="020B0604020202020204" pitchFamily="34" charset="0"/>
              </a:rPr>
              <a:t> SATIŞ GELİŞTİRME -PROMOSYONU</a:t>
            </a:r>
            <a:endParaRPr lang="tr-TR" b="1" dirty="0">
              <a:solidFill>
                <a:schemeClr val="tx1"/>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 y="294482"/>
            <a:ext cx="12192000" cy="1184306"/>
          </a:xfrm>
        </p:spPr>
        <p:txBody>
          <a:bodyPr>
            <a:normAutofit/>
          </a:bodyPr>
          <a:lstStyle/>
          <a:p>
            <a:r>
              <a:rPr lang="tr-TR" sz="3300" b="1" dirty="0" smtClean="0">
                <a:solidFill>
                  <a:schemeClr val="tx1"/>
                </a:solidFill>
                <a:latin typeface="Arial" panose="020B0604020202020204" pitchFamily="34" charset="0"/>
                <a:cs typeface="Arial" panose="020B0604020202020204" pitchFamily="34" charset="0"/>
              </a:rPr>
              <a:t>Satış tutundurma, reklam ve halkla ilişkilerin karşılaştırılması</a:t>
            </a:r>
            <a:endParaRPr lang="tr-TR" sz="3300" b="1" dirty="0">
              <a:solidFill>
                <a:schemeClr val="tx1"/>
              </a:solidFill>
              <a:latin typeface="Arial" panose="020B0604020202020204" pitchFamily="34" charset="0"/>
              <a:cs typeface="Arial" panose="020B0604020202020204" pitchFamily="34" charset="0"/>
            </a:endParaRPr>
          </a:p>
        </p:txBody>
      </p:sp>
      <p:pic>
        <p:nvPicPr>
          <p:cNvPr id="4" name="İçerik Yer Tutucusu 3"/>
          <p:cNvPicPr>
            <a:picLocks noGrp="1" noChangeAspect="1"/>
          </p:cNvPicPr>
          <p:nvPr>
            <p:ph idx="1"/>
          </p:nvPr>
        </p:nvPicPr>
        <p:blipFill>
          <a:blip r:embed="rId1" cstate="print">
            <a:extLst>
              <a:ext uri="{28A0092B-C50C-407E-A947-70E740481C1C}">
                <a14:useLocalDpi xmlns:a14="http://schemas.microsoft.com/office/drawing/2010/main" val="0"/>
              </a:ext>
            </a:extLst>
          </a:blip>
          <a:stretch>
            <a:fillRect/>
          </a:stretch>
        </p:blipFill>
        <p:spPr>
          <a:xfrm>
            <a:off x="1160318" y="1956103"/>
            <a:ext cx="9871364" cy="4347556"/>
          </a:xfr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04900"/>
            <a:ext cx="10972800" cy="5219700"/>
          </a:xfrm>
        </p:spPr>
        <p:txBody>
          <a:bodyPr/>
          <a:lstStyle/>
          <a:p>
            <a:pPr marL="0" indent="0" algn="just">
              <a:buNone/>
            </a:pPr>
            <a:r>
              <a:rPr lang="tr-TR" b="1" dirty="0" smtClean="0">
                <a:latin typeface="Arial" panose="020B0604020202020204" pitchFamily="34" charset="0"/>
                <a:cs typeface="Arial" panose="020B0604020202020204" pitchFamily="34" charset="0"/>
              </a:rPr>
              <a:t>Satış çabalarının temel amaçları, hedef pazardaki müşterilerine:</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-Bilgi vermek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-İkna etmek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-Hatırlatmada bulunmaktır</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Satış geliştirmenin fonksiyonları:</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1-Dikkat çekme</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2-İlgi uyandırmak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3-Arzu yaratmak</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4-Satınalmaya teşvik etmek</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510382"/>
            <a:ext cx="10972800" cy="1184306"/>
          </a:xfrm>
        </p:spPr>
        <p:txBody>
          <a:bodyPr/>
          <a:lstStyle/>
          <a:p>
            <a:pPr algn="just"/>
            <a:r>
              <a:rPr lang="tr-TR" b="1" dirty="0" smtClean="0">
                <a:solidFill>
                  <a:schemeClr val="tx1"/>
                </a:solidFill>
                <a:latin typeface="Arial" panose="020B0604020202020204" pitchFamily="34" charset="0"/>
                <a:cs typeface="Arial" panose="020B0604020202020204" pitchFamily="34" charset="0"/>
              </a:rPr>
              <a:t>Otelcilikte satış geliştirme</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Turizm pazarlamasının hedefi işletmelerde satış miktarını uzun süreli yüksek tutmak ve müşteriye uygun ürünlerin satılmasını sağlamaktadır. Bunun için yapılacak işlemler: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1-Kendi otelimizin güçlü ve zayıf yönleri nelerdir?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2-Otelimizin, en yakınında bulunan rakip otel karşısındaki kuvvetli ve zayıf yönleri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3-Pazar bölümlendirilmesi veya Mix-Segment işlemi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4-İşlerin gruplandırılması yapılmalıdır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079500"/>
            <a:ext cx="10972800" cy="5245100"/>
          </a:xfrm>
        </p:spPr>
        <p:txBody>
          <a:bodyPr>
            <a:normAutofit/>
          </a:bodyPr>
          <a:lstStyle/>
          <a:p>
            <a:pPr marL="0" indent="0" algn="just">
              <a:buNone/>
            </a:pPr>
            <a:r>
              <a:rPr lang="tr-TR" sz="3500" b="1" dirty="0" smtClean="0">
                <a:latin typeface="Arial" panose="020B0604020202020204" pitchFamily="34" charset="0"/>
                <a:cs typeface="Arial" panose="020B0604020202020204" pitchFamily="34" charset="0"/>
              </a:rPr>
              <a:t> Otel satışları için iş bölümlemesi:</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-Turlar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-Gruplar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-Toplantılar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-Teşvikler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-Hafta sonu Week-end tur paketleri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-Ticari faaliyetler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-Satışta çevresel faktörlerin bilinmesi</a:t>
            </a:r>
            <a:endParaRPr lang="tr-TR" b="1" dirty="0" smtClean="0">
              <a:latin typeface="Arial" panose="020B0604020202020204" pitchFamily="34" charset="0"/>
              <a:cs typeface="Arial" panose="020B0604020202020204" pitchFamily="34" charset="0"/>
            </a:endParaRPr>
          </a:p>
          <a:p>
            <a:pPr marL="0" indent="0" algn="just">
              <a:buNone/>
            </a:pP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3400" y="1066800"/>
            <a:ext cx="10972800" cy="1206500"/>
          </a:xfrm>
        </p:spPr>
        <p:txBody>
          <a:bodyPr>
            <a:normAutofit/>
          </a:bodyPr>
          <a:lstStyle/>
          <a:p>
            <a:pPr marL="0" indent="0" algn="just">
              <a:buNone/>
            </a:pPr>
            <a:r>
              <a:rPr lang="tr-TR" sz="3500" b="1" dirty="0" smtClean="0">
                <a:latin typeface="Arial" panose="020B0604020202020204" pitchFamily="34" charset="0"/>
                <a:cs typeface="Arial" panose="020B0604020202020204" pitchFamily="34" charset="0"/>
              </a:rPr>
              <a:t>Türkiye’ye rakip olabilecek piyasalar ve turizm potansiyeli açısından özellikleri:</a:t>
            </a:r>
            <a:endParaRPr lang="tr-TR" sz="3500" b="1" dirty="0" smtClean="0">
              <a:latin typeface="Arial" panose="020B0604020202020204" pitchFamily="34" charset="0"/>
              <a:cs typeface="Arial" panose="020B0604020202020204" pitchFamily="34" charset="0"/>
            </a:endParaRPr>
          </a:p>
          <a:p>
            <a:pPr marL="0" indent="0" algn="just">
              <a:buNone/>
            </a:pPr>
            <a:endParaRPr lang="tr-TR" sz="3500" b="1" dirty="0">
              <a:latin typeface="Arial" panose="020B0604020202020204" pitchFamily="34" charset="0"/>
              <a:cs typeface="Arial" panose="020B0604020202020204" pitchFamily="34" charset="0"/>
            </a:endParaRPr>
          </a:p>
        </p:txBody>
      </p:sp>
      <p:sp>
        <p:nvSpPr>
          <p:cNvPr id="4" name="İçerik Yer Tutucusu 2"/>
          <p:cNvSpPr txBox="1"/>
          <p:nvPr/>
        </p:nvSpPr>
        <p:spPr>
          <a:xfrm>
            <a:off x="266700" y="2171700"/>
            <a:ext cx="4318000" cy="4686300"/>
          </a:xfrm>
          <a:prstGeom prst="rect">
            <a:avLst/>
          </a:prstGeom>
        </p:spPr>
        <p:txBody>
          <a:bodyPr vert="horz" rtlCol="0">
            <a:normAutofit fontScale="92500"/>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lgn="just">
              <a:buFont typeface="Wingdings 2" panose="05020102010507070707"/>
              <a:buNone/>
            </a:pPr>
            <a:r>
              <a:rPr lang="tr-TR" sz="3200" b="1" dirty="0" smtClean="0">
                <a:latin typeface="Arial" panose="020B0604020202020204" pitchFamily="34" charset="0"/>
                <a:cs typeface="Arial" panose="020B0604020202020204" pitchFamily="34" charset="0"/>
              </a:rPr>
              <a:t>İspanya</a:t>
            </a:r>
            <a:endParaRPr lang="tr-TR" sz="3200"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-Çok kalabalık</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-Pahalı</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-Servis kaba</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-Kültür yok</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-Kirli plajlar</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-Kötü yiyecek</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-Yollar iyi</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-Hava yolu en iyi taşımacılık</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a:t>
            </a:r>
            <a:r>
              <a:rPr lang="tr-TR" b="1" dirty="0">
                <a:latin typeface="Arial" panose="020B0604020202020204" pitchFamily="34" charset="0"/>
                <a:cs typeface="Arial" panose="020B0604020202020204" pitchFamily="34" charset="0"/>
              </a:rPr>
              <a:t>İ</a:t>
            </a:r>
            <a:r>
              <a:rPr lang="tr-TR" b="1" dirty="0" smtClean="0">
                <a:latin typeface="Arial" panose="020B0604020202020204" pitchFamily="34" charset="0"/>
                <a:cs typeface="Arial" panose="020B0604020202020204" pitchFamily="34" charset="0"/>
              </a:rPr>
              <a:t>yi reklam var</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endParaRPr lang="tr-TR" b="1" dirty="0">
              <a:latin typeface="Arial" panose="020B0604020202020204" pitchFamily="34" charset="0"/>
              <a:cs typeface="Arial" panose="020B0604020202020204" pitchFamily="34" charset="0"/>
            </a:endParaRPr>
          </a:p>
        </p:txBody>
      </p:sp>
      <p:sp>
        <p:nvSpPr>
          <p:cNvPr id="5" name="İçerik Yer Tutucusu 4"/>
          <p:cNvSpPr txBox="1"/>
          <p:nvPr/>
        </p:nvSpPr>
        <p:spPr>
          <a:xfrm>
            <a:off x="4584700" y="2273300"/>
            <a:ext cx="3975100" cy="4584700"/>
          </a:xfrm>
          <a:prstGeom prst="rect">
            <a:avLst/>
          </a:prstGeom>
        </p:spPr>
        <p:txBody>
          <a:bodyPr vert="horz" rtlCol="0">
            <a:normAutofit fontScale="92500"/>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lgn="just">
              <a:buFont typeface="Wingdings 2" panose="05020102010507070707"/>
              <a:buNone/>
            </a:pPr>
            <a:r>
              <a:rPr lang="tr-TR" sz="3200" b="1" dirty="0" smtClean="0">
                <a:latin typeface="Arial" panose="020B0604020202020204" pitchFamily="34" charset="0"/>
                <a:cs typeface="Arial" panose="020B0604020202020204" pitchFamily="34" charset="0"/>
              </a:rPr>
              <a:t>Yunanistan</a:t>
            </a:r>
            <a:endParaRPr lang="tr-TR" sz="3200"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-Kalabalık</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-Nitelikler yetersiz</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-Servis kaba</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-Kültür var</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-Kirli plajlar</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-Kötü yiyecek</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-Yollar iyi</a:t>
            </a:r>
            <a:endParaRPr lang="tr-TR" b="1" dirty="0" smtClean="0">
              <a:latin typeface="Arial" panose="020B0604020202020204" pitchFamily="34" charset="0"/>
              <a:cs typeface="Arial" panose="020B0604020202020204" pitchFamily="34" charset="0"/>
            </a:endParaRPr>
          </a:p>
          <a:p>
            <a:pPr marL="0" indent="0">
              <a:buFont typeface="Wingdings 2" panose="05020102010507070707"/>
              <a:buNone/>
            </a:pPr>
            <a:r>
              <a:rPr lang="tr-TR" b="1" dirty="0" smtClean="0">
                <a:latin typeface="Arial" panose="020B0604020202020204" pitchFamily="34" charset="0"/>
                <a:cs typeface="Arial" panose="020B0604020202020204" pitchFamily="34" charset="0"/>
              </a:rPr>
              <a:t>-Hava yolu iyi taşımacılık</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-İyi reklam var</a:t>
            </a:r>
            <a:endParaRPr lang="tr-TR" b="1" dirty="0">
              <a:latin typeface="Arial" panose="020B0604020202020204" pitchFamily="34" charset="0"/>
              <a:cs typeface="Arial" panose="020B0604020202020204" pitchFamily="34" charset="0"/>
            </a:endParaRPr>
          </a:p>
        </p:txBody>
      </p:sp>
      <p:sp>
        <p:nvSpPr>
          <p:cNvPr id="6" name="İçerik Yer Tutucusu 5"/>
          <p:cNvSpPr txBox="1"/>
          <p:nvPr/>
        </p:nvSpPr>
        <p:spPr>
          <a:xfrm>
            <a:off x="8331200" y="2286000"/>
            <a:ext cx="3860800" cy="4434840"/>
          </a:xfrm>
          <a:prstGeom prst="rect">
            <a:avLst/>
          </a:prstGeom>
        </p:spPr>
        <p:txBody>
          <a:bodyPr vert="horz" rtlCol="0">
            <a:normAutofit fontScale="92500" lnSpcReduction="20000"/>
          </a:bodyPr>
          <a:lstStyle>
            <a:lvl1pPr marL="274320" indent="-274320" algn="l" rtl="0" eaLnBrk="1" latinLnBrk="0" hangingPunct="1">
              <a:spcBef>
                <a:spcPct val="20000"/>
              </a:spcBef>
              <a:buClr>
                <a:schemeClr val="accent3">
                  <a:lumMod val="50000"/>
                </a:schemeClr>
              </a:buClr>
              <a:buSzPct val="95000"/>
              <a:buFont typeface="Wingdings 2" panose="05020102010507070707"/>
              <a:buChar char=""/>
              <a:defRPr kumimoji="0" sz="2600" kern="1200">
                <a:solidFill>
                  <a:schemeClr val="tx1"/>
                </a:solidFill>
                <a:latin typeface="+mn-lt"/>
                <a:ea typeface="+mn-ea"/>
                <a:cs typeface="+mn-cs"/>
              </a:defRPr>
            </a:lvl1pPr>
            <a:lvl2pPr marL="640080" indent="-247015" algn="l" rtl="0" eaLnBrk="1" latinLnBrk="0" hangingPunct="1">
              <a:spcBef>
                <a:spcPct val="20000"/>
              </a:spcBef>
              <a:buClr>
                <a:schemeClr val="accent1">
                  <a:lumMod val="50000"/>
                </a:schemeClr>
              </a:buClr>
              <a:buSzPct val="85000"/>
              <a:buFont typeface="Wingdings 2" panose="05020102010507070707"/>
              <a:buChar char=""/>
              <a:defRPr kumimoji="0" sz="2400" kern="1200">
                <a:solidFill>
                  <a:schemeClr val="tx1"/>
                </a:solidFill>
                <a:latin typeface="+mn-lt"/>
                <a:ea typeface="+mn-ea"/>
                <a:cs typeface="+mn-cs"/>
              </a:defRPr>
            </a:lvl2pPr>
            <a:lvl3pPr marL="914400" indent="-247015" algn="l" rtl="0" eaLnBrk="1" latinLnBrk="0" hangingPunct="1">
              <a:spcBef>
                <a:spcPct val="20000"/>
              </a:spcBef>
              <a:buClr>
                <a:schemeClr val="accent2">
                  <a:lumMod val="50000"/>
                </a:schemeClr>
              </a:buClr>
              <a:buSzPct val="70000"/>
              <a:buFont typeface="Wingdings 2" panose="05020102010507070707"/>
              <a:buChar char=""/>
              <a:defRPr kumimoji="0" sz="2100" kern="1200">
                <a:solidFill>
                  <a:schemeClr val="tx1"/>
                </a:solidFill>
                <a:latin typeface="+mn-lt"/>
                <a:ea typeface="+mn-ea"/>
                <a:cs typeface="+mn-cs"/>
              </a:defRPr>
            </a:lvl3pPr>
            <a:lvl4pPr marL="1188720" indent="-210185" algn="l" rtl="0" eaLnBrk="1" latinLnBrk="0" hangingPunct="1">
              <a:spcBef>
                <a:spcPct val="20000"/>
              </a:spcBef>
              <a:buClr>
                <a:schemeClr val="accent3">
                  <a:lumMod val="50000"/>
                </a:schemeClr>
              </a:buClr>
              <a:buSzPct val="65000"/>
              <a:buFont typeface="Wingdings 2" panose="05020102010507070707"/>
              <a:buChar char=""/>
              <a:defRPr kumimoji="0" sz="2000" kern="1200">
                <a:solidFill>
                  <a:schemeClr val="tx1"/>
                </a:solidFill>
                <a:latin typeface="+mn-lt"/>
                <a:ea typeface="+mn-ea"/>
                <a:cs typeface="+mn-cs"/>
              </a:defRPr>
            </a:lvl4pPr>
            <a:lvl5pPr marL="1463040" indent="-210185" algn="l" rtl="0" eaLnBrk="1" latinLnBrk="0" hangingPunct="1">
              <a:spcBef>
                <a:spcPct val="20000"/>
              </a:spcBef>
              <a:buClr>
                <a:schemeClr val="accent4">
                  <a:lumMod val="75000"/>
                </a:schemeClr>
              </a:buClr>
              <a:buSzPct val="65000"/>
              <a:buFont typeface="Wingdings 2" panose="05020102010507070707"/>
              <a:buChar char=""/>
              <a:defRPr kumimoji="0" sz="2000" kern="1200">
                <a:solidFill>
                  <a:schemeClr val="tx1"/>
                </a:solidFill>
                <a:latin typeface="+mn-lt"/>
                <a:ea typeface="+mn-ea"/>
                <a:cs typeface="+mn-cs"/>
              </a:defRPr>
            </a:lvl5pPr>
            <a:lvl6pPr marL="1737360" indent="-210185" algn="l" rtl="0" eaLnBrk="1" latinLnBrk="0" hangingPunct="1">
              <a:spcBef>
                <a:spcPct val="20000"/>
              </a:spcBef>
              <a:buClr>
                <a:schemeClr val="accent5">
                  <a:lumMod val="50000"/>
                </a:schemeClr>
              </a:buClr>
              <a:buSzPct val="80000"/>
              <a:buFont typeface="Wingdings 2" panose="05020102010507070707"/>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panose="05020102010507070707"/>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a:lstStyle>
          <a:p>
            <a:pPr marL="0" indent="0" algn="just">
              <a:buFont typeface="Wingdings 2" panose="05020102010507070707"/>
              <a:buNone/>
            </a:pPr>
            <a:r>
              <a:rPr lang="tr-TR" sz="3200" b="1" dirty="0" smtClean="0">
                <a:latin typeface="Arial" panose="020B0604020202020204" pitchFamily="34" charset="0"/>
                <a:cs typeface="Arial" panose="020B0604020202020204" pitchFamily="34" charset="0"/>
              </a:rPr>
              <a:t>Türkiye</a:t>
            </a:r>
            <a:endParaRPr lang="tr-TR" sz="3200"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-Sakin</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-Henüz ucuz</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-Servis samimi</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-Kültür var</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-Temiz plajlar</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-En iyi yiyecek</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-Yollar iyi değil</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-Hava yolu iyi taşımacılık</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 henüz değil</a:t>
            </a:r>
            <a:endParaRPr lang="tr-TR" b="1" dirty="0" smtClean="0">
              <a:latin typeface="Arial" panose="020B0604020202020204" pitchFamily="34" charset="0"/>
              <a:cs typeface="Arial" panose="020B0604020202020204" pitchFamily="34" charset="0"/>
            </a:endParaRPr>
          </a:p>
          <a:p>
            <a:pPr marL="0" indent="0" algn="just">
              <a:buFont typeface="Wingdings 2" panose="05020102010507070707"/>
              <a:buNone/>
            </a:pPr>
            <a:r>
              <a:rPr lang="tr-TR" b="1" dirty="0" smtClean="0">
                <a:latin typeface="Arial" panose="020B0604020202020204" pitchFamily="34" charset="0"/>
                <a:cs typeface="Arial" panose="020B0604020202020204" pitchFamily="34" charset="0"/>
              </a:rPr>
              <a:t>-Reklam yetersiz</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tx1"/>
                </a:solidFill>
                <a:latin typeface="Arial" panose="020B0604020202020204" pitchFamily="34" charset="0"/>
                <a:cs typeface="Arial" panose="020B0604020202020204" pitchFamily="34" charset="0"/>
              </a:rPr>
              <a:t>Otel İçindeki Satışların Önemi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Satış sadece satış elemanları ile yapılmaz. Satma olayı otelde çalışan her elemanın mesleğidir. Bütün personel müşterilerle ilişki içindedir. Önemli olan şey oteldeki diğer departmanlarda çalışan personeli tanımaktır. Buda otelin bölümlerinde personel ihtiyacını hissederek bunu oluşturmak ve eğitme ihtiyacı belirleme ile olmaktadır. </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solidFill>
                  <a:schemeClr val="tx1"/>
                </a:solidFill>
                <a:latin typeface="Arial" panose="020B0604020202020204" pitchFamily="34" charset="0"/>
                <a:cs typeface="Arial" panose="020B0604020202020204" pitchFamily="34" charset="0"/>
              </a:rPr>
              <a:t>OTELLERDE SATIŞ ÇEŞİTLERİ</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p:txBody>
          <a:bodyPr/>
          <a:lstStyle/>
          <a:p>
            <a:pPr marL="0" indent="0" algn="just">
              <a:buNone/>
            </a:pPr>
            <a:r>
              <a:rPr lang="tr-TR" b="1" dirty="0" smtClean="0">
                <a:latin typeface="Arial" panose="020B0604020202020204" pitchFamily="34" charset="0"/>
                <a:cs typeface="Arial" panose="020B0604020202020204" pitchFamily="34" charset="0"/>
              </a:rPr>
              <a:t> İki sistem vardır. Bunlardan birisi up-selling diğeri ise cross-selling denilen satışlardır.</a:t>
            </a:r>
            <a:endParaRPr lang="tr-TR"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a)Up-selling: </a:t>
            </a:r>
            <a:r>
              <a:rPr lang="tr-TR" b="1" dirty="0" smtClean="0">
                <a:latin typeface="Arial" panose="020B0604020202020204" pitchFamily="34" charset="0"/>
                <a:cs typeface="Arial" panose="020B0604020202020204" pitchFamily="34" charset="0"/>
              </a:rPr>
              <a:t>Kendi departmanımızda en iyi fiyatta daha çok satış yapmak demektir.</a:t>
            </a:r>
            <a:endParaRPr lang="tr-TR"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b)Cross-selling: </a:t>
            </a:r>
            <a:r>
              <a:rPr lang="tr-TR" b="1" dirty="0" smtClean="0">
                <a:latin typeface="Arial" panose="020B0604020202020204" pitchFamily="34" charset="0"/>
                <a:cs typeface="Arial" panose="020B0604020202020204" pitchFamily="34" charset="0"/>
              </a:rPr>
              <a:t>Kendi departmanımızdan başka departmanlardaki ürünlerin satışını yapmaktır.</a:t>
            </a:r>
            <a:endParaRPr lang="tr-TR" sz="3500"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r>
              <a:rPr lang="tr-TR" altLang="en-US" sz="2400">
                <a:latin typeface="Arial" panose="020B0604020202020204" pitchFamily="34" charset="0"/>
              </a:rPr>
              <a:t>Kaynakça</a:t>
            </a:r>
            <a:endParaRPr lang="tr-TR" altLang="en-US" sz="2400">
              <a:latin typeface="Arial" panose="020B0604020202020204" pitchFamily="34" charset="0"/>
            </a:endParaRPr>
          </a:p>
        </p:txBody>
      </p:sp>
      <p:sp>
        <p:nvSpPr>
          <p:cNvPr id="3" name="Content Placeholder 2"/>
          <p:cNvSpPr>
            <a:spLocks noGrp="1"/>
          </p:cNvSpPr>
          <p:nvPr>
            <p:ph idx="1"/>
          </p:nvPr>
        </p:nvSpPr>
        <p:spPr>
          <a:xfrm>
            <a:off x="609600" y="1980565"/>
            <a:ext cx="10972800" cy="4389120"/>
          </a:xfrm>
        </p:spPr>
        <p:txBody>
          <a:bodyPr/>
          <a:p>
            <a:pPr marL="0" indent="0" algn="l">
              <a:buNone/>
            </a:pPr>
            <a:r>
              <a:rPr lang="tr-TR" sz="1800" b="1" dirty="0" err="1" smtClean="0">
                <a:latin typeface="Arial" panose="020B0604020202020204" pitchFamily="34" charset="0"/>
                <a:cs typeface="Arial" panose="020B0604020202020204" pitchFamily="34" charset="0"/>
                <a:sym typeface="+mn-ea"/>
              </a:rPr>
              <a:t>Prof.Dr</a:t>
            </a:r>
            <a:r>
              <a:rPr lang="tr-TR" sz="1800" b="1" dirty="0" smtClean="0">
                <a:latin typeface="Arial" panose="020B0604020202020204" pitchFamily="34" charset="0"/>
                <a:cs typeface="Arial" panose="020B0604020202020204" pitchFamily="34" charset="0"/>
                <a:sym typeface="+mn-ea"/>
              </a:rPr>
              <a:t>. Necdet </a:t>
            </a:r>
            <a:r>
              <a:rPr lang="tr-TR" sz="1800" b="1" dirty="0" err="1" smtClean="0">
                <a:latin typeface="Arial" panose="020B0604020202020204" pitchFamily="34" charset="0"/>
                <a:cs typeface="Arial" panose="020B0604020202020204" pitchFamily="34" charset="0"/>
                <a:sym typeface="+mn-ea"/>
              </a:rPr>
              <a:t>Hacıoğlu,Turizm</a:t>
            </a:r>
            <a:r>
              <a:rPr lang="tr-TR" sz="1800" b="1" dirty="0" smtClean="0">
                <a:latin typeface="Arial" panose="020B0604020202020204" pitchFamily="34" charset="0"/>
                <a:cs typeface="Arial" panose="020B0604020202020204" pitchFamily="34" charset="0"/>
                <a:sym typeface="+mn-ea"/>
              </a:rPr>
              <a:t> Pazarlaması,Ankara,2010,s.1-152</a:t>
            </a:r>
            <a:endParaRPr lang="tr-TR" sz="1800" b="1" dirty="0">
              <a:latin typeface="Arial" panose="020B0604020202020204" pitchFamily="34" charset="0"/>
              <a:cs typeface="Arial" panose="020B0604020202020204" pitchFamily="34" charset="0"/>
            </a:endParaRPr>
          </a:p>
          <a:p>
            <a:pPr marL="0" indent="0">
              <a:buNone/>
            </a:pP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09980"/>
            <a:ext cx="10972800" cy="1772920"/>
          </a:xfrm>
        </p:spPr>
        <p:txBody>
          <a:bodyPr/>
          <a:lstStyle/>
          <a:p>
            <a:pPr marL="0" indent="0" algn="just">
              <a:buNone/>
            </a:pPr>
            <a:r>
              <a:rPr lang="tr-TR" b="1" dirty="0" smtClean="0">
                <a:latin typeface="Arial" panose="020B0604020202020204" pitchFamily="34" charset="0"/>
                <a:cs typeface="Arial" panose="020B0604020202020204" pitchFamily="34" charset="0"/>
              </a:rPr>
              <a:t> Satış geliştirme, tanıtma faaliyetlerinin sonucu olarak, son tüketici olan turiste mal ve hizmetlerin ulaşmasını hızlandıran bir faaliyetler bütünüdür.</a:t>
            </a:r>
            <a:endParaRPr lang="tr-TR" b="1" dirty="0">
              <a:latin typeface="Arial" panose="020B0604020202020204" pitchFamily="34" charset="0"/>
              <a:cs typeface="Arial" panose="020B0604020202020204" pitchFamily="34" charset="0"/>
            </a:endParaRPr>
          </a:p>
        </p:txBody>
      </p:sp>
      <p:graphicFrame>
        <p:nvGraphicFramePr>
          <p:cNvPr id="4" name="İçerik Yer Tutucusu 5"/>
          <p:cNvGraphicFramePr/>
          <p:nvPr/>
        </p:nvGraphicFramePr>
        <p:xfrm>
          <a:off x="3289300" y="2616200"/>
          <a:ext cx="4622800" cy="2641600"/>
        </p:xfrm>
        <a:graphic>
          <a:graphicData uri="http://schemas.openxmlformats.org/drawingml/2006/diagram">
            <dgm:relIds xmlns:dgm="http://schemas.openxmlformats.org/drawingml/2006/diagram" xmlns:r="http://schemas.openxmlformats.org/officeDocument/2006/relationships" r:dm="rId1" r:lo="rId2" r:qs="rId3" r:cs="rId4"/>
          </a:graphicData>
        </a:graphic>
      </p:graphicFrame>
      <p:grpSp>
        <p:nvGrpSpPr>
          <p:cNvPr id="6" name="Grup 5"/>
          <p:cNvGrpSpPr/>
          <p:nvPr/>
        </p:nvGrpSpPr>
        <p:grpSpPr>
          <a:xfrm>
            <a:off x="8829091" y="3520775"/>
            <a:ext cx="2359609" cy="884247"/>
            <a:chOff x="-18444" y="1778493"/>
            <a:chExt cx="2406820" cy="884247"/>
          </a:xfrm>
        </p:grpSpPr>
        <p:sp>
          <p:nvSpPr>
            <p:cNvPr id="7" name="Yuvarlatılmış Dikdörtgen 6"/>
            <p:cNvSpPr/>
            <p:nvPr/>
          </p:nvSpPr>
          <p:spPr>
            <a:xfrm>
              <a:off x="-18444" y="1778493"/>
              <a:ext cx="2406820" cy="884247"/>
            </a:xfrm>
            <a:prstGeom prst="roundRect">
              <a:avLst>
                <a:gd name="adj" fmla="val 10000"/>
              </a:avLst>
            </a:pr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8" name="Yuvarlatılmış Dikdörtgen 4"/>
            <p:cNvSpPr/>
            <p:nvPr/>
          </p:nvSpPr>
          <p:spPr>
            <a:xfrm>
              <a:off x="33354" y="1778493"/>
              <a:ext cx="2355022" cy="83244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tr-TR" kern="1200" dirty="0" smtClean="0"/>
                <a:t>ÜRÜN</a:t>
              </a:r>
              <a:endParaRPr lang="tr-TR" kern="1200" dirty="0"/>
            </a:p>
          </p:txBody>
        </p:sp>
      </p:grpSp>
      <p:grpSp>
        <p:nvGrpSpPr>
          <p:cNvPr id="9" name="Grup 8"/>
          <p:cNvGrpSpPr/>
          <p:nvPr/>
        </p:nvGrpSpPr>
        <p:grpSpPr>
          <a:xfrm>
            <a:off x="372014" y="3304382"/>
            <a:ext cx="2445841" cy="1265233"/>
            <a:chOff x="1845" y="1562101"/>
            <a:chExt cx="2445841" cy="1265233"/>
          </a:xfrm>
        </p:grpSpPr>
        <p:sp>
          <p:nvSpPr>
            <p:cNvPr id="10" name="Oval 9"/>
            <p:cNvSpPr/>
            <p:nvPr/>
          </p:nvSpPr>
          <p:spPr>
            <a:xfrm>
              <a:off x="1845" y="1562101"/>
              <a:ext cx="2445841" cy="1265233"/>
            </a:xfrm>
            <a:prstGeom prst="ellipse">
              <a:avLst/>
            </a:pr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Oval 4"/>
            <p:cNvSpPr/>
            <p:nvPr/>
          </p:nvSpPr>
          <p:spPr>
            <a:xfrm>
              <a:off x="360030" y="1747390"/>
              <a:ext cx="1729471" cy="8946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tr-TR" sz="1900" kern="1200" smtClean="0"/>
                <a:t>TÜKETİCİLER</a:t>
              </a:r>
              <a:endParaRPr lang="tr-TR" sz="1900" kern="1200"/>
            </a:p>
          </p:txBody>
        </p:sp>
      </p:gr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6900" y="1168400"/>
            <a:ext cx="10972800" cy="5181600"/>
          </a:xfrm>
        </p:spPr>
        <p:txBody>
          <a:bodyPr/>
          <a:lstStyle/>
          <a:p>
            <a:pPr marL="0" indent="0" algn="just">
              <a:buNone/>
            </a:pPr>
            <a:r>
              <a:rPr lang="tr-TR" b="1" dirty="0">
                <a:latin typeface="Arial" panose="020B0604020202020204" pitchFamily="34" charset="0"/>
                <a:cs typeface="Arial" panose="020B0604020202020204" pitchFamily="34" charset="0"/>
              </a:rPr>
              <a:t> </a:t>
            </a:r>
            <a:r>
              <a:rPr lang="tr-TR" sz="3500" b="1" dirty="0" smtClean="0">
                <a:latin typeface="Arial" panose="020B0604020202020204" pitchFamily="34" charset="0"/>
                <a:cs typeface="Arial" panose="020B0604020202020204" pitchFamily="34" charset="0"/>
              </a:rPr>
              <a:t>Satış geliştirmenin özellikleri:</a:t>
            </a:r>
            <a:endParaRPr lang="tr-TR" sz="3500"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1-Öncelikle satışları arttırmaya yöneliktir.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2-İki hedef kitleye hitap eder; tüketici ve ticari aracılar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3-Bir hizmet ve ürünün satın alınması için avantajlar sunar, belirli süreler için</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4-Satış promosyonunun etkisi geçicidir ve uzatılmaz, bir kampanya dönemidir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5-Aracıların bilgilendirilmesini sağlar</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332582"/>
            <a:ext cx="10972800" cy="1184306"/>
          </a:xfrm>
        </p:spPr>
        <p:txBody>
          <a:bodyPr>
            <a:normAutofit/>
          </a:bodyPr>
          <a:lstStyle/>
          <a:p>
            <a:r>
              <a:rPr lang="tr-TR" sz="3500" b="1" dirty="0" smtClean="0">
                <a:solidFill>
                  <a:schemeClr val="tx1"/>
                </a:solidFill>
                <a:latin typeface="Arial" panose="020B0604020202020204" pitchFamily="34" charset="0"/>
                <a:cs typeface="Arial" panose="020B0604020202020204" pitchFamily="34" charset="0"/>
              </a:rPr>
              <a:t>Satış Geliştirme Hedefleri:</a:t>
            </a:r>
            <a:endParaRPr lang="tr-TR" sz="35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625600"/>
            <a:ext cx="10972800" cy="4699000"/>
          </a:xfrm>
        </p:spPr>
        <p:txBody>
          <a:bodyPr/>
          <a:lstStyle/>
          <a:p>
            <a:pPr marL="0" indent="0" algn="just">
              <a:buNone/>
            </a:pPr>
            <a:r>
              <a:rPr lang="tr-TR" b="1" dirty="0" smtClean="0">
                <a:latin typeface="Arial" panose="020B0604020202020204" pitchFamily="34" charset="0"/>
                <a:cs typeface="Arial" panose="020B0604020202020204" pitchFamily="34" charset="0"/>
              </a:rPr>
              <a:t>1-Ticari bir faaliyet olan satış geliştirme, ürün veya hizmeti tüketiciye kadar götürüp onu satın almaya zorlar.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2-Tüketiciyi daha fazla tüketmeye teşvik eder.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3-Tüketicilerde çeşitli satın alma arzuları uyandırır.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4-Pazarlama faaliyeti programını güncelleştirir.</a:t>
            </a:r>
            <a:endParaRPr lang="tr-TR" b="1" dirty="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09600" y="472282"/>
            <a:ext cx="10972800" cy="1184306"/>
          </a:xfrm>
        </p:spPr>
        <p:txBody>
          <a:bodyPr>
            <a:normAutofit/>
          </a:bodyPr>
          <a:lstStyle/>
          <a:p>
            <a:r>
              <a:rPr lang="tr-TR" sz="4500" b="1" dirty="0" smtClean="0">
                <a:solidFill>
                  <a:schemeClr val="tx1"/>
                </a:solidFill>
                <a:latin typeface="Arial" panose="020B0604020202020204" pitchFamily="34" charset="0"/>
                <a:cs typeface="Arial" panose="020B0604020202020204" pitchFamily="34" charset="0"/>
              </a:rPr>
              <a:t>Bir Promosyon Programı:</a:t>
            </a:r>
            <a:endParaRPr lang="tr-TR" sz="4500"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609600" y="1770888"/>
            <a:ext cx="10972800" cy="4668012"/>
          </a:xfrm>
        </p:spPr>
        <p:txBody>
          <a:bodyPr>
            <a:normAutofit/>
          </a:bodyPr>
          <a:lstStyle/>
          <a:p>
            <a:pPr marL="0" indent="0" algn="just">
              <a:buNone/>
            </a:pPr>
            <a:r>
              <a:rPr lang="tr-TR" sz="3500" b="1" dirty="0" smtClean="0">
                <a:latin typeface="Arial" panose="020B0604020202020204" pitchFamily="34" charset="0"/>
                <a:cs typeface="Arial" panose="020B0604020202020204" pitchFamily="34" charset="0"/>
              </a:rPr>
              <a:t>-Piyasada yapılan satış girişimleri:</a:t>
            </a:r>
            <a:r>
              <a:rPr lang="tr-TR" b="1" dirty="0" smtClean="0">
                <a:latin typeface="Arial" panose="020B0604020202020204" pitchFamily="34" charset="0"/>
                <a:cs typeface="Arial" panose="020B0604020202020204" pitchFamily="34" charset="0"/>
              </a:rPr>
              <a:t> Piyasada bulunan satış noktalarını ziyaret edip, ürün veya hizmetlerin  satışından dolayı gerekli avantajların, yararların bildirilmesi, bu çalışma profesyoneller nezdinde olur.</a:t>
            </a:r>
            <a:endParaRPr lang="tr-TR"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-Tur operatörlerinin katalogları: </a:t>
            </a:r>
            <a:r>
              <a:rPr lang="tr-TR" b="1" dirty="0" smtClean="0">
                <a:latin typeface="Arial" panose="020B0604020202020204" pitchFamily="34" charset="0"/>
                <a:cs typeface="Arial" panose="020B0604020202020204" pitchFamily="34" charset="0"/>
              </a:rPr>
              <a:t>Her türlü operatörü ürettiği ürünün satışını bir katalog vasıtası ile yapar.</a:t>
            </a:r>
            <a:r>
              <a:rPr lang="tr-TR" sz="3500" b="1" dirty="0" smtClean="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Promosyonun en etkili araçlarından birisi katalogdur.</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282700"/>
            <a:ext cx="10972800" cy="5194300"/>
          </a:xfrm>
        </p:spPr>
        <p:txBody>
          <a:bodyPr>
            <a:normAutofit/>
          </a:bodyPr>
          <a:lstStyle/>
          <a:p>
            <a:pPr marL="0" indent="0" algn="just">
              <a:buNone/>
            </a:pPr>
            <a:r>
              <a:rPr lang="tr-TR" sz="3500" b="1" dirty="0" smtClean="0">
                <a:latin typeface="Arial" panose="020B0604020202020204" pitchFamily="34" charset="0"/>
                <a:cs typeface="Arial" panose="020B0604020202020204" pitchFamily="34" charset="0"/>
              </a:rPr>
              <a:t>-Promosyon ve satış: </a:t>
            </a:r>
            <a:r>
              <a:rPr lang="tr-TR" b="1" dirty="0" smtClean="0">
                <a:latin typeface="Arial" panose="020B0604020202020204" pitchFamily="34" charset="0"/>
                <a:cs typeface="Arial" panose="020B0604020202020204" pitchFamily="34" charset="0"/>
              </a:rPr>
              <a:t>Satış olayı önce üretici ile aracı-dağıtıcı kuruluşlar arasında gerçekleşir.</a:t>
            </a:r>
            <a:endParaRPr lang="tr-TR" b="1" dirty="0" smtClean="0">
              <a:latin typeface="Arial" panose="020B0604020202020204" pitchFamily="34" charset="0"/>
              <a:cs typeface="Arial" panose="020B0604020202020204" pitchFamily="34" charset="0"/>
            </a:endParaRPr>
          </a:p>
          <a:p>
            <a:pPr marL="0" indent="0" algn="just">
              <a:buNone/>
            </a:pPr>
            <a:r>
              <a:rPr lang="tr-TR" sz="3500" b="1" dirty="0" smtClean="0">
                <a:latin typeface="Arial" panose="020B0604020202020204" pitchFamily="34" charset="0"/>
                <a:cs typeface="Arial" panose="020B0604020202020204" pitchFamily="34" charset="0"/>
              </a:rPr>
              <a:t>-Ürünün sunulması: </a:t>
            </a:r>
            <a:r>
              <a:rPr lang="tr-TR" b="1" dirty="0" smtClean="0">
                <a:latin typeface="Arial" panose="020B0604020202020204" pitchFamily="34" charset="0"/>
                <a:cs typeface="Arial" panose="020B0604020202020204" pitchFamily="34" charset="0"/>
              </a:rPr>
              <a:t>Turizm ürünleri genellikle bir imaj yardımı ile satılır. Ürün görsel araçlarla sunulup satılabilmektedir. Bir satış politikası oluşturabilmek için öncelikle, faaliyetin ulaşacağı;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1-Hedefler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2-Programlar ve uygulama şekilleri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3-Satış desteklerinin belirlenmesi gerekir</a:t>
            </a:r>
            <a:endParaRPr lang="tr-TR" b="1" dirty="0" smtClean="0">
              <a:latin typeface="Arial" panose="020B0604020202020204" pitchFamily="34" charset="0"/>
              <a:cs typeface="Arial" panose="020B0604020202020204" pitchFamily="34" charset="0"/>
            </a:endParaRPr>
          </a:p>
          <a:p>
            <a:pPr marL="0" indent="0" algn="just">
              <a:buNone/>
            </a:pP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4800" y="573882"/>
            <a:ext cx="11772900" cy="1184306"/>
          </a:xfrm>
        </p:spPr>
        <p:txBody>
          <a:bodyPr>
            <a:normAutofit fontScale="90000"/>
          </a:bodyPr>
          <a:lstStyle/>
          <a:p>
            <a:r>
              <a:rPr lang="tr-TR" b="1" dirty="0" smtClean="0">
                <a:solidFill>
                  <a:schemeClr val="tx1"/>
                </a:solidFill>
                <a:latin typeface="Arial" panose="020B0604020202020204" pitchFamily="34" charset="0"/>
                <a:cs typeface="Arial" panose="020B0604020202020204" pitchFamily="34" charset="0"/>
              </a:rPr>
              <a:t>Konaklama İşletmelerinde </a:t>
            </a:r>
            <a:r>
              <a:rPr lang="tr-TR" b="1" dirty="0">
                <a:solidFill>
                  <a:schemeClr val="tx1"/>
                </a:solidFill>
                <a:latin typeface="Arial" panose="020B0604020202020204" pitchFamily="34" charset="0"/>
                <a:cs typeface="Arial" panose="020B0604020202020204" pitchFamily="34" charset="0"/>
              </a:rPr>
              <a:t>S</a:t>
            </a:r>
            <a:r>
              <a:rPr lang="tr-TR" b="1" dirty="0" smtClean="0">
                <a:solidFill>
                  <a:schemeClr val="tx1"/>
                </a:solidFill>
                <a:latin typeface="Arial" panose="020B0604020202020204" pitchFamily="34" charset="0"/>
                <a:cs typeface="Arial" panose="020B0604020202020204" pitchFamily="34" charset="0"/>
              </a:rPr>
              <a:t>atış Geliştirme:</a:t>
            </a:r>
            <a:endParaRPr lang="tr-TR" b="1" dirty="0">
              <a:solidFill>
                <a:schemeClr val="tx1"/>
              </a:solidFill>
              <a:latin typeface="Arial" panose="020B0604020202020204" pitchFamily="34" charset="0"/>
              <a:cs typeface="Arial" panose="020B0604020202020204" pitchFamily="34" charset="0"/>
            </a:endParaRPr>
          </a:p>
        </p:txBody>
      </p:sp>
      <p:sp>
        <p:nvSpPr>
          <p:cNvPr id="3" name="İçerik Yer Tutucusu 2"/>
          <p:cNvSpPr>
            <a:spLocks noGrp="1"/>
          </p:cNvSpPr>
          <p:nvPr>
            <p:ph idx="1"/>
          </p:nvPr>
        </p:nvSpPr>
        <p:spPr>
          <a:xfrm>
            <a:off x="558800" y="1948180"/>
            <a:ext cx="10972800" cy="4389120"/>
          </a:xfrm>
        </p:spPr>
        <p:txBody>
          <a:bodyPr/>
          <a:lstStyle/>
          <a:p>
            <a:pPr marL="0" indent="0" algn="just">
              <a:buNone/>
            </a:pPr>
            <a:r>
              <a:rPr lang="tr-TR" b="1" dirty="0" smtClean="0">
                <a:latin typeface="Arial" panose="020B0604020202020204" pitchFamily="34" charset="0"/>
                <a:cs typeface="Arial" panose="020B0604020202020204" pitchFamily="34" charset="0"/>
              </a:rPr>
              <a:t> Satışı etkileyen faktörler;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-Arz faktörleri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-Talep faktörleri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-İrrasyonel faktörler</a:t>
            </a:r>
            <a:endParaRPr lang="tr-TR"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Satışların geliştirilmesi konaklama işletmelerinde iki şekilde olur.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09600" y="1193800"/>
            <a:ext cx="10972800" cy="5130800"/>
          </a:xfrm>
        </p:spPr>
        <p:txBody>
          <a:bodyPr>
            <a:normAutofit/>
          </a:bodyPr>
          <a:lstStyle/>
          <a:p>
            <a:pPr marL="0" indent="0" algn="just">
              <a:buNone/>
            </a:pPr>
            <a:r>
              <a:rPr lang="tr-TR" sz="3500" b="1" dirty="0" smtClean="0">
                <a:latin typeface="Arial" panose="020B0604020202020204" pitchFamily="34" charset="0"/>
                <a:cs typeface="Arial" panose="020B0604020202020204" pitchFamily="34" charset="0"/>
              </a:rPr>
              <a:t>1-İşletme İçinde </a:t>
            </a:r>
            <a:r>
              <a:rPr lang="tr-TR" sz="3500" b="1" dirty="0">
                <a:latin typeface="Arial" panose="020B0604020202020204" pitchFamily="34" charset="0"/>
                <a:cs typeface="Arial" panose="020B0604020202020204" pitchFamily="34" charset="0"/>
              </a:rPr>
              <a:t>Y</a:t>
            </a:r>
            <a:r>
              <a:rPr lang="tr-TR" sz="3500" b="1" dirty="0" smtClean="0">
                <a:latin typeface="Arial" panose="020B0604020202020204" pitchFamily="34" charset="0"/>
                <a:cs typeface="Arial" panose="020B0604020202020204" pitchFamily="34" charset="0"/>
              </a:rPr>
              <a:t>apılan </a:t>
            </a:r>
            <a:r>
              <a:rPr lang="tr-TR" sz="3500" b="1" dirty="0">
                <a:latin typeface="Arial" panose="020B0604020202020204" pitchFamily="34" charset="0"/>
                <a:cs typeface="Arial" panose="020B0604020202020204" pitchFamily="34" charset="0"/>
              </a:rPr>
              <a:t>S</a:t>
            </a:r>
            <a:r>
              <a:rPr lang="tr-TR" sz="3500" b="1" dirty="0" smtClean="0">
                <a:latin typeface="Arial" panose="020B0604020202020204" pitchFamily="34" charset="0"/>
                <a:cs typeface="Arial" panose="020B0604020202020204" pitchFamily="34" charset="0"/>
              </a:rPr>
              <a:t>atış </a:t>
            </a:r>
            <a:r>
              <a:rPr lang="tr-TR" sz="3500" b="1" dirty="0">
                <a:latin typeface="Arial" panose="020B0604020202020204" pitchFamily="34" charset="0"/>
                <a:cs typeface="Arial" panose="020B0604020202020204" pitchFamily="34" charset="0"/>
              </a:rPr>
              <a:t>Ç</a:t>
            </a:r>
            <a:r>
              <a:rPr lang="tr-TR" sz="3500" b="1" dirty="0" smtClean="0">
                <a:latin typeface="Arial" panose="020B0604020202020204" pitchFamily="34" charset="0"/>
                <a:cs typeface="Arial" panose="020B0604020202020204" pitchFamily="34" charset="0"/>
              </a:rPr>
              <a:t>abaları (İç Satış)</a:t>
            </a:r>
            <a:endParaRPr lang="tr-TR" sz="3500" b="1" dirty="0" smtClean="0">
              <a:latin typeface="Arial" panose="020B0604020202020204" pitchFamily="34" charset="0"/>
              <a:cs typeface="Arial" panose="020B0604020202020204" pitchFamily="34" charset="0"/>
            </a:endParaRPr>
          </a:p>
          <a:p>
            <a:pPr marL="0" indent="0" algn="just">
              <a:buNone/>
            </a:pPr>
            <a:r>
              <a:rPr lang="tr-TR" b="1" dirty="0">
                <a:latin typeface="Arial" panose="020B0604020202020204" pitchFamily="34" charset="0"/>
                <a:cs typeface="Arial" panose="020B0604020202020204" pitchFamily="34" charset="0"/>
              </a:rPr>
              <a:t> </a:t>
            </a:r>
            <a:r>
              <a:rPr lang="tr-TR" b="1" dirty="0" smtClean="0">
                <a:latin typeface="Arial" panose="020B0604020202020204" pitchFamily="34" charset="0"/>
                <a:cs typeface="Arial" panose="020B0604020202020204" pitchFamily="34" charset="0"/>
              </a:rPr>
              <a:t>Konaklama tesislerine müşteri geldikten sonra mal ve hizmetlerin kendisine sunularak daha fazla satın alma yapmasından meydana gelen satış şeklidir. İç satış geliştirme teknikleri:</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a)Criss-Cross İlkesi: Turizm işletmesinde bir departmanın reklamını başka bir departmanda yapılmasını ifade eder.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b)Telefon ile satış: Otele gelen bir müşteri için en çok kullanılan satın alma aracıdır.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c)Kişisel temas: Satışların artırılmasında en etkili bir yöntemdir. Müşterinin çeşitli sorunlarının yanıtlanabildiği, kişisel inandırıcılık yeteneklerinin kullanılabildiği ölçüde satışlar artar.</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96900" y="1181100"/>
            <a:ext cx="10972800" cy="5181600"/>
          </a:xfrm>
        </p:spPr>
        <p:txBody>
          <a:bodyPr>
            <a:normAutofit/>
          </a:bodyPr>
          <a:lstStyle/>
          <a:p>
            <a:pPr marL="0" indent="0" algn="just">
              <a:buNone/>
            </a:pPr>
            <a:r>
              <a:rPr lang="tr-TR" sz="3500" b="1" dirty="0" smtClean="0">
                <a:latin typeface="Arial" panose="020B0604020202020204" pitchFamily="34" charset="0"/>
                <a:cs typeface="Arial" panose="020B0604020202020204" pitchFamily="34" charset="0"/>
              </a:rPr>
              <a:t>2-İşletme </a:t>
            </a:r>
            <a:r>
              <a:rPr lang="tr-TR" sz="3500" b="1" dirty="0">
                <a:latin typeface="Arial" panose="020B0604020202020204" pitchFamily="34" charset="0"/>
                <a:cs typeface="Arial" panose="020B0604020202020204" pitchFamily="34" charset="0"/>
              </a:rPr>
              <a:t>D</a:t>
            </a:r>
            <a:r>
              <a:rPr lang="tr-TR" sz="3500" b="1" dirty="0" smtClean="0">
                <a:latin typeface="Arial" panose="020B0604020202020204" pitchFamily="34" charset="0"/>
                <a:cs typeface="Arial" panose="020B0604020202020204" pitchFamily="34" charset="0"/>
              </a:rPr>
              <a:t>ışı </a:t>
            </a:r>
            <a:r>
              <a:rPr lang="tr-TR" sz="3500" b="1" dirty="0">
                <a:latin typeface="Arial" panose="020B0604020202020204" pitchFamily="34" charset="0"/>
                <a:cs typeface="Arial" panose="020B0604020202020204" pitchFamily="34" charset="0"/>
              </a:rPr>
              <a:t>S</a:t>
            </a:r>
            <a:r>
              <a:rPr lang="tr-TR" sz="3500" b="1" dirty="0" smtClean="0">
                <a:latin typeface="Arial" panose="020B0604020202020204" pitchFamily="34" charset="0"/>
                <a:cs typeface="Arial" panose="020B0604020202020204" pitchFamily="34" charset="0"/>
              </a:rPr>
              <a:t>atış </a:t>
            </a:r>
            <a:r>
              <a:rPr lang="tr-TR" sz="3500" b="1" dirty="0">
                <a:latin typeface="Arial" panose="020B0604020202020204" pitchFamily="34" charset="0"/>
                <a:cs typeface="Arial" panose="020B0604020202020204" pitchFamily="34" charset="0"/>
              </a:rPr>
              <a:t>Ç</a:t>
            </a:r>
            <a:r>
              <a:rPr lang="tr-TR" sz="3500" b="1" dirty="0" smtClean="0">
                <a:latin typeface="Arial" panose="020B0604020202020204" pitchFamily="34" charset="0"/>
                <a:cs typeface="Arial" panose="020B0604020202020204" pitchFamily="34" charset="0"/>
              </a:rPr>
              <a:t>abaları (Dış </a:t>
            </a:r>
            <a:r>
              <a:rPr lang="tr-TR" sz="3500" b="1" dirty="0">
                <a:latin typeface="Arial" panose="020B0604020202020204" pitchFamily="34" charset="0"/>
                <a:cs typeface="Arial" panose="020B0604020202020204" pitchFamily="34" charset="0"/>
              </a:rPr>
              <a:t>S</a:t>
            </a:r>
            <a:r>
              <a:rPr lang="tr-TR" sz="3500" b="1" dirty="0" smtClean="0">
                <a:latin typeface="Arial" panose="020B0604020202020204" pitchFamily="34" charset="0"/>
                <a:cs typeface="Arial" panose="020B0604020202020204" pitchFamily="34" charset="0"/>
              </a:rPr>
              <a:t>atış): </a:t>
            </a:r>
            <a:r>
              <a:rPr lang="tr-TR" b="1" dirty="0" smtClean="0">
                <a:latin typeface="Arial" panose="020B0604020202020204" pitchFamily="34" charset="0"/>
                <a:cs typeface="Arial" panose="020B0604020202020204" pitchFamily="34" charset="0"/>
              </a:rPr>
              <a:t>Dış satış reklam faaliyetlerini aşağıdaki gibi sıralayabiliriz;</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a)Ağızdan ağıza reklam</a:t>
            </a:r>
            <a:r>
              <a:rPr lang="tr-TR" sz="3500" b="1" dirty="0" smtClean="0">
                <a:latin typeface="Arial" panose="020B0604020202020204" pitchFamily="34" charset="0"/>
                <a:cs typeface="Arial" panose="020B0604020202020204" pitchFamily="34" charset="0"/>
              </a:rPr>
              <a:t>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b)Yazılı basında kitlesel reklam </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c)Broşür ve kataloglarla reklam</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d)Açık hava reklamları, afiş, tabela, ışıklı ilanlar</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e)Satış görevlileri (Salesman)</a:t>
            </a:r>
            <a:endParaRPr lang="tr-TR" b="1" dirty="0" smtClean="0">
              <a:latin typeface="Arial" panose="020B0604020202020204" pitchFamily="34" charset="0"/>
              <a:cs typeface="Arial" panose="020B0604020202020204" pitchFamily="34" charset="0"/>
            </a:endParaRPr>
          </a:p>
          <a:p>
            <a:pPr marL="0" indent="0" algn="just">
              <a:buNone/>
            </a:pPr>
            <a:r>
              <a:rPr lang="tr-TR" b="1" dirty="0" smtClean="0">
                <a:latin typeface="Arial" panose="020B0604020202020204" pitchFamily="34" charset="0"/>
                <a:cs typeface="Arial" panose="020B0604020202020204" pitchFamily="34" charset="0"/>
              </a:rPr>
              <a:t>f)Bagaj etiketleri, otel çıkartmaları vb. yapıştırıcı reklam araçları</a:t>
            </a:r>
            <a:endParaRPr lang="tr-TR" b="1" dirty="0" smtClean="0">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4870</Words>
  <Application>WPS Presentation</Application>
  <PresentationFormat>Geniş ekran</PresentationFormat>
  <Paragraphs>142</Paragraphs>
  <Slides>17</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17</vt:i4>
      </vt:variant>
    </vt:vector>
  </HeadingPairs>
  <TitlesOfParts>
    <vt:vector size="27" baseType="lpstr">
      <vt:lpstr>Arial</vt:lpstr>
      <vt:lpstr>SimSun</vt:lpstr>
      <vt:lpstr>Wingdings</vt:lpstr>
      <vt:lpstr>Wingdings 2</vt:lpstr>
      <vt:lpstr>Constantia</vt:lpstr>
      <vt:lpstr>Microsoft YaHei</vt:lpstr>
      <vt:lpstr/>
      <vt:lpstr>Arial Unicode MS</vt:lpstr>
      <vt:lpstr>Calibri</vt:lpstr>
      <vt:lpstr>Akış</vt:lpstr>
      <vt:lpstr>  SATIŞ GELİŞTİRME -PROMOSYONU</vt:lpstr>
      <vt:lpstr>PowerPoint 演示文稿</vt:lpstr>
      <vt:lpstr>PowerPoint 演示文稿</vt:lpstr>
      <vt:lpstr>Satış Geliştirme Hedefleri:</vt:lpstr>
      <vt:lpstr>Bir Promosyon Programı:</vt:lpstr>
      <vt:lpstr>PowerPoint 演示文稿</vt:lpstr>
      <vt:lpstr>Konaklama İşletmelerinde Satış Geliştirme:</vt:lpstr>
      <vt:lpstr>PowerPoint 演示文稿</vt:lpstr>
      <vt:lpstr>PowerPoint 演示文稿</vt:lpstr>
      <vt:lpstr>Satış tutundurma, reklam ve halkla ilişkilerin karşılaştırılması</vt:lpstr>
      <vt:lpstr>PowerPoint 演示文稿</vt:lpstr>
      <vt:lpstr>Otelcilikte satış geliştirme</vt:lpstr>
      <vt:lpstr>PowerPoint 演示文稿</vt:lpstr>
      <vt:lpstr>PowerPoint 演示文稿</vt:lpstr>
      <vt:lpstr>Otel İçindeki Satışların Önemi</vt:lpstr>
      <vt:lpstr>OTELLERDE SATIŞ ÇEŞİTLERİ</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X.SATIŞ GELİŞTİRME -PROMOSYONU</dc:title>
  <dc:creator>Windows Kullanıcısı</dc:creator>
  <cp:lastModifiedBy>ali</cp:lastModifiedBy>
  <cp:revision>5</cp:revision>
  <dcterms:created xsi:type="dcterms:W3CDTF">2018-02-12T18:19:00Z</dcterms:created>
  <dcterms:modified xsi:type="dcterms:W3CDTF">2018-02-16T10:38:26Z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1033-10.2.0.5965</vt:lpwstr>
  </property>
</Properties>
</file>