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103C06-2602-43D4-9D18-8A2E885FBE3E}" type="datetimeFigureOut">
              <a:rPr lang="tr-TR" smtClean="0"/>
              <a:t>11.03.2020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FBE7CB-B0DD-4909-B1B5-0B70554A9B0F}" type="slidenum">
              <a:rPr lang="tr-TR" smtClean="0"/>
              <a:t>‹#›</a:t>
            </a:fld>
            <a:endParaRPr lang="tr-TR"/>
          </a:p>
        </p:txBody>
      </p:sp>
    </p:spTree>
    <p:extLst>
      <p:ext uri="{BB962C8B-B14F-4D97-AF65-F5344CB8AC3E}">
        <p14:creationId xmlns:p14="http://schemas.microsoft.com/office/powerpoint/2010/main" val="4047241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DUYGULARA HİTAP ETMEDİĞİ SÖYLENİYOR</a:t>
            </a:r>
            <a:endParaRPr lang="tr-TR" dirty="0"/>
          </a:p>
        </p:txBody>
      </p:sp>
      <p:sp>
        <p:nvSpPr>
          <p:cNvPr id="4" name="3 Slayt Numarası Yer Tutucusu"/>
          <p:cNvSpPr>
            <a:spLocks noGrp="1"/>
          </p:cNvSpPr>
          <p:nvPr>
            <p:ph type="sldNum" sz="quarter" idx="10"/>
          </p:nvPr>
        </p:nvSpPr>
        <p:spPr/>
        <p:txBody>
          <a:bodyPr/>
          <a:lstStyle/>
          <a:p>
            <a:fld id="{3D433ED2-A0B3-4342-AFDF-FD87F9B38556}" type="slidenum">
              <a:rPr lang="tr-TR" smtClean="0"/>
              <a:pPr/>
              <a:t>1</a:t>
            </a:fld>
            <a:endParaRPr lang="tr-TR"/>
          </a:p>
        </p:txBody>
      </p:sp>
    </p:spTree>
    <p:extLst>
      <p:ext uri="{BB962C8B-B14F-4D97-AF65-F5344CB8AC3E}">
        <p14:creationId xmlns:p14="http://schemas.microsoft.com/office/powerpoint/2010/main" val="1516034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Gene müzikle</a:t>
            </a:r>
            <a:r>
              <a:rPr lang="tr-TR" baseline="0" dirty="0" smtClean="0"/>
              <a:t> paralel</a:t>
            </a:r>
            <a:endParaRPr lang="tr-TR" dirty="0"/>
          </a:p>
        </p:txBody>
      </p:sp>
      <p:sp>
        <p:nvSpPr>
          <p:cNvPr id="4" name="3 Slayt Numarası Yer Tutucusu"/>
          <p:cNvSpPr>
            <a:spLocks noGrp="1"/>
          </p:cNvSpPr>
          <p:nvPr>
            <p:ph type="sldNum" sz="quarter" idx="10"/>
          </p:nvPr>
        </p:nvSpPr>
        <p:spPr/>
        <p:txBody>
          <a:bodyPr/>
          <a:lstStyle/>
          <a:p>
            <a:fld id="{3D433ED2-A0B3-4342-AFDF-FD87F9B38556}" type="slidenum">
              <a:rPr lang="tr-TR" smtClean="0"/>
              <a:pPr/>
              <a:t>2</a:t>
            </a:fld>
            <a:endParaRPr lang="tr-TR"/>
          </a:p>
        </p:txBody>
      </p:sp>
    </p:spTree>
    <p:extLst>
      <p:ext uri="{BB962C8B-B14F-4D97-AF65-F5344CB8AC3E}">
        <p14:creationId xmlns:p14="http://schemas.microsoft.com/office/powerpoint/2010/main" val="1855153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t>11.03.2020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t>‹#›</a:t>
            </a:fld>
            <a:endParaRPr lang="tr-TR"/>
          </a:p>
        </p:txBody>
      </p:sp>
    </p:spTree>
    <p:extLst>
      <p:ext uri="{BB962C8B-B14F-4D97-AF65-F5344CB8AC3E}">
        <p14:creationId xmlns:p14="http://schemas.microsoft.com/office/powerpoint/2010/main" val="185666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t>11.03.2020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t>‹#›</a:t>
            </a:fld>
            <a:endParaRPr lang="tr-TR"/>
          </a:p>
        </p:txBody>
      </p:sp>
    </p:spTree>
    <p:extLst>
      <p:ext uri="{BB962C8B-B14F-4D97-AF65-F5344CB8AC3E}">
        <p14:creationId xmlns:p14="http://schemas.microsoft.com/office/powerpoint/2010/main" val="3771861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t>11.03.2020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t>‹#›</a:t>
            </a:fld>
            <a:endParaRPr lang="tr-TR"/>
          </a:p>
        </p:txBody>
      </p:sp>
    </p:spTree>
    <p:extLst>
      <p:ext uri="{BB962C8B-B14F-4D97-AF65-F5344CB8AC3E}">
        <p14:creationId xmlns:p14="http://schemas.microsoft.com/office/powerpoint/2010/main" val="4159917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t>11.03.2020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t>‹#›</a:t>
            </a:fld>
            <a:endParaRPr lang="tr-TR"/>
          </a:p>
        </p:txBody>
      </p:sp>
    </p:spTree>
    <p:extLst>
      <p:ext uri="{BB962C8B-B14F-4D97-AF65-F5344CB8AC3E}">
        <p14:creationId xmlns:p14="http://schemas.microsoft.com/office/powerpoint/2010/main" val="2831075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0DF73B3-10FE-4D6C-9C87-F8A84D672ABB}" type="datetimeFigureOut">
              <a:rPr lang="tr-TR" smtClean="0"/>
              <a:t>11.03.2020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t>‹#›</a:t>
            </a:fld>
            <a:endParaRPr lang="tr-TR"/>
          </a:p>
        </p:txBody>
      </p:sp>
    </p:spTree>
    <p:extLst>
      <p:ext uri="{BB962C8B-B14F-4D97-AF65-F5344CB8AC3E}">
        <p14:creationId xmlns:p14="http://schemas.microsoft.com/office/powerpoint/2010/main" val="3040972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0DF73B3-10FE-4D6C-9C87-F8A84D672ABB}" type="datetimeFigureOut">
              <a:rPr lang="tr-TR" smtClean="0"/>
              <a:t>11.03.2020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t>‹#›</a:t>
            </a:fld>
            <a:endParaRPr lang="tr-TR"/>
          </a:p>
        </p:txBody>
      </p:sp>
    </p:spTree>
    <p:extLst>
      <p:ext uri="{BB962C8B-B14F-4D97-AF65-F5344CB8AC3E}">
        <p14:creationId xmlns:p14="http://schemas.microsoft.com/office/powerpoint/2010/main" val="1845194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0DF73B3-10FE-4D6C-9C87-F8A84D672ABB}" type="datetimeFigureOut">
              <a:rPr lang="tr-TR" smtClean="0"/>
              <a:t>11.03.2020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5A45146-5B27-420E-8DDB-A133C7DFFB08}" type="slidenum">
              <a:rPr lang="tr-TR" smtClean="0"/>
              <a:t>‹#›</a:t>
            </a:fld>
            <a:endParaRPr lang="tr-TR"/>
          </a:p>
        </p:txBody>
      </p:sp>
    </p:spTree>
    <p:extLst>
      <p:ext uri="{BB962C8B-B14F-4D97-AF65-F5344CB8AC3E}">
        <p14:creationId xmlns:p14="http://schemas.microsoft.com/office/powerpoint/2010/main" val="2299988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0DF73B3-10FE-4D6C-9C87-F8A84D672ABB}" type="datetimeFigureOut">
              <a:rPr lang="tr-TR" smtClean="0"/>
              <a:t>11.03.2020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5A45146-5B27-420E-8DDB-A133C7DFFB08}" type="slidenum">
              <a:rPr lang="tr-TR" smtClean="0"/>
              <a:t>‹#›</a:t>
            </a:fld>
            <a:endParaRPr lang="tr-TR"/>
          </a:p>
        </p:txBody>
      </p:sp>
    </p:spTree>
    <p:extLst>
      <p:ext uri="{BB962C8B-B14F-4D97-AF65-F5344CB8AC3E}">
        <p14:creationId xmlns:p14="http://schemas.microsoft.com/office/powerpoint/2010/main" val="1501750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0DF73B3-10FE-4D6C-9C87-F8A84D672ABB}" type="datetimeFigureOut">
              <a:rPr lang="tr-TR" smtClean="0"/>
              <a:t>11.03.2020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5A45146-5B27-420E-8DDB-A133C7DFFB08}" type="slidenum">
              <a:rPr lang="tr-TR" smtClean="0"/>
              <a:t>‹#›</a:t>
            </a:fld>
            <a:endParaRPr lang="tr-TR"/>
          </a:p>
        </p:txBody>
      </p:sp>
    </p:spTree>
    <p:extLst>
      <p:ext uri="{BB962C8B-B14F-4D97-AF65-F5344CB8AC3E}">
        <p14:creationId xmlns:p14="http://schemas.microsoft.com/office/powerpoint/2010/main" val="2135753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0DF73B3-10FE-4D6C-9C87-F8A84D672ABB}" type="datetimeFigureOut">
              <a:rPr lang="tr-TR" smtClean="0"/>
              <a:t>11.03.2020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t>‹#›</a:t>
            </a:fld>
            <a:endParaRPr lang="tr-TR"/>
          </a:p>
        </p:txBody>
      </p:sp>
    </p:spTree>
    <p:extLst>
      <p:ext uri="{BB962C8B-B14F-4D97-AF65-F5344CB8AC3E}">
        <p14:creationId xmlns:p14="http://schemas.microsoft.com/office/powerpoint/2010/main" val="361129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0DF73B3-10FE-4D6C-9C87-F8A84D672ABB}" type="datetimeFigureOut">
              <a:rPr lang="tr-TR" smtClean="0"/>
              <a:t>11.03.2020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t>‹#›</a:t>
            </a:fld>
            <a:endParaRPr lang="tr-TR"/>
          </a:p>
        </p:txBody>
      </p:sp>
    </p:spTree>
    <p:extLst>
      <p:ext uri="{BB962C8B-B14F-4D97-AF65-F5344CB8AC3E}">
        <p14:creationId xmlns:p14="http://schemas.microsoft.com/office/powerpoint/2010/main" val="1554577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DF73B3-10FE-4D6C-9C87-F8A84D672ABB}" type="datetimeFigureOut">
              <a:rPr lang="tr-TR" smtClean="0"/>
              <a:t>11.03.2020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A45146-5B27-420E-8DDB-A133C7DFFB08}" type="slidenum">
              <a:rPr lang="tr-TR" smtClean="0"/>
              <a:t>‹#›</a:t>
            </a:fld>
            <a:endParaRPr lang="tr-TR"/>
          </a:p>
        </p:txBody>
      </p:sp>
    </p:spTree>
    <p:extLst>
      <p:ext uri="{BB962C8B-B14F-4D97-AF65-F5344CB8AC3E}">
        <p14:creationId xmlns:p14="http://schemas.microsoft.com/office/powerpoint/2010/main" val="1535498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2135560" y="4437112"/>
            <a:ext cx="8050088" cy="1798712"/>
          </a:xfrm>
        </p:spPr>
        <p:txBody>
          <a:bodyPr>
            <a:noAutofit/>
          </a:bodyPr>
          <a:lstStyle/>
          <a:p>
            <a:pPr algn="just"/>
            <a:r>
              <a:rPr lang="tr-TR" sz="3600" dirty="0">
                <a:latin typeface="Gabriola" pitchFamily="82" charset="0"/>
              </a:rPr>
              <a:t>Gastronomi insanların duyularına yönelik estetik hazzın yanında, duygularına da hitap eder. İyi bir yemek insanlarda sevme, hoşlanma, merak ve heyecan gibi duyguların da oluşmasını sağlar.  </a:t>
            </a:r>
            <a:endParaRPr lang="tr-TR" sz="3600" dirty="0">
              <a:latin typeface="Gabriola" pitchFamily="82" charset="0"/>
            </a:endParaRPr>
          </a:p>
        </p:txBody>
      </p:sp>
      <p:pic>
        <p:nvPicPr>
          <p:cNvPr id="5" name="Picture 2" descr="C:\Users\DOKTORA\Desktop\GASTRONOMİ BİLİM SANAT VE FELSEFE\resimler\ahtapot salatası.jpg"/>
          <p:cNvPicPr>
            <a:picLocks noChangeAspect="1" noChangeArrowheads="1"/>
          </p:cNvPicPr>
          <p:nvPr/>
        </p:nvPicPr>
        <p:blipFill>
          <a:blip r:embed="rId3" cstate="print"/>
          <a:srcRect/>
          <a:stretch>
            <a:fillRect/>
          </a:stretch>
        </p:blipFill>
        <p:spPr bwMode="auto">
          <a:xfrm>
            <a:off x="3215680" y="84014"/>
            <a:ext cx="5976664" cy="4065066"/>
          </a:xfrm>
          <a:prstGeom prst="rect">
            <a:avLst/>
          </a:prstGeom>
          <a:noFill/>
        </p:spPr>
      </p:pic>
    </p:spTree>
    <p:extLst>
      <p:ext uri="{BB962C8B-B14F-4D97-AF65-F5344CB8AC3E}">
        <p14:creationId xmlns:p14="http://schemas.microsoft.com/office/powerpoint/2010/main" val="31740111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1703512" y="4725144"/>
            <a:ext cx="8784976" cy="2160240"/>
          </a:xfrm>
        </p:spPr>
        <p:txBody>
          <a:bodyPr>
            <a:normAutofit/>
          </a:bodyPr>
          <a:lstStyle/>
          <a:p>
            <a:pPr algn="just"/>
            <a:r>
              <a:rPr lang="tr-TR" sz="3200" dirty="0" err="1">
                <a:latin typeface="Gabriola" pitchFamily="82" charset="0"/>
              </a:rPr>
              <a:t>Herve</a:t>
            </a:r>
            <a:r>
              <a:rPr lang="tr-TR" sz="3200" dirty="0">
                <a:latin typeface="Gabriola" pitchFamily="82" charset="0"/>
              </a:rPr>
              <a:t> </a:t>
            </a:r>
            <a:r>
              <a:rPr lang="tr-TR" sz="3200" dirty="0" err="1">
                <a:latin typeface="Gabriola" pitchFamily="82" charset="0"/>
              </a:rPr>
              <a:t>This’e</a:t>
            </a:r>
            <a:r>
              <a:rPr lang="tr-TR" sz="3200" dirty="0">
                <a:latin typeface="Gabriola" pitchFamily="82" charset="0"/>
              </a:rPr>
              <a:t> göre yemek yapmak sadece teknik bir olay değildir eğer öyle olsaydı en iyi yemekleri makineler yapıyor olurdu, yemek yapmak teknik olduğu kadar sanatsal bir faaliyettir çünkü özünde zevk veren, güzel ve hoş bir şeyler üretme çabası vardır. </a:t>
            </a:r>
          </a:p>
        </p:txBody>
      </p:sp>
      <p:pic>
        <p:nvPicPr>
          <p:cNvPr id="5123" name="Picture 3" descr="C:\Users\DOKTORA\Desktop\GASTRONOMİ BİLİM SANAT VE FELSEFE\resimler\Food-Art-by-Anna-Keville-Joyce-2.jpg"/>
          <p:cNvPicPr>
            <a:picLocks noChangeAspect="1" noChangeArrowheads="1"/>
          </p:cNvPicPr>
          <p:nvPr/>
        </p:nvPicPr>
        <p:blipFill>
          <a:blip r:embed="rId3" cstate="print"/>
          <a:srcRect/>
          <a:stretch>
            <a:fillRect/>
          </a:stretch>
        </p:blipFill>
        <p:spPr bwMode="auto">
          <a:xfrm>
            <a:off x="1525016" y="-171400"/>
            <a:ext cx="9142984" cy="4869160"/>
          </a:xfrm>
          <a:prstGeom prst="rect">
            <a:avLst/>
          </a:prstGeom>
          <a:noFill/>
        </p:spPr>
      </p:pic>
    </p:spTree>
    <p:extLst>
      <p:ext uri="{BB962C8B-B14F-4D97-AF65-F5344CB8AC3E}">
        <p14:creationId xmlns:p14="http://schemas.microsoft.com/office/powerpoint/2010/main" val="42122676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1775520" y="4509120"/>
            <a:ext cx="8712968" cy="2348880"/>
          </a:xfrm>
        </p:spPr>
        <p:txBody>
          <a:bodyPr>
            <a:normAutofit/>
          </a:bodyPr>
          <a:lstStyle/>
          <a:p>
            <a:pPr algn="just"/>
            <a:r>
              <a:rPr lang="tr-TR" sz="3200" dirty="0">
                <a:latin typeface="Gabriola" pitchFamily="82" charset="0"/>
              </a:rPr>
              <a:t>Fakat bunun ötesinde bir yemeğin güzel olması o yemekten zevk almanız için yeterli değildir. Bunun için yemeğin hangi ortamda ve kimlerle birlikte yendiği yemeğin kendisi kadar önemlidir. Bu da insanlarla hayvanların yemek yeme davranışları arasındaki farktır. </a:t>
            </a:r>
          </a:p>
          <a:p>
            <a:endParaRPr lang="tr-TR" dirty="0"/>
          </a:p>
        </p:txBody>
      </p:sp>
      <p:sp>
        <p:nvSpPr>
          <p:cNvPr id="6146" name="AutoShape 2" descr="data:image/jpeg;base64,/9j/4AAQSkZJRgABAQAAAQABAAD/2wCEAAkGBxQTEhUUEhQWFhUVGBgYGBgXFxgaFxcXFxgYFhoXGBUYHCggGholHBUYITIhJSkrLi4uGSA2ODMsNygtLisBCgoKDg0OGxAQGiwlICQtLC8sLCwsLCwsLCwsLCwsLCwsLCwsLCwsLCwsLCwsLCwsLCwsLCwsLCwsLCwsLCwsLP/AABEIAMgA/QMBIgACEQEDEQH/xAAbAAACAwEBAQAAAAAAAAAAAAAABQMEBgIBB//EAEQQAAIBAgQDBgMEBwUHBQAAAAECEQADBBIhMQVBUQYTImFxgTJCkVKhscEjYnKCktHwFDNTouEHFRZDY7LCc6Oz8fL/xAAZAQADAQEBAAAAAAAAAAAAAAAAAQIDBAX/xAAsEQACAgEDAwQBAwUBAAAAAAAAAQIRAxIhMQRBURMiMmFxBaGxQpHB8PEU/9oADAMBAAIRAxEAPwD7jRRRQAV5NQ4vFLbXM7AD+tAOZrH8b7TOwYW/AuwPzH35VE8ijyVGLZqMdxizaYJccByCQu7ECJMDlqPrS3Edo/8ADT3b+Q/nWD4SM99mOuRFX95iXP3ZKfIKwlll2K0pDS5xi6fmj0A/Oqr4lzu7fU1FRUOTfI6PSa4YdK6opDInuPydgfJjXCcVvrtcb31/GpyKqYq3z6fhStjR7wvtNiSrB7gZluOplV2DSuwHykUwXtPeHJD+6fyNZe14L7ryugOP2lAVh9Ah+tXqbyS8j0ob4ztldt23cohyqTs2p5D4usD3qex2ovmMyWwYEwGiY1jxbVk+IeJ7Vv7TZ2/Zt+L/ALylNsMvOn6kvJLih5/v26fsj0H8zXDcVvH5z7AD8qooIrqjVLyKiZ8U53dvqaiLE7kn1NeUUrYBQ19hszD0JoqF96Blu1xW6uzn3g/jUXCO1t58xYIy52C6FTlU5ZmeoPKlPG75Sy2UwzQinozkKD7TNScPw4RQqiAogD0pqckuQpG0w3H7bfECv3j6j+VM7GIVxKMGHlWJArpWIMgkHqDr9a0WZ9yNJuaKy2G49cTRoceejfWnfD+KW7vwmG5qdGHtz9q2jkiyXFovUUUVYgooooAKq8RxqWbbXLhhVEnz8h51Zr5//tC4kWS8q/DbRvdoMn22+tROWlDirZSHGbmLUXbgy5tVQbICAY8zrqao459QPeu+GrFsDpp9AKX8VJY5FMNcYWwekzJ9gCfauJ7s34Q07Np+hz/4rF/Ywq/5VWnFsVFathQFAgAAAdANB91WAKokKKKKACiiigAqO8ulSVxcpMBJj8NnXwmHU5kbow018iCQfI11gsR3iK4ESNRzBBIKnzBke1XL9uNRSdcQLLX83wjLdA5nOCpUDmS6H+Kkty7JcMM1+432Atsep/SN+KfSntpfupXwbDFV8Xxkl2/aYyR7aD2pwg0p9yGzqiiimAUUUUAFRPvUtR3BSYCbjbS9hf8Aqyf3bdxh94FNMMNBSbin97YP/Vb/AOK7TrD7D0pDLFFFFUScXFqtdBBDLoRzGh9auEVCy0mNMdcE7RTCXt9g/Xybp61pQa+aXbcHyrR9muM7Wrh8kP8A4n8q3xZezFKHdGpoooroMitxDEd3bd/sqT78vvr5Zx2Th73Mm2/voTX0PtXcjDnzZR98/lWGvW8ylTswI+oiuXM/cjXGtinh8QFU9dx9Kh4WmfEE8rax+++p/wAoH8VQ4Qk27bHcqAfJl8LD+IGr3ZlPCz/buO3spFsfcgrJFvgepvUtRJvUtBAUUUUxhRRRQAVxcruuLlICG4sg1ncYFGJRnBIW0W0kgFW0YgdAx+prRsdKyXEcTnuo9skQpAJ0kkqwgHU6A9OWtEeSoqx1fxTWysRlbXb4tQMqmQAcpJHWKnxvE/Ce7DDq2XUL1Vdyx5aetZy5jBb1hZ5aa+w2GtcYtLqWkvsALdxoXXxNIJzRyWFNNV2NfSXc1fCMWHUAtLwSQQQ28jQgTAgSKv1h8Lj5jU6HTqGHNSdj/W1OBx/KviQ5huZAT1JJkfQ0N2RLE1xuaCiosJezorwRmAMHlNS0GZ4TXDMCAQZB1B8q5xNwrEIWBMNESoIPigkSJiecVHh8OLaLbUkhRAneBsJ8hp7UdhCni6xcsf8Arfjau00wr8ulVOOL+iLAgNb/AEiE7ZkBMHyIkH1rnhuLW4quuzcjuDMEHzBBHtU9iuRzRXFs13TJCvGWvaDQMruk6GqZEHzFMLgqriV50ho2fZ7iXfW/F8a6N59D7/zprWA4Fje6vKT8LeFvQ8/YxW+rrxT1RM5qmIu2A/QD9sfg1ZUYfqa2PahJw7H7JU/f/rWVmscy9xUXsInsd3ca2fhukvbP6/zp92b3bpU3Zj+4teaA/XX86v4/CC6hWYOhVhurjVWHoaXdmCRaCNGe1KMByKnSPIiCPI1m+LKsc1MKhqYUIR7RRRTAKKKKACuLld1y4pAKeK8S7kgZMwYHWQAOUSRvrWfbKxDhVUAaBY0B3JbmacdosblAtzAYSx5kTGUesH2FJLlguUtLp3jBNOQJy/dM+1B0YY7WR8K4VdxVyUByZgDciVQCW1EjlH1FfQMbwBbmFXDkkBQoVucqIBI8xIPrS/8A4fw2GRHu3rqhGmQxAZidJVBJMADTktab+2Du3YAEq+WJ0MlQpnzDqfepdzporVp5MG3YggE9+CyAk5V1kAkA+LnpuKQ4O/n0bcQVPPqCDyPn5V9D4Hh8MXvXLNp0YO6Oz5vH4pJEsdJB6EdNaxPaThSYO5bCMxzTJaNpAVRHIfnTTdtMae30aTgmPNxSHPjTc/aU7N+IPmPOmVYj+0PbIe3MjpE5TuIOhG2larh+MNy2rErmjxZTIB6aEwdtJqjnyQ0vY7xWGDOjhirJI0jVWjMrAjY5R56V7cuR6167wJNJL11r7FEJCAw7jcnnbtn8W5ctdkRRzjLnfk211SYuv8sDU216k7HkBPPSu7Ay4lgNnQOf2g2Qn3GX6U1wuFVFCqAANABsB0FLLojFL52nH8L2z+dHOwx5aqSo0Ndk6bT5dfKgk9oqPDXs6K0EZgDDCCJ5EcjRcoGe3Kr3/hNSFo3qreuTttSbBERr6BwPFd5Ytsd4g+q+E/hWArT9jMUAlxD8ryPRh/MGtcMt6CatGgx9nPbdPtKR7xpWAw78j/XlX0Y18+4tbyX7g6MT7HxfnVZ1wycfdHtJsdeWziEcsALkI4nWNSjx5GQfJvKp+JcUyHKgBeAdfhWdpiCT5fhSIyWZiSS5k7DWANI9KxujaGNyL3FOPsDFoaAwCFzFiN8omMvmelMuG8aV8qvK3CADIhWaNQpnryMVnkII02/rlVbE4gA5MpMxpvmBMQPOYoTNXhVcn0Cisvg+1KpbIuh2ZeYAlo2DSRDcj/QrTW2kAxEgGOk8jTo52muTqiiigQUGig0AKuNQLLkxOUgdSTso9SKU8EWcXYnkzfdbc/kKZ8YwL3MmSJUnRjA8Wkz1H4E0g4biO6u2bhMqjkseeUypMdIaalrY3xUkzacf45ZsjI6i4xElWjKBOhYmeY0ABP40hv8AHXYXQSALjZmAjTQAQSCRGUfwiIiTouL4PCEG5iFt6wucjxdQFZfF9KzuHuYBDcU4U3hJyPnZSQRPiVmkRqoYCSANN5MNVRWRK+LGGF7bqXVLwGpCyh1BOglCZj0PtTPtNhlfD3iVBK23KkgSCBOh5bUn4FxLC2FBFru7jSGKJIAzEhVPxZBpA30q92g4rb/sbsrAi8ptpuJLSp0OugBJ9Kia9youPG5hrzzb3gwcp/WUFp+41o+AYQrnZ1IYnLrtlEHTyktrWcweEa8pyhSqEMeZIIPwjYkEE+YBHOtdgsWXtByIJ02gSDEgHWNJrXhGOWVuitxrEEJCGGchE8mafF7CT7VbwGFVEVVEBQAo6AUvw47y+T8trwDzuNq59lhfdqdUjIKS49ovWW6s6fxIW/8AAU4uNANIeKXCWRLa5riMt2JgBVkak82kgD8qFyC4H6NImpUNKcBiw4DIdDoQdCDzUjkRTW2aEJkleMKCaAaAK1+3IqpTC5vVbEJz+tJjTIKmwGLNtnjnl+6f51DVe5uaS2Gz6uawHbK73d668TCqY6nKAB7mK3xr5n/tADm85UrkQKWXWSVAI1HLy6gV15viZ4+TNosbmSdSepO5qPEXcsGJHPy2+nr5Vzi3ygHWAZMdAD+cVMrT/XWuX7PR+kR4X4RGu+vXU6+lc4TDm7jbKLvIJ8lVlYk+w+8VWxmKKswHRSPQE5vyrY9gYKXn+Y3AD5KEUqPSS1KTrcnnYnu5HIxQtQrRmZwhJGy3VgkiNAZgwQeVXqlNi815s7IbBUrkjUzGpO/NgeXlVC3ntkW7g5HK+YHOqkCSNw3iWfOaISvY58sKdlqiuM9HeVRkd1w7VyXrmgDwtGvSsp/uxTfYLmzBURBuSWzsVg6RlA6REzWovnT1rvgODRA+JbQ3BMn5bQGnuQMx9ulJy0o0xxbexlON4S5YFu2LmfJbJK8rZYicmknQc+SmANqX27ysFZoDTuux16812q3ibzZu8VTDszlRyDbTzMDl1rn+xqwkLE6xJVh6HYDyKn2qFk8jjlp0+CrexwE6kkkACBGvQ861f/B02BLN3xhmloUncoNDlElvEOZkzR2ZCLJtYZmb7bOmcwdfigASDqunhpy1253wdbLwUKvrbHPMp+Pl4h+9TlJp0jfaS3FHCMClsNkzCTDK0ShWfBA2ifPfc17xrElLTuNSqsw9QNPvplxyxli8ukQtwdV2Deqk/QnoKRcfYmxdJ+z+YqlLUc8ouLLfCsMLaqg+UanmWJlifMkk1fqphbgLaEH0M/hVughlPiuIFu2zETAmOvQe5gVV4bhCo8Rl3Oa4erGNvIDQeQo7RH9GB1a2PrcWr2HGpp9hrgoYVAuKujqttvX4xPrp91OIpfj/AAMtwKSTCMRJKrqQSBuJj+Ks/jsd3t0Ms22Ag+M5soJ2CwVOvWKdWCVmvuXYBLEADcnQAeZqj/veydEvWix+EZxBPIb9aUYHhN2+ZCnLlLI9zMQ5EaAkyu/xR6TUeM4VeA/SWrg81lh9UkR61O1l+j9mnvKgRWV7pfvFRw4VQko1wyqjxZogGT69Yf7QjqSjK0aeEgwfasi127aV7WUtbuKsqylSBbYsuVSB8xjQddOsAxLoVZlymMyMI8SgExp8pAIiZHOtJU90QsdcmvrizaLlo5R+f8qLrwKe9j8FnFxuUqPoCT+IqIrU6G3W5tDXy/tSty7duBMuRmIaZDQDEA6iDA5V9NvXMqljsAT9BNfJrV4i+6MZFwd6s8jMOB5ahvc10ZnwZYxNZuZgZjXcAzoZjXzGtdWbWXmSTzPoANvSrWJwItC2Fk/Esnc/Cwn0AIqhhMRIUT4soJ9Rofea5mvB3wlq3Zd4clg3h/aADbdGTMdkcwQ08tAwnkTWq7N8Pw1pnOGu5w4UZc6sBknURrJk71iEYA922xkqeUEzHrNUsXYymQQYMgfMscwRzpNXtYfZ9X4jjlsoXfNA08KM518lB+u1ZHiWKuFxircrauwsMEYggQM0SVB+yDoQZgmtJw7HkYO3eu/F3aserMRoI+02mnU1luI4W87g9zne2uZ3UhmZnkEyYhYtiFA5Vg1JQenkUmnJJjjhuJNy2GIAMkGNpUldJ5aVZpd2fuA2F6qWDA7hsxMGOcEH3pjXQrrc43V7BRRRTAq44SCB0P4Vb4tL8PbJu1lQscywAA++KpYq6Fljsok+g1pgLZTC2luCMhtZx9lVcHX0gT71nPt+TfF3/BmsXgL1oBrqeA7sGByz9rp6iR51STFAtlymZI20EEjU+gn0rc8XwwKXHcyFtXAF5CVOZvMkaeWvWsQt8BRmPQH12/GsWl4M8sNLJ8BZum6q2jLPMFif0YBzFgRyBg+p86YcQt4vDEOmKFyYDI4JUTIViCcwBYZZBGp2NcdmMSpxCEEEMjoI6nLcH3Iaddo7Kph7rAasbcnUkkXFjUnYSdBVqT2TLgrhZS/tF7FYcBilsXFBJtg5oOsAuSB0OhqFOBj/AJlx7o+zcIy+6qoDe81V4HjhbS8XMKrBgOfj005asI9Zpg3GEVlDwMxgEOrQf1gp8I89tutdEOLijFyb5OTwS1uLSA9VGU+xWDXVq0bSmWZhOmdpyjQZQ25E9STrTKubDWzfXvsnd21Z2zxBDBrYAB05nXltzqopydCsX3HncDT+vyrtLwAiKo4/EizAQrctgaOcykbjI0ggOBl0J1BmvE4mCPDbJ3GjJGmmhmSPas8jWP5Oi4py4QwOI8vrSS3wm7eu3GVQVW6uYSB3i6Hu1nQACAZ6+ZqW5xS4DAsgneMxmNpJy6CedPuE4xe5tIhCMWyMbsDI5VrjM4B1mCQAdZFTGer4bmijpfu2LNnHEjvN1ACKqGQ9wxIQkCRMKD+0dtame0t1SlwqxBhgDoGIzAEc9GBAPQGKRcFx9tzh2u92buIzt4CVyXEIENbzESYkNHL3p6vC7Qud7l8clploDFQhYKTlDZQBIExWc46HubQepbGT7UMBiInRLdtBPufrqPpSnD4MPdUMfBDEDzlcwHQMN/frTbtjZIxSsR4WTPPIFJQyeWjqdaUcNvk3VPyi5lHoUI+8kfUVtG62FOtI/wARyrddkMPlwynm5LfkPuArCXjOg/omvqGEs5EVB8qgfQRWuBb2ceR7FHtHfy4d/wBaF+pj8Jr5JxPGZb6tBi2CWI+UN4RpzGhPpX0bt1isttFnmW+ggfjXz/gljOjXG3uHMPIRC/5Y+pp5X7hwWx5xprhGdQvdqAQc25YgEx6QB6mk+GYd+Y2ylvckfmPvpjbZEt3bN7MEt5XWJnIToJ8mBGvKKQm8JOTrJMyFHIFvvqKOiEti5jLwLKVnQsv9e61Vv3ju3xDY9RHP6R6xW07G9m0NsXryBgw/Rqwnwnd2H2j+HrU3Gew1u4ymy3dCfGurLlg/ANwZjSYrPXHVTNHdbHXCMJFmznksiCMzE5JEQoJhdDGlMcBie7RrmUt3l3KgECcq5dzsJRzNcjBXmhGUJ9p1YEZf1J8WY+YEa7xrJxJQHtW1ELbUvA5ad2g+jP8Aw0pNS2MVFxuTF2GxEsjG4He5atlwN7ZAcyYQLlPKTmEgRpV6uWIUEmABqToAOpJqtbx6sJtK1wdUAy+zsQp9ia0e/CMS3QKrKt9jtbtj1Z2+gygfU103DQ3947uOhOVf4UAkeRJooBdibveZ7aQTBzsfgtg6Es20x8o122Fc4hsSbLLadntQILiHdIYOsEayGGsL8IiZmrfErcZQElFZSEAABUawBtIMGPKjh/Gkf4jD5ogA6TmIU/rAKZ2q4xTQtbXAxw14Y1WQO9tbwKoVFsrGQG4HJ8WfVoiBGU61juOYR7eIvW1XKisQEuSxy8vFsQ0SDJ3jlVi7i7mHvZ7JCi41zL+oQO7LQQZI7wx69AKjxlxr7Zr1x2Y/NMFdMohR4YjcRrvvXJn6jDiWh8/j+TdYZ5fcuCPB4go9u40SjKxjaJho9i1a7taGdFs2yA7tm1GmW3rrH6xX76x6cPzN3N2S7wtvXwsxzSwgAiB4oJ0g1rOP3Bbv2iWALIVEmJKssD1Oc/SqxRTad3dkrVGEkxXguGOiMLi5izBgbRGZCq5QPHAMS38R0rvB8MRm/SOzFCG7tlC5d4MayNeRjTyrriWPuWkm41tCxCLlJMEgsXJcDYKYEb1zguJd7kK+K4jFSyjwFDlLSSeYAMCSGXpXXp0rY50Pa5a2CQSASNQSNj5dK6orIuhXxzANcRjb+IrBEsMwBDLsdSCDAaR4jtWYwuIzjz/Gt3WU49wdluB7KlhcYyq7h4LEqOYMExvPrpxdbgeWCa5R1dLlUHT7ljBXBasNdIkgZvVjovp4So8pbqaq8SvqRYuyBnchsxA1VLkH2IYD1qXhuOs90FuMkgd3cR2VSCphfC5GhWPemuBAtvbuXD3MEdyxHgNxwQRB/UGUAwTLEcq2xxUaVf8AKKve/wBvsy6XQLyQRPeoRrzzivqNI8NwlVWxauXQwwzM6ADIZck+OWMgZtBA2EzVy9xi0sgN3jLuloZ39wu3qYpZEnSjuaeo5byVCjttiiqpbSMzrcmf8MgIy+pzCPNazFjBs8hULInxAMAxYww1bc7k6j4hWhfADEN3z3DLaZUy5VCkjICVmRrOxmdquWsGEUKggDYf68z51vBaVRzTyp3Qv7P3Vu4m2moYOCyMMrADU+E7jTcaV9UrG9nLIOIUkCUDESBIMZdDy+KtnXThSq0csnZ82/2nXycyg7KF92//AHVLBLCADl/9UdumzC+w5FiP3dv+2vcIZQHrXPN2zZcFDHgpfR1Grq6DoWOUqD7/AJ1fwfBbNqMqAldi3iPrroD6VyEm8kclYkETlG0rroxLRPQGmVeb1mWVqKNscVyT8Lx6217u6wXKTlZjAZSZAzbSJIjfQHnVa9xq4udgbbpmi3KlWcQNiDzYkDw66Vzft5lKyRI3HKld/AsAq96zOzrDMBKquZmIHWCRPmtTDPqpMt3Q2u9oXBI7pWCzJVyYjQ+DLmO3IHpvVbC3Lt4m4MoFyDnIkkAaBLYPhUfrHcnSrnZrE2kRrc5WtjM7FpzDXxl99NoO3oZqW7bCX7igQCqPHRmLq0euQH1nrXoQlG/ajLIpabbILXDUBlpuNM5rnig/qrGVfYCrlFFaGIUUUUAeMs71UxHDLbmWUE8pAP4irlVbWKzXXtgDwBTmB5nkR150gqzKdocGLV1cuilSQOQIbWBy3XarXCcE14FicqzEgSzEb5Z0AHUzr6VX7R4dwtq7qyBYnmC0tDT1MCfSnNyz3du3YgnLbLOBu+WCyjzZ3+k9a81xhnyOfKPQjqhBRKmNwdu4uUXZnQF1lSdgO8VQAZjr71xc4er2VXulS6GyXAAuUafGxGmWCrA/rRVZMU7Zw7BlabYKk93bmMpy6AKASZ125Gn7WszXSJIAURyzgEkj9aGAnlW05QwQd8P+TNapSTXKO8Nw61oyRtowIOnOD0kbVbt2QNvv1NRNilXuwPnOVYiAACdekREdTUtq8GmDOU5T5Ebj767eTjJKKKKACuL1oMIO30II1BBGxB1mu65dwASSABqSdgKBHim4P+c59RbJ+uSazvay4zNbRrjMBLwcog/CpGVQZ1elfEO0d43mVWNtAxUAKM0Dm2dTBO9QXXNwy1ws0jxHLMDQCAAI1++toYqdmsdXkvcExQtXy90d4twRcLjOwjZ5OpjaN4PlW+t4u33feIym2AWldRA1Ogr5nYU6Lq5jSFJMDTYSfervDMTiMMzd0hdXMvba2+pIAnQSDAj8qnNiUt0axlRs+JWsji4NnIV+k7I/rICnrK9KKg4NcN7Dd1dDW3KsuVlYEKCQrSw1IGXUV1hLpZFYiCRqOjbMPqDWEfD7GWVb35HfZtf0rHop+8itJWe7MjxOfIfjWhrtxfE5pcnynjZzW7xPNbh+4mo+GH9EvoPwFecflbN1eZBQftMcg+81DhMSulpHTOSQJOiwOYG5/V3NciTaN3SLmGP6Z+uRI+rn8Sam4fbZQc1zvOhIgxtr51Di+HMsXFZnIEMIA8OpBQATIPIk6E1xhMYIkHMvlyP5ehry+sxzhN3wzfFJNDG44AkkD186M4kgbjcdOdKuLfpUyK0A6PImV5j15dN6js3RbAtoCCZIVFkmIBOntqfKuWML43fgtsle4RdQCYZwXtIT+liBtMaQpJI2EEinrnNeut0yW/4QXP33I9qV9ncjq2Kf4LU5RzByAsx/WhioX130ixwjHJcUQZZgXPhYSSxL5cwEgMSPLSvW6bHKMakY5Xt+RhRUGNLZDlOUnTNBbJPzZV1aN4FcC4e8ud2pa2ihoZj3oj4oR9WG3ONN5MV1qDas57LVFVlx6aScsxAcFZnaJ3GvKas1LVDCqd2C8KAHgBn0kKflB66e1XKXlouNBGsMOegAQ/Qr99cXX5Z4sDlDn+Ps6Olxxnk0yJcfh1a01s6KRAjkRqpHoQD7VWxjyULhrbk5RcXIyS0b5jOUkDddKscXugKcp25/dS6/is9ru2WeU8oBn1nlXgdL1M8T8q9/8nsf+X1YqSK+KwyuWKAlrebvHuAMr5RoImCQdpAAynQ82eBZUtqqCEjwjp/RmlNt4UgaLzHWPx1q3grswo2Ckk+ZP4b0+s6iedfS/wB/ubQ6NYlb5LOOw2e3I0M6H7NzZXn1gH18qv2bCqWIABYy0cz1qIFQhBOm5InTnuOe1S4VCEUHkPWPfrXq/pOZzxuMu3c8froqMtu57iLwRWY7KCTG8ATUmItXUBLWiAFLFgym2FGpJedPSPSaJqJA4tHDjKLLMxMSGKNqbURAUsSZB2MRzr2Iaf6jgd9iucRmQPbuqzEaJbRn1+zcdsot7QZAI864u3ldtx3duGYgyC/yrI3y/EfPLXXFFIslUGmikDTwc1XpIkD1pLjOJl/hMLaysVgr4gwIDA8gF2218quNSdpCY3tdm8Pfzu6QzXGhlOU+HwHy1bMT106Vnn7K3gQ9j9ImvibKhaDEgZtQYOvP0racFuRh83614/8AuOatcLSLNodLaD/KK5nmlFumdsIKkfNcHjbtt2yyrgQynwsGAMEnyLbdDzpqO02JzEi4vPwlARlkwJEE6QJpf2l4kLuIDBYZECPtDEM0QZOmUjfrVLEX1KnXXl612KMZq2iPwaQdsbpZEy21zEAuJaJMA5SepHOn1i1lESTuSTuSSWJ9ySa+fcA4Yb13c5U1JEaGZA1HXX2863eHvMGKPBMFlYCMyggajkwkTGmoPkMp44x+KMsk7dGl7Mb3P3fzp/SLswPj/d/Ontb4viYS5PnPaPgBuYhhdMWQwdFUkM5IM5mGygkiBrpM0j464trCAIqIVSAAA+dSPKZURPnX0vtDhsyBxuu/7JrKX8IGnz35g+orGXtkVyhBwrjV5nIYKyqvIZWknQkzHI7VdxVy3c/vLThjorrBbNyAZdfYiK5TgxtljZgZt1Pw6bRzX7x5VzF0MhNlvC2Y5WUgwDEEkcyPpTuLFuinhbtm4Bla/cMSV0tgTzJEekAmp7NlleVUJEwc73CCdCQGgAxpuR5VXwfDrq3HaAgYmFILEAsWGxA5xUnEbNwpBdbYkSRmE+Q15noeVSowjwkNuT5LuAburq5EDFrbrBMAwUYFmg7QeR3qzicC124tx1tK6mc1sNn9MxInpqDvtUPCbNtCuZ3a4RlDXFZfPKsqBO3UmKb1MubLUnVBXF20GEMJ5+YPUHcHzFd0UhHmJv3Wtm0Wzo0CWJDqJEgMBLArIIJnXfevTUOKvZRoKVX7zs2VRmaJOuijaTyA8zTcm+QS8EPEeI/pCFKERoZO4Guw1M9KpYa07sTbzEkyciwA3Us8AGN+tPsBwdIDMwedYX+7+nzf1pU+N4gloZRqw+Vd/ISNF/qBXNOer2rc6oQUd2Uv7PdS2WvFCOYUGQDpPQmTsB9dqp3Fsn/mR6MPzo4txJyqrCgiWaJgNDALruRIk9fSpezts93eYmSTlnrCljP8f3V5+X9Og/cvb+DsxdbOOydhg8Db0YEkdZkR7VYxPFFZz3QQbAM8hJH7IJ/AedIbXwhgozW2DagaiZ16iDT7i1gui37evhGYH5l5H9ofhPSoj+nKMve7/YqfWPJTfg5u4XESCwUkbQwgegJH13ouWbwyyGYz4spBAHIR8RbmTt0ml1vFgDQsnoSAPQgxUr8WdFzFs45TrPvoa9BSeNUkkcnoqW92N8He1ylteSnRvWDrVykVniTXlAZcuzGJjTWNecx7TTXBEka7cq6Yttbo5JJJ7MsVnu0WGGdC6xZPhe4phlk8yWChdtTP89DRVImhTxHiSNZOHwbs1wIUVVV/mXLLuw0ADFiesehb8Rx3dp3SH9LCKvQFswBPoEY/u0v/AN2Rd7207W2+YDVW9VNeYzD3SVcXGuFDmCPlCnQjTKBDQTB86n01aNvV2fkpYzsxZcTqrBQoYfq7Ej5tNNeVe/8ADeFVRmTaBJZhmJ8IJAMSSaYDiKbMSh6OCv8Am+E+xpfxTE94TbU+FSpZlOpbRwFI5Dwmf9a6rZzbl3D2lt3AiAKvdzlGw8cT6md/KusW8MrQYtk5jB+FlOo+0AcsxtVHg7t3tzOcxhfERHh1gHluGPLepmxVx7hFkgoQPGdQrAkEqPmkHfbTnSf2BtOy+qMw1BIg+UA/nTulHZfCi3h0Ubcp3gaD8Kb1rBVFCfJy6ggg7GslxHAm00fKfhPl09RWvqO9ZDAhhIPI1M4agToxNFPcVwDWbbezfzpfe4XdX5Z/Z1rncJIu0UqpYjDN3neAK5AgBjBEEmUMEAmenLcUweyw3Vh6g1GTSToYie5ibrFGsZLTECWZMygEEt4XMnfTlprvTLHYd3jI+XRhuw8RiH0+KIPhOhmrde03JsVBRRRUjPGE0rxuHCknKWD9IkHbQmNIjnoRTWvGUHfWplFSVMqMnF2hHieKXMoUDu4ABI3MaaRoo9NfOlytBBBIIMyN5668/OtQcKvT76r4nArHhHtRGKQOTbtmaudI5T6nkPrrrWi4UwWwFJGZw7Aczv8A+IFK2wTD/WRXtuywTIFSIj13EkRqdazyptbI1xSS5KNp4GoJDKAYj8yORNNeDcQK2yhEnRlE8iRn112kn3FeWOEkjWujwdpkHbodem81UoJpkxyNUUcVbyuQICnUAGY5FdhpO3+lRHBTHhP4D3G1OLHCoM8+pM0ysWcv5mqinpSkTJrVcdhdg8PsOXOmqivaKokKoY/GsofuwpNtSzM05V0kLAMkxr5D1FX6y2JW8hCMrZFcEZFJDjvA0uyyWaNwQNZOtVBJslj4X2VwtwrDfCwBUZpjIZJ1M6a6watxVG5iswymzcIfSGWFIOhz75RHUe1WcJbKoqsZKqAT1IEU5KuARI6A6EA+tUzwmz/hKJ6CPwq7UliwzmFUn0H51CvhDFo4TY/wl9xP4044Xw7vDAEINyBp6Dzpjg+A6zcP7o/M08t2woAAgDYVtHG38iG/B6iAAAaAV1RRXQSFFFFABRRRQAVyVB3oooAibCId0X6CuG4daP8Ay1+lFFKkBE3B7J+SPQn+dQvwG2diw9x+YoopaY+B2ytc7PfZf6j+VQNwG5yKH3P8qKKn0osabIm4NeHyg+hH51C/Dbo3tn2g/ga9oqXhQamQthnHyN/Ca47tuh+hoorNwopOzmKKKKzGFFFFAwr0ITyP0r2imlYjtcM52Rv4TU6cLvH5D7kD869orVYkRqJk4FdO+Uep/kKtWezw+d/oPzNFFaLFFC1MvWeD2l+Wf2jP3bVdVY0Ggooq0kuBHVFFFMAooooA/9k="/>
          <p:cNvSpPr>
            <a:spLocks noChangeAspect="1" noChangeArrowheads="1"/>
          </p:cNvSpPr>
          <p:nvPr/>
        </p:nvSpPr>
        <p:spPr bwMode="auto">
          <a:xfrm>
            <a:off x="1679576" y="-914400"/>
            <a:ext cx="2409825" cy="1905000"/>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6147" name="Picture 3" descr="C:\Users\DOKTORA\Desktop\GASTRONOMİ BİLİM SANAT VE FELSEFE\resimler\İçerik.jpg"/>
          <p:cNvPicPr>
            <a:picLocks noChangeAspect="1" noChangeArrowheads="1"/>
          </p:cNvPicPr>
          <p:nvPr/>
        </p:nvPicPr>
        <p:blipFill>
          <a:blip r:embed="rId2" cstate="print"/>
          <a:srcRect/>
          <a:stretch>
            <a:fillRect/>
          </a:stretch>
        </p:blipFill>
        <p:spPr bwMode="auto">
          <a:xfrm>
            <a:off x="3935760" y="908720"/>
            <a:ext cx="4824536" cy="2896716"/>
          </a:xfrm>
          <a:prstGeom prst="rect">
            <a:avLst/>
          </a:prstGeom>
          <a:noFill/>
        </p:spPr>
      </p:pic>
    </p:spTree>
    <p:extLst>
      <p:ext uri="{BB962C8B-B14F-4D97-AF65-F5344CB8AC3E}">
        <p14:creationId xmlns:p14="http://schemas.microsoft.com/office/powerpoint/2010/main" val="25421454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smtClean="0">
                <a:latin typeface="Gabriola" pitchFamily="82" charset="0"/>
              </a:rPr>
              <a:t>MOLEKÜLER GASTRONOMİ VE MOLEKÜLER MUTFAK</a:t>
            </a:r>
            <a:endParaRPr lang="tr-TR" dirty="0">
              <a:latin typeface="Gabriola" pitchFamily="82" charset="0"/>
            </a:endParaRPr>
          </a:p>
        </p:txBody>
      </p:sp>
      <p:sp>
        <p:nvSpPr>
          <p:cNvPr id="3" name="2 İçerik Yer Tutucusu"/>
          <p:cNvSpPr>
            <a:spLocks noGrp="1"/>
          </p:cNvSpPr>
          <p:nvPr>
            <p:ph sz="quarter" idx="1"/>
          </p:nvPr>
        </p:nvSpPr>
        <p:spPr>
          <a:xfrm>
            <a:off x="1703512" y="1268760"/>
            <a:ext cx="8964488" cy="5589240"/>
          </a:xfrm>
        </p:spPr>
        <p:txBody>
          <a:bodyPr>
            <a:normAutofit fontScale="92500"/>
          </a:bodyPr>
          <a:lstStyle/>
          <a:p>
            <a:pPr>
              <a:buNone/>
            </a:pPr>
            <a:endParaRPr lang="tr-TR" dirty="0">
              <a:latin typeface="Gabriola" pitchFamily="82" charset="0"/>
            </a:endParaRPr>
          </a:p>
          <a:p>
            <a:pPr algn="just"/>
            <a:r>
              <a:rPr lang="tr-TR" sz="3000" dirty="0">
                <a:latin typeface="Gabriola" pitchFamily="82" charset="0"/>
              </a:rPr>
              <a:t>İlk olarak moleküler gastronomi ve moleküler mutfak uygulamalarının /moleküler pişirme yöntemlerinin (</a:t>
            </a:r>
            <a:r>
              <a:rPr lang="tr-TR" sz="3000" dirty="0" err="1">
                <a:latin typeface="Gabriola" pitchFamily="82" charset="0"/>
              </a:rPr>
              <a:t>Molecular</a:t>
            </a:r>
            <a:r>
              <a:rPr lang="tr-TR" sz="3000" dirty="0">
                <a:latin typeface="Gabriola" pitchFamily="82" charset="0"/>
              </a:rPr>
              <a:t> </a:t>
            </a:r>
            <a:r>
              <a:rPr lang="tr-TR" sz="3000" dirty="0" err="1">
                <a:latin typeface="Gabriola" pitchFamily="82" charset="0"/>
              </a:rPr>
              <a:t>cooking</a:t>
            </a:r>
            <a:r>
              <a:rPr lang="tr-TR" sz="3000" dirty="0">
                <a:latin typeface="Gabriola" pitchFamily="82" charset="0"/>
              </a:rPr>
              <a:t>) bir birinden ayrı ayrı ele alınması önem taşımaktadır.</a:t>
            </a:r>
          </a:p>
          <a:p>
            <a:pPr algn="just"/>
            <a:r>
              <a:rPr lang="tr-TR" sz="3000" dirty="0">
                <a:latin typeface="Gabriola" pitchFamily="82" charset="0"/>
              </a:rPr>
              <a:t>Moleküler gastronomi bir akım, teknik ya da yemek pişirme yöntemi değildir.</a:t>
            </a:r>
          </a:p>
          <a:p>
            <a:pPr algn="just"/>
            <a:r>
              <a:rPr lang="tr-TR" sz="3000" dirty="0">
                <a:latin typeface="Gabriola" pitchFamily="82" charset="0"/>
              </a:rPr>
              <a:t>Moleküler Gastronominin kurucularından biri olan </a:t>
            </a:r>
            <a:r>
              <a:rPr lang="tr-TR" sz="3000" dirty="0" err="1">
                <a:latin typeface="Gabriola" pitchFamily="82" charset="0"/>
              </a:rPr>
              <a:t>Herve</a:t>
            </a:r>
            <a:r>
              <a:rPr lang="tr-TR" sz="3000" dirty="0">
                <a:latin typeface="Gabriola" pitchFamily="82" charset="0"/>
              </a:rPr>
              <a:t> </a:t>
            </a:r>
            <a:r>
              <a:rPr lang="tr-TR" sz="3000" dirty="0" err="1">
                <a:latin typeface="Gabriola" pitchFamily="82" charset="0"/>
              </a:rPr>
              <a:t>This</a:t>
            </a:r>
            <a:r>
              <a:rPr lang="tr-TR" sz="3000" dirty="0">
                <a:latin typeface="Gabriola" pitchFamily="82" charset="0"/>
              </a:rPr>
              <a:t> moleküler gastronomiyi ‘Gıdaların pişirilmesi sırasında oluşan fiziksel ve kimyasal değişimleri ve gıdayı oluşturan bileşenlerin neden olduğu duyusal algılamayı açıklayan disiplinler arası bir bilim dalı’ olarak tanımlamaktadır.</a:t>
            </a:r>
          </a:p>
          <a:p>
            <a:pPr algn="just"/>
            <a:r>
              <a:rPr lang="tr-TR" sz="3000" dirty="0" err="1">
                <a:latin typeface="Gabriola" pitchFamily="82" charset="0"/>
              </a:rPr>
              <a:t>This’e</a:t>
            </a:r>
            <a:r>
              <a:rPr lang="tr-TR" sz="3000" dirty="0">
                <a:latin typeface="Gabriola" pitchFamily="82" charset="0"/>
              </a:rPr>
              <a:t> göre bu disiplin; teknik, sanat ve sosyal ilişkiler olmak üzere üç öğeden oluşmakta ve bu üç öğenin birlikte bilimsel olarak araştırılması gerekmektedir.</a:t>
            </a:r>
            <a:endParaRPr lang="tr-TR" sz="3000" dirty="0"/>
          </a:p>
          <a:p>
            <a:endParaRPr lang="tr-TR" sz="3000" dirty="0"/>
          </a:p>
        </p:txBody>
      </p:sp>
    </p:spTree>
    <p:extLst>
      <p:ext uri="{BB962C8B-B14F-4D97-AF65-F5344CB8AC3E}">
        <p14:creationId xmlns:p14="http://schemas.microsoft.com/office/powerpoint/2010/main" val="36897195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latin typeface="Gabriola" pitchFamily="82" charset="0"/>
              </a:rPr>
              <a:t>MOLEKÜLER GASTRONOMİ</a:t>
            </a:r>
            <a:endParaRPr lang="tr-TR" dirty="0"/>
          </a:p>
        </p:txBody>
      </p:sp>
      <p:sp>
        <p:nvSpPr>
          <p:cNvPr id="3" name="2 İçerik Yer Tutucusu"/>
          <p:cNvSpPr>
            <a:spLocks noGrp="1"/>
          </p:cNvSpPr>
          <p:nvPr>
            <p:ph sz="quarter" idx="1"/>
          </p:nvPr>
        </p:nvSpPr>
        <p:spPr>
          <a:xfrm>
            <a:off x="1703512" y="1340768"/>
            <a:ext cx="8964488" cy="4572000"/>
          </a:xfrm>
        </p:spPr>
        <p:txBody>
          <a:bodyPr>
            <a:noAutofit/>
          </a:bodyPr>
          <a:lstStyle/>
          <a:p>
            <a:r>
              <a:rPr lang="tr-TR" dirty="0">
                <a:latin typeface="Gabriola" pitchFamily="82" charset="0"/>
              </a:rPr>
              <a:t>Bilimsel bir disiplin olarak Moleküler gastronomi oldukça yeni bir terim olmakla birlikte yemek biliminin tarihi oldukça eskiye dayanmaktadır. </a:t>
            </a:r>
          </a:p>
          <a:p>
            <a:r>
              <a:rPr lang="tr-TR" dirty="0">
                <a:latin typeface="Gabriola" pitchFamily="82" charset="0"/>
              </a:rPr>
              <a:t>Örneğin milattan önce 2. </a:t>
            </a:r>
            <a:r>
              <a:rPr lang="tr-TR">
                <a:latin typeface="Gabriola" pitchFamily="82" charset="0"/>
              </a:rPr>
              <a:t>yüzyılda fermantasyona </a:t>
            </a:r>
            <a:r>
              <a:rPr lang="tr-TR" dirty="0">
                <a:latin typeface="Gabriola" pitchFamily="82" charset="0"/>
              </a:rPr>
              <a:t>uğramış etin neden taze etten daha hafif olduğunun bilimsel yöntemlerle araştırıldığı bilinmektedir. </a:t>
            </a:r>
          </a:p>
          <a:p>
            <a:r>
              <a:rPr lang="tr-TR" dirty="0">
                <a:latin typeface="Gabriola" pitchFamily="82" charset="0"/>
              </a:rPr>
              <a:t>Yemek konusundaki sistematik ve bilimsel çalışmalar  18. yüzyıldan sonra hız kazanmıştır. </a:t>
            </a:r>
          </a:p>
          <a:p>
            <a:r>
              <a:rPr lang="tr-TR" dirty="0">
                <a:latin typeface="Gabriola" pitchFamily="82" charset="0"/>
              </a:rPr>
              <a:t>18. yüzyılda et stoklama ve yemek hazırlama konuları üzerine çalışan </a:t>
            </a:r>
            <a:r>
              <a:rPr lang="tr-TR" dirty="0" err="1">
                <a:latin typeface="Gabriola" pitchFamily="82" charset="0"/>
              </a:rPr>
              <a:t>Antoine</a:t>
            </a:r>
            <a:r>
              <a:rPr lang="tr-TR" dirty="0">
                <a:latin typeface="Gabriola" pitchFamily="82" charset="0"/>
              </a:rPr>
              <a:t>-</a:t>
            </a:r>
            <a:r>
              <a:rPr lang="tr-TR" dirty="0" err="1">
                <a:latin typeface="Gabriola" pitchFamily="82" charset="0"/>
              </a:rPr>
              <a:t>Laurent</a:t>
            </a:r>
            <a:r>
              <a:rPr lang="tr-TR" dirty="0">
                <a:latin typeface="Gabriola" pitchFamily="82" charset="0"/>
              </a:rPr>
              <a:t> de </a:t>
            </a:r>
            <a:r>
              <a:rPr lang="tr-TR" dirty="0" err="1">
                <a:latin typeface="Gabriola" pitchFamily="82" charset="0"/>
              </a:rPr>
              <a:t>Lavoisier</a:t>
            </a:r>
            <a:r>
              <a:rPr lang="tr-TR" dirty="0">
                <a:latin typeface="Gabriola" pitchFamily="82" charset="0"/>
              </a:rPr>
              <a:t>, pişirilen yiyeceklerin kalite-miktar bağıntısını bilimsel olarak incelemiştir.</a:t>
            </a:r>
          </a:p>
          <a:p>
            <a:r>
              <a:rPr lang="tr-TR" dirty="0">
                <a:latin typeface="Gabriola" pitchFamily="82" charset="0"/>
              </a:rPr>
              <a:t>19. yüzyılda </a:t>
            </a:r>
            <a:r>
              <a:rPr lang="tr-TR" dirty="0" err="1">
                <a:latin typeface="Gabriola" pitchFamily="82" charset="0"/>
              </a:rPr>
              <a:t>Justus</a:t>
            </a:r>
            <a:r>
              <a:rPr lang="tr-TR" dirty="0">
                <a:latin typeface="Gabriola" pitchFamily="82" charset="0"/>
              </a:rPr>
              <a:t> </a:t>
            </a:r>
            <a:r>
              <a:rPr lang="tr-TR" dirty="0" err="1">
                <a:latin typeface="Gabriola" pitchFamily="82" charset="0"/>
              </a:rPr>
              <a:t>von</a:t>
            </a:r>
            <a:r>
              <a:rPr lang="tr-TR" dirty="0">
                <a:latin typeface="Gabriola" pitchFamily="82" charset="0"/>
              </a:rPr>
              <a:t> </a:t>
            </a:r>
            <a:r>
              <a:rPr lang="tr-TR" dirty="0" err="1">
                <a:latin typeface="Gabriola" pitchFamily="82" charset="0"/>
              </a:rPr>
              <a:t>Liebig</a:t>
            </a:r>
            <a:r>
              <a:rPr lang="tr-TR" dirty="0">
                <a:latin typeface="Gabriola" pitchFamily="82" charset="0"/>
              </a:rPr>
              <a:t> ve Benjamin </a:t>
            </a:r>
            <a:r>
              <a:rPr lang="tr-TR" dirty="0" err="1">
                <a:latin typeface="Gabriola" pitchFamily="82" charset="0"/>
              </a:rPr>
              <a:t>Thompson</a:t>
            </a:r>
            <a:r>
              <a:rPr lang="tr-TR" dirty="0">
                <a:latin typeface="Gabriola" pitchFamily="82" charset="0"/>
              </a:rPr>
              <a:t> pişirme sırasında yiyeceklerde meydana gelen dönüşümleri araştırmış ve pişirme tekniklerinin geliştirilmesi için çok sayıda öneri ortaya koymuşlardır. </a:t>
            </a:r>
          </a:p>
          <a:p>
            <a:endParaRPr lang="tr-TR" dirty="0">
              <a:latin typeface="Gabriola" pitchFamily="82" charset="0"/>
            </a:endParaRPr>
          </a:p>
        </p:txBody>
      </p:sp>
    </p:spTree>
    <p:extLst>
      <p:ext uri="{BB962C8B-B14F-4D97-AF65-F5344CB8AC3E}">
        <p14:creationId xmlns:p14="http://schemas.microsoft.com/office/powerpoint/2010/main" val="24393416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latin typeface="Gabriola" pitchFamily="82" charset="0"/>
              </a:rPr>
              <a:t>MOLEKÜLER GASTRONOMİ</a:t>
            </a:r>
            <a:endParaRPr lang="tr-TR" dirty="0">
              <a:latin typeface="Gabriola" pitchFamily="82" charset="0"/>
            </a:endParaRPr>
          </a:p>
        </p:txBody>
      </p:sp>
      <p:sp>
        <p:nvSpPr>
          <p:cNvPr id="3" name="2 İçerik Yer Tutucusu"/>
          <p:cNvSpPr>
            <a:spLocks noGrp="1"/>
          </p:cNvSpPr>
          <p:nvPr>
            <p:ph sz="quarter" idx="1"/>
          </p:nvPr>
        </p:nvSpPr>
        <p:spPr>
          <a:xfrm>
            <a:off x="1703512" y="4941168"/>
            <a:ext cx="8784976" cy="1916832"/>
          </a:xfrm>
        </p:spPr>
        <p:txBody>
          <a:bodyPr>
            <a:normAutofit/>
          </a:bodyPr>
          <a:lstStyle/>
          <a:p>
            <a:pPr algn="just"/>
            <a:r>
              <a:rPr lang="tr-TR" sz="3600" dirty="0">
                <a:latin typeface="Gabriola" pitchFamily="82" charset="0"/>
              </a:rPr>
              <a:t>Moleküler gastronomiyi tanımlayan ve bir disiplin (bilim dalı) olarak dünyaya sunan kişiler ise </a:t>
            </a:r>
            <a:r>
              <a:rPr lang="tr-TR" sz="3600" dirty="0" err="1">
                <a:latin typeface="Gabriola" pitchFamily="82" charset="0"/>
              </a:rPr>
              <a:t>Nicholas</a:t>
            </a:r>
            <a:r>
              <a:rPr lang="tr-TR" sz="3600" dirty="0">
                <a:latin typeface="Gabriola" pitchFamily="82" charset="0"/>
              </a:rPr>
              <a:t> </a:t>
            </a:r>
            <a:r>
              <a:rPr lang="tr-TR" sz="3600" dirty="0" err="1">
                <a:latin typeface="Gabriola" pitchFamily="82" charset="0"/>
              </a:rPr>
              <a:t>Kurti</a:t>
            </a:r>
            <a:r>
              <a:rPr lang="tr-TR" sz="3600" dirty="0">
                <a:latin typeface="Gabriola" pitchFamily="82" charset="0"/>
              </a:rPr>
              <a:t> ve </a:t>
            </a:r>
            <a:r>
              <a:rPr lang="tr-TR" sz="3600" dirty="0" err="1">
                <a:latin typeface="Gabriola" pitchFamily="82" charset="0"/>
              </a:rPr>
              <a:t>Herve</a:t>
            </a:r>
            <a:r>
              <a:rPr lang="tr-TR" sz="3600" dirty="0">
                <a:latin typeface="Gabriola" pitchFamily="82" charset="0"/>
              </a:rPr>
              <a:t> </a:t>
            </a:r>
            <a:r>
              <a:rPr lang="tr-TR" sz="3600" dirty="0" err="1">
                <a:latin typeface="Gabriola" pitchFamily="82" charset="0"/>
              </a:rPr>
              <a:t>This’dir</a:t>
            </a:r>
            <a:r>
              <a:rPr lang="tr-TR" sz="3600" dirty="0">
                <a:latin typeface="Gabriola" pitchFamily="82" charset="0"/>
              </a:rPr>
              <a:t>.</a:t>
            </a:r>
          </a:p>
          <a:p>
            <a:endParaRPr lang="tr-TR" dirty="0" smtClean="0"/>
          </a:p>
          <a:p>
            <a:endParaRPr lang="tr-TR" dirty="0"/>
          </a:p>
        </p:txBody>
      </p:sp>
      <p:pic>
        <p:nvPicPr>
          <p:cNvPr id="45057" name="Picture 1" descr="C:\Users\DOKTORA\Desktop\GASTRONOMİ BİLİM SANAT VE FELSEFE\resimler\nicholas_kurti_and_herve_this.png"/>
          <p:cNvPicPr>
            <a:picLocks noChangeAspect="1" noChangeArrowheads="1"/>
          </p:cNvPicPr>
          <p:nvPr/>
        </p:nvPicPr>
        <p:blipFill>
          <a:blip r:embed="rId2" cstate="print"/>
          <a:srcRect/>
          <a:stretch>
            <a:fillRect/>
          </a:stretch>
        </p:blipFill>
        <p:spPr bwMode="auto">
          <a:xfrm>
            <a:off x="3431704" y="1412776"/>
            <a:ext cx="5544616" cy="3456384"/>
          </a:xfrm>
          <a:prstGeom prst="rect">
            <a:avLst/>
          </a:prstGeom>
          <a:noFill/>
        </p:spPr>
      </p:pic>
    </p:spTree>
    <p:extLst>
      <p:ext uri="{BB962C8B-B14F-4D97-AF65-F5344CB8AC3E}">
        <p14:creationId xmlns:p14="http://schemas.microsoft.com/office/powerpoint/2010/main" val="20638098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latin typeface="Gabriola" pitchFamily="82" charset="0"/>
              </a:rPr>
              <a:t>MOLEKÜLER GASTRONOMİ</a:t>
            </a:r>
            <a:endParaRPr lang="tr-TR" dirty="0"/>
          </a:p>
        </p:txBody>
      </p:sp>
      <p:sp>
        <p:nvSpPr>
          <p:cNvPr id="3" name="2 İçerik Yer Tutucusu"/>
          <p:cNvSpPr>
            <a:spLocks noGrp="1"/>
          </p:cNvSpPr>
          <p:nvPr>
            <p:ph sz="quarter" idx="1"/>
          </p:nvPr>
        </p:nvSpPr>
        <p:spPr>
          <a:xfrm>
            <a:off x="1703512" y="1700808"/>
            <a:ext cx="8784976" cy="4797152"/>
          </a:xfrm>
        </p:spPr>
        <p:txBody>
          <a:bodyPr>
            <a:noAutofit/>
          </a:bodyPr>
          <a:lstStyle/>
          <a:p>
            <a:pPr algn="just"/>
            <a:r>
              <a:rPr lang="tr-TR" sz="3600" dirty="0">
                <a:latin typeface="Gabriola" pitchFamily="82" charset="0"/>
              </a:rPr>
              <a:t>Oxford Üniversitesi’nde fizik profesörü olan Macar kökenli </a:t>
            </a:r>
            <a:r>
              <a:rPr lang="tr-TR" sz="3600" dirty="0" err="1">
                <a:latin typeface="Gabriola" pitchFamily="82" charset="0"/>
              </a:rPr>
              <a:t>Nicholas</a:t>
            </a:r>
            <a:r>
              <a:rPr lang="tr-TR" sz="3600" dirty="0">
                <a:latin typeface="Gabriola" pitchFamily="82" charset="0"/>
              </a:rPr>
              <a:t> </a:t>
            </a:r>
            <a:r>
              <a:rPr lang="tr-TR" sz="3600" dirty="0" err="1">
                <a:latin typeface="Gabriola" pitchFamily="82" charset="0"/>
              </a:rPr>
              <a:t>Kurti</a:t>
            </a:r>
            <a:r>
              <a:rPr lang="tr-TR" sz="3600" dirty="0">
                <a:latin typeface="Gabriola" pitchFamily="82" charset="0"/>
              </a:rPr>
              <a:t> (1908-1998) moleküler gastronomi konusundaki ilk çalışmalarına, 1969 yılında </a:t>
            </a:r>
            <a:r>
              <a:rPr lang="tr-TR" sz="3600" dirty="0" err="1">
                <a:latin typeface="Gabriola" pitchFamily="82" charset="0"/>
              </a:rPr>
              <a:t>Royal</a:t>
            </a:r>
            <a:r>
              <a:rPr lang="tr-TR" sz="3600" dirty="0">
                <a:latin typeface="Gabriola" pitchFamily="82" charset="0"/>
              </a:rPr>
              <a:t> Enstitü’de yemek pişirmenin fizikokimyasını irdelediği ‘Mutfaktaki Fizik’ dersini vererek başlamıştır. </a:t>
            </a:r>
            <a:r>
              <a:rPr lang="tr-TR" sz="3600" dirty="0" err="1">
                <a:latin typeface="Gabriola" pitchFamily="82" charset="0"/>
              </a:rPr>
              <a:t>Kurti</a:t>
            </a:r>
            <a:r>
              <a:rPr lang="tr-TR" sz="3600" dirty="0">
                <a:latin typeface="Gabriola" pitchFamily="82" charset="0"/>
              </a:rPr>
              <a:t> ilk derslerinden birinde söylediği bir sözle öğrencilerinin ve diğer bilim insanlarının bu alanla ilgilenmesini teşvik etmiştir: ‘Ne üzücü bir şey ki yıldızların içindeki sıcaklığı biliyoruz. Ancak bir suflenin içindeki sıcaklığı bilmiyoruz.’ </a:t>
            </a:r>
          </a:p>
          <a:p>
            <a:pPr algn="just"/>
            <a:endParaRPr lang="tr-TR" sz="3600" dirty="0">
              <a:latin typeface="Gabriola" pitchFamily="82" charset="0"/>
            </a:endParaRPr>
          </a:p>
        </p:txBody>
      </p:sp>
    </p:spTree>
    <p:extLst>
      <p:ext uri="{BB962C8B-B14F-4D97-AF65-F5344CB8AC3E}">
        <p14:creationId xmlns:p14="http://schemas.microsoft.com/office/powerpoint/2010/main" val="38499954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latin typeface="Gabriola" pitchFamily="82" charset="0"/>
              </a:rPr>
              <a:t>MOLEKÜLER GASTRONOMİ</a:t>
            </a:r>
            <a:endParaRPr lang="tr-TR" dirty="0"/>
          </a:p>
        </p:txBody>
      </p:sp>
      <p:sp>
        <p:nvSpPr>
          <p:cNvPr id="3" name="2 İçerik Yer Tutucusu"/>
          <p:cNvSpPr>
            <a:spLocks noGrp="1"/>
          </p:cNvSpPr>
          <p:nvPr>
            <p:ph sz="quarter" idx="1"/>
          </p:nvPr>
        </p:nvSpPr>
        <p:spPr>
          <a:xfrm>
            <a:off x="2063552" y="1447800"/>
            <a:ext cx="8147248" cy="4572000"/>
          </a:xfrm>
        </p:spPr>
        <p:txBody>
          <a:bodyPr>
            <a:noAutofit/>
          </a:bodyPr>
          <a:lstStyle/>
          <a:p>
            <a:pPr algn="just"/>
            <a:r>
              <a:rPr lang="tr-TR" sz="3600" dirty="0" err="1">
                <a:latin typeface="Gabriola" pitchFamily="82" charset="0"/>
              </a:rPr>
              <a:t>Kurti</a:t>
            </a:r>
            <a:r>
              <a:rPr lang="tr-TR" sz="3600" dirty="0">
                <a:latin typeface="Gabriola" pitchFamily="82" charset="0"/>
              </a:rPr>
              <a:t> ve genç Fransız kimyacı </a:t>
            </a:r>
            <a:r>
              <a:rPr lang="tr-TR" sz="3600" dirty="0" err="1">
                <a:latin typeface="Gabriola" pitchFamily="82" charset="0"/>
              </a:rPr>
              <a:t>Herve</a:t>
            </a:r>
            <a:r>
              <a:rPr lang="tr-TR" sz="3600" dirty="0">
                <a:latin typeface="Gabriola" pitchFamily="82" charset="0"/>
              </a:rPr>
              <a:t> </a:t>
            </a:r>
            <a:r>
              <a:rPr lang="tr-TR" sz="3600" dirty="0" err="1">
                <a:latin typeface="Gabriola" pitchFamily="82" charset="0"/>
              </a:rPr>
              <a:t>This’in</a:t>
            </a:r>
            <a:r>
              <a:rPr lang="tr-TR" sz="3600" dirty="0">
                <a:latin typeface="Gabriola" pitchFamily="82" charset="0"/>
              </a:rPr>
              <a:t> 1986 yılında tanışmaları, yemek konusundaki tutkuları ve ortak görüşleri bu ikiliyi gastronomi alanında birlikte çalışmaya yöneltmiştir. 1992 yılında düzenlemeye başladıkları konferanslarda bilim adamları ve şefleri buluşturarak yemek pişirme sanatının bilimsel temellerine yönelik çalışmalar gerçekleştirmişlerdir. Bu çalışmalar bir bilim dalı olarak “moleküler gastronominin” temellerini atmıştır.</a:t>
            </a:r>
            <a:endParaRPr lang="tr-TR" sz="3600" dirty="0">
              <a:latin typeface="Gabriola" pitchFamily="82" charset="0"/>
            </a:endParaRPr>
          </a:p>
        </p:txBody>
      </p:sp>
    </p:spTree>
    <p:extLst>
      <p:ext uri="{BB962C8B-B14F-4D97-AF65-F5344CB8AC3E}">
        <p14:creationId xmlns:p14="http://schemas.microsoft.com/office/powerpoint/2010/main" val="29373016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483</Words>
  <Application>Microsoft Office PowerPoint</Application>
  <PresentationFormat>Geniş ekran</PresentationFormat>
  <Paragraphs>25</Paragraphs>
  <Slides>8</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Gabriola</vt:lpstr>
      <vt:lpstr>Office Teması</vt:lpstr>
      <vt:lpstr>PowerPoint Sunusu</vt:lpstr>
      <vt:lpstr>PowerPoint Sunusu</vt:lpstr>
      <vt:lpstr>PowerPoint Sunusu</vt:lpstr>
      <vt:lpstr>MOLEKÜLER GASTRONOMİ VE MOLEKÜLER MUTFAK</vt:lpstr>
      <vt:lpstr>MOLEKÜLER GASTRONOMİ</vt:lpstr>
      <vt:lpstr>MOLEKÜLER GASTRONOMİ</vt:lpstr>
      <vt:lpstr>MOLEKÜLER GASTRONOMİ</vt:lpstr>
      <vt:lpstr>MOLEKÜLER GASTRONOMİ</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Moleküler Gastronomi</dc:title>
  <dc:creator>emir</dc:creator>
  <cp:lastModifiedBy>emir</cp:lastModifiedBy>
  <cp:revision>2</cp:revision>
  <dcterms:created xsi:type="dcterms:W3CDTF">2020-03-11T13:59:45Z</dcterms:created>
  <dcterms:modified xsi:type="dcterms:W3CDTF">2020-03-11T14:02:12Z</dcterms:modified>
</cp:coreProperties>
</file>