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7" d="100"/>
          <a:sy n="37" d="100"/>
        </p:scale>
        <p:origin x="66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39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239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8761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104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5391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806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65554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837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01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3127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4969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712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4646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58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7611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3163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628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Yönetim Kademeleri </a:t>
            </a:r>
            <a:r>
              <a:rPr lang="tr-TR" altLang="tr-TR" dirty="0" smtClean="0">
                <a:solidFill>
                  <a:srgbClr val="FF0000"/>
                </a:solidFill>
              </a:rPr>
              <a:t/>
            </a:r>
            <a:br>
              <a:rPr lang="tr-TR" altLang="tr-TR" dirty="0" smtClean="0">
                <a:solidFill>
                  <a:srgbClr val="FF0000"/>
                </a:solidFill>
              </a:rPr>
            </a:br>
            <a:endParaRPr lang="en-US" altLang="tr-TR" dirty="0" smtClean="0">
              <a:solidFill>
                <a:srgbClr val="FF0000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524000"/>
            <a:ext cx="7772400" cy="457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tr-TR" smtClean="0"/>
              <a:t>	</a:t>
            </a:r>
          </a:p>
        </p:txBody>
      </p:sp>
      <p:sp>
        <p:nvSpPr>
          <p:cNvPr id="38916" name="Line 6"/>
          <p:cNvSpPr>
            <a:spLocks noChangeShapeType="1"/>
          </p:cNvSpPr>
          <p:nvPr/>
        </p:nvSpPr>
        <p:spPr bwMode="auto">
          <a:xfrm>
            <a:off x="4191000" y="2057400"/>
            <a:ext cx="1828800" cy="289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8917" name="Line 7"/>
          <p:cNvSpPr>
            <a:spLocks noChangeShapeType="1"/>
          </p:cNvSpPr>
          <p:nvPr/>
        </p:nvSpPr>
        <p:spPr bwMode="auto">
          <a:xfrm flipH="1">
            <a:off x="2590800" y="4953000"/>
            <a:ext cx="3429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8918" name="Line 9"/>
          <p:cNvSpPr>
            <a:spLocks noChangeShapeType="1"/>
          </p:cNvSpPr>
          <p:nvPr/>
        </p:nvSpPr>
        <p:spPr bwMode="auto">
          <a:xfrm flipH="1">
            <a:off x="2590800" y="2057400"/>
            <a:ext cx="1600200" cy="289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8919" name="Line 10"/>
          <p:cNvSpPr>
            <a:spLocks noChangeShapeType="1"/>
          </p:cNvSpPr>
          <p:nvPr/>
        </p:nvSpPr>
        <p:spPr bwMode="auto">
          <a:xfrm>
            <a:off x="3505200" y="32766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8920" name="Line 16"/>
          <p:cNvSpPr>
            <a:spLocks noChangeShapeType="1"/>
          </p:cNvSpPr>
          <p:nvPr/>
        </p:nvSpPr>
        <p:spPr bwMode="auto">
          <a:xfrm>
            <a:off x="3124200" y="40386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8921" name="Line 20"/>
          <p:cNvSpPr>
            <a:spLocks noChangeShapeType="1"/>
          </p:cNvSpPr>
          <p:nvPr/>
        </p:nvSpPr>
        <p:spPr bwMode="auto">
          <a:xfrm>
            <a:off x="4191000" y="2819400"/>
            <a:ext cx="2362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8922" name="Line 21"/>
          <p:cNvSpPr>
            <a:spLocks noChangeShapeType="1"/>
          </p:cNvSpPr>
          <p:nvPr/>
        </p:nvSpPr>
        <p:spPr bwMode="auto">
          <a:xfrm>
            <a:off x="4191000" y="3733800"/>
            <a:ext cx="2362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8923" name="Line 24"/>
          <p:cNvSpPr>
            <a:spLocks noChangeShapeType="1"/>
          </p:cNvSpPr>
          <p:nvPr/>
        </p:nvSpPr>
        <p:spPr bwMode="auto">
          <a:xfrm>
            <a:off x="4191000" y="4495800"/>
            <a:ext cx="2362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8924" name="Text Box 25"/>
          <p:cNvSpPr txBox="1">
            <a:spLocks noChangeArrowheads="1"/>
          </p:cNvSpPr>
          <p:nvPr/>
        </p:nvSpPr>
        <p:spPr bwMode="auto">
          <a:xfrm>
            <a:off x="7223126" y="2500313"/>
            <a:ext cx="2682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600"/>
          </a:p>
        </p:txBody>
      </p:sp>
      <p:sp>
        <p:nvSpPr>
          <p:cNvPr id="38925" name="Text Box 28"/>
          <p:cNvSpPr txBox="1">
            <a:spLocks noChangeArrowheads="1"/>
          </p:cNvSpPr>
          <p:nvPr/>
        </p:nvSpPr>
        <p:spPr bwMode="auto">
          <a:xfrm>
            <a:off x="6705600" y="2590800"/>
            <a:ext cx="3276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tr-TR" altLang="tr-TR" sz="1600"/>
          </a:p>
        </p:txBody>
      </p:sp>
      <p:sp>
        <p:nvSpPr>
          <p:cNvPr id="38926" name="Text Box 29"/>
          <p:cNvSpPr txBox="1">
            <a:spLocks noChangeArrowheads="1"/>
          </p:cNvSpPr>
          <p:nvPr/>
        </p:nvSpPr>
        <p:spPr bwMode="auto">
          <a:xfrm>
            <a:off x="6934200" y="2514600"/>
            <a:ext cx="289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tr-TR" altLang="tr-TR" sz="1600"/>
          </a:p>
        </p:txBody>
      </p:sp>
      <p:sp>
        <p:nvSpPr>
          <p:cNvPr id="38927" name="Text Box 30"/>
          <p:cNvSpPr txBox="1">
            <a:spLocks noChangeArrowheads="1"/>
          </p:cNvSpPr>
          <p:nvPr/>
        </p:nvSpPr>
        <p:spPr bwMode="auto">
          <a:xfrm>
            <a:off x="6765926" y="2438400"/>
            <a:ext cx="2225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/>
              <a:t>Üst Kademe</a:t>
            </a:r>
            <a:endParaRPr lang="en-US" altLang="tr-TR"/>
          </a:p>
        </p:txBody>
      </p:sp>
      <p:sp>
        <p:nvSpPr>
          <p:cNvPr id="38928" name="Text Box 31"/>
          <p:cNvSpPr txBox="1">
            <a:spLocks noChangeArrowheads="1"/>
          </p:cNvSpPr>
          <p:nvPr/>
        </p:nvSpPr>
        <p:spPr bwMode="auto">
          <a:xfrm>
            <a:off x="6842126" y="3490913"/>
            <a:ext cx="3216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600"/>
          </a:p>
        </p:txBody>
      </p:sp>
      <p:sp>
        <p:nvSpPr>
          <p:cNvPr id="38929" name="Text Box 32"/>
          <p:cNvSpPr txBox="1">
            <a:spLocks noChangeArrowheads="1"/>
          </p:cNvSpPr>
          <p:nvPr/>
        </p:nvSpPr>
        <p:spPr bwMode="auto">
          <a:xfrm>
            <a:off x="6934200" y="3505200"/>
            <a:ext cx="2743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tr-TR" altLang="tr-TR" sz="1600"/>
          </a:p>
        </p:txBody>
      </p:sp>
      <p:sp>
        <p:nvSpPr>
          <p:cNvPr id="38930" name="Text Box 33"/>
          <p:cNvSpPr txBox="1">
            <a:spLocks noChangeArrowheads="1"/>
          </p:cNvSpPr>
          <p:nvPr/>
        </p:nvSpPr>
        <p:spPr bwMode="auto">
          <a:xfrm>
            <a:off x="6842126" y="3567113"/>
            <a:ext cx="2987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600"/>
          </a:p>
        </p:txBody>
      </p:sp>
      <p:sp>
        <p:nvSpPr>
          <p:cNvPr id="38931" name="Text Box 34"/>
          <p:cNvSpPr txBox="1">
            <a:spLocks noChangeArrowheads="1"/>
          </p:cNvSpPr>
          <p:nvPr/>
        </p:nvSpPr>
        <p:spPr bwMode="auto">
          <a:xfrm>
            <a:off x="6705600" y="34290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tr-TR" altLang="tr-TR"/>
              <a:t> Orta Kademe</a:t>
            </a:r>
            <a:endParaRPr lang="en-US" altLang="tr-TR"/>
          </a:p>
        </p:txBody>
      </p:sp>
      <p:sp>
        <p:nvSpPr>
          <p:cNvPr id="38932" name="Text Box 35"/>
          <p:cNvSpPr txBox="1">
            <a:spLocks noChangeArrowheads="1"/>
          </p:cNvSpPr>
          <p:nvPr/>
        </p:nvSpPr>
        <p:spPr bwMode="auto">
          <a:xfrm>
            <a:off x="6613526" y="4329114"/>
            <a:ext cx="32924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/>
              <a:t>  Alt Kademe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62454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371" y="624110"/>
            <a:ext cx="9349241" cy="1280890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sz="3200" dirty="0" smtClean="0">
                <a:solidFill>
                  <a:schemeClr val="tx1"/>
                </a:solidFill>
              </a:rPr>
              <a:t>Yönetim Faaliyetleri Hangi Özelliklere Sahip Olmalıdır ?</a:t>
            </a:r>
            <a:endParaRPr lang="en-US" altLang="tr-TR" sz="3200" dirty="0" smtClean="0">
              <a:solidFill>
                <a:schemeClr val="tx1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2246811" y="1905000"/>
            <a:ext cx="9257801" cy="4006222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Amaçlar baştan belirlenmeli</a:t>
            </a:r>
          </a:p>
          <a:p>
            <a:pPr eaLnBrk="1" hangingPunct="1"/>
            <a:r>
              <a:rPr lang="tr-TR" altLang="tr-TR" dirty="0" smtClean="0"/>
              <a:t>En az iki kişi bir araya gelmeli</a:t>
            </a:r>
          </a:p>
          <a:p>
            <a:pPr eaLnBrk="1" hangingPunct="1"/>
            <a:r>
              <a:rPr lang="tr-TR" altLang="tr-TR" dirty="0" smtClean="0"/>
              <a:t>İnsan ilişkileri uyumlu ve düzenli olmalı</a:t>
            </a:r>
          </a:p>
          <a:p>
            <a:pPr eaLnBrk="1" hangingPunct="1"/>
            <a:r>
              <a:rPr lang="tr-TR" altLang="tr-TR" dirty="0" smtClean="0"/>
              <a:t>İş yükünü azaltma için iş bölümü yapılmalı</a:t>
            </a:r>
          </a:p>
          <a:p>
            <a:pPr eaLnBrk="1" hangingPunct="1"/>
            <a:r>
              <a:rPr lang="tr-TR" altLang="tr-TR" dirty="0" smtClean="0"/>
              <a:t>Yöneticilerin yetki sınırları baştan belirlenmeli</a:t>
            </a:r>
          </a:p>
          <a:p>
            <a:pPr eaLnBrk="1" hangingPunct="1"/>
            <a:r>
              <a:rPr lang="tr-TR" altLang="tr-TR" dirty="0" smtClean="0"/>
              <a:t>Geleceğe dönük kararlar alınmalı ve bunların sonucundan doğacak sorumluluklar alınmalı.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150950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2925" y="640080"/>
            <a:ext cx="8911687" cy="126492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Başarılı Yönetici Özellikleri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2589212" y="1905000"/>
            <a:ext cx="8915400" cy="3914782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Vizyon sahibi olması</a:t>
            </a:r>
            <a:endParaRPr lang="tr-TR" altLang="tr-TR" dirty="0"/>
          </a:p>
          <a:p>
            <a:pPr eaLnBrk="1" hangingPunct="1"/>
            <a:r>
              <a:rPr lang="tr-TR" altLang="tr-TR" dirty="0"/>
              <a:t>İşini ve yöneteceği kişileri yakından </a:t>
            </a:r>
            <a:r>
              <a:rPr lang="tr-TR" altLang="tr-TR" dirty="0" smtClean="0"/>
              <a:t>tanımak isteme</a:t>
            </a:r>
            <a:endParaRPr lang="tr-TR" altLang="tr-TR" dirty="0"/>
          </a:p>
          <a:p>
            <a:pPr eaLnBrk="1" hangingPunct="1"/>
            <a:r>
              <a:rPr lang="tr-TR" altLang="tr-TR" dirty="0"/>
              <a:t>Etkin ve yerinde kararlar alabilmek</a:t>
            </a:r>
          </a:p>
          <a:p>
            <a:pPr eaLnBrk="1" hangingPunct="1"/>
            <a:r>
              <a:rPr lang="tr-TR" altLang="tr-TR" dirty="0"/>
              <a:t>İş görenlere karşı tarafsız, objektif ve insancıl olmalı</a:t>
            </a:r>
          </a:p>
          <a:p>
            <a:pPr eaLnBrk="1" hangingPunct="1"/>
            <a:r>
              <a:rPr lang="tr-TR" altLang="tr-TR" dirty="0"/>
              <a:t>İş görenlere örnek olmalı</a:t>
            </a:r>
          </a:p>
          <a:p>
            <a:pPr eaLnBrk="1" hangingPunct="1"/>
            <a:r>
              <a:rPr lang="tr-TR" altLang="tr-TR" dirty="0"/>
              <a:t>Gerektiğinde ceza verebilmeli</a:t>
            </a:r>
          </a:p>
          <a:p>
            <a:pPr eaLnBrk="1" hangingPunct="1"/>
            <a:r>
              <a:rPr lang="tr-TR" altLang="tr-TR" dirty="0"/>
              <a:t>İş gören eğitimlerine önem vermeli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428927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738314" y="428626"/>
            <a:ext cx="8358187" cy="5140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3200" dirty="0"/>
              <a:t>Yöneticinin özellikleri</a:t>
            </a:r>
          </a:p>
          <a:p>
            <a:pPr algn="ctr">
              <a:defRPr/>
            </a:pPr>
            <a:r>
              <a:rPr lang="tr-TR" sz="3200" dirty="0"/>
              <a:t> </a:t>
            </a:r>
          </a:p>
          <a:p>
            <a:pPr marL="342900" indent="-342900" algn="ctr">
              <a:buClr>
                <a:schemeClr val="accent1"/>
              </a:buClr>
              <a:buFont typeface="+mj-lt"/>
              <a:buAutoNum type="arabicPeriod"/>
              <a:defRPr/>
            </a:pPr>
            <a:r>
              <a:rPr lang="tr-TR" sz="2400" dirty="0"/>
              <a:t>Güçlü kişilik özellikleri</a:t>
            </a:r>
          </a:p>
          <a:p>
            <a:pPr marL="342900" indent="-342900" algn="ctr">
              <a:buClr>
                <a:schemeClr val="accent1"/>
              </a:buClr>
              <a:buFont typeface="+mj-lt"/>
              <a:buAutoNum type="arabicPeriod" startAt="2"/>
              <a:defRPr/>
            </a:pPr>
            <a:r>
              <a:rPr lang="tr-TR" sz="2400" dirty="0"/>
              <a:t>Üstün yönetsel beceriler</a:t>
            </a:r>
          </a:p>
          <a:p>
            <a:pPr marL="342900" indent="-342900" algn="ctr">
              <a:buClr>
                <a:schemeClr val="accent1"/>
              </a:buClr>
              <a:buFont typeface="+mj-lt"/>
              <a:buAutoNum type="arabicPeriod" startAt="2"/>
              <a:defRPr/>
            </a:pPr>
            <a:r>
              <a:rPr lang="tr-TR" sz="2400" dirty="0"/>
              <a:t>Etkin insan kaynakları yönetimi</a:t>
            </a:r>
          </a:p>
          <a:p>
            <a:pPr marL="342900" indent="-342900" algn="ctr">
              <a:buClr>
                <a:schemeClr val="accent1"/>
              </a:buClr>
              <a:buFont typeface="+mj-lt"/>
              <a:buAutoNum type="arabicPeriod" startAt="2"/>
              <a:defRPr/>
            </a:pPr>
            <a:r>
              <a:rPr lang="tr-TR" sz="2400" dirty="0"/>
              <a:t>Yüksek karar alma gücü</a:t>
            </a:r>
          </a:p>
          <a:p>
            <a:pPr marL="342900" indent="-342900" algn="ctr">
              <a:buClr>
                <a:schemeClr val="accent1"/>
              </a:buClr>
              <a:buFont typeface="+mj-lt"/>
              <a:buAutoNum type="arabicPeriod" startAt="2"/>
              <a:defRPr/>
            </a:pPr>
            <a:r>
              <a:rPr lang="tr-TR" sz="2400" dirty="0"/>
              <a:t>Açıklık </a:t>
            </a:r>
          </a:p>
          <a:p>
            <a:pPr marL="342900" indent="-342900" algn="ctr">
              <a:buClr>
                <a:schemeClr val="accent1"/>
              </a:buClr>
              <a:buFont typeface="+mj-lt"/>
              <a:buAutoNum type="arabicPeriod" startAt="2"/>
              <a:defRPr/>
            </a:pPr>
            <a:r>
              <a:rPr lang="tr-TR" sz="2400" dirty="0"/>
              <a:t>Güven</a:t>
            </a:r>
          </a:p>
          <a:p>
            <a:pPr marL="342900" indent="-342900" algn="ctr">
              <a:buClr>
                <a:schemeClr val="accent1"/>
              </a:buClr>
              <a:buFont typeface="+mj-lt"/>
              <a:buAutoNum type="arabicPeriod" startAt="2"/>
              <a:defRPr/>
            </a:pPr>
            <a:r>
              <a:rPr lang="tr-TR" sz="2400" dirty="0"/>
              <a:t>Karizma</a:t>
            </a:r>
          </a:p>
          <a:p>
            <a:pPr marL="342900" indent="-342900" algn="ctr">
              <a:buClr>
                <a:schemeClr val="accent1"/>
              </a:buClr>
              <a:buFont typeface="+mj-lt"/>
              <a:buAutoNum type="arabicPeriod" startAt="2"/>
              <a:defRPr/>
            </a:pPr>
            <a:r>
              <a:rPr lang="tr-TR" sz="2400" dirty="0"/>
              <a:t>Mücadele ruhu</a:t>
            </a:r>
          </a:p>
          <a:p>
            <a:pPr marL="342900" indent="-342900" algn="ctr">
              <a:buClr>
                <a:schemeClr val="accent1"/>
              </a:buClr>
              <a:buFont typeface="+mj-lt"/>
              <a:buAutoNum type="arabicPeriod" startAt="2"/>
              <a:defRPr/>
            </a:pPr>
            <a:r>
              <a:rPr lang="tr-TR" sz="2400" dirty="0"/>
              <a:t>Yaratıcılık </a:t>
            </a:r>
          </a:p>
          <a:p>
            <a:pPr marL="342900" indent="-342900" algn="ctr">
              <a:buClr>
                <a:schemeClr val="accent1"/>
              </a:buClr>
              <a:buFont typeface="+mj-lt"/>
              <a:buAutoNum type="arabicPeriod" startAt="2"/>
              <a:defRPr/>
            </a:pPr>
            <a:r>
              <a:rPr lang="tr-TR" sz="2400" dirty="0"/>
              <a:t>Nitelik ve bilgi</a:t>
            </a:r>
          </a:p>
          <a:p>
            <a:pPr marL="342900" indent="-342900" algn="ctr">
              <a:buFont typeface="+mj-lt"/>
              <a:buAutoNum type="arabicPeriod" startAt="2"/>
              <a:defRPr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37384641"/>
      </p:ext>
    </p:extLst>
  </p:cSld>
  <p:clrMapOvr>
    <a:masterClrMapping/>
  </p:clrMapOvr>
  <p:transition advTm="5000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2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8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4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0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</TotalTime>
  <Words>121</Words>
  <Application>Microsoft Office PowerPoint</Application>
  <PresentationFormat>Geniş ekran</PresentationFormat>
  <Paragraphs>32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Times New Roman</vt:lpstr>
      <vt:lpstr>Wingdings 3</vt:lpstr>
      <vt:lpstr>Duman</vt:lpstr>
      <vt:lpstr>Yönetim Kademeleri  </vt:lpstr>
      <vt:lpstr>Yönetim Faaliyetleri Hangi Özelliklere Sahip Olmalıdır ?</vt:lpstr>
      <vt:lpstr>Başarılı Yönetici Özellikleri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2020-02-22T14:31:07Z</dcterms:created>
  <dcterms:modified xsi:type="dcterms:W3CDTF">2020-02-22T19:20:04Z</dcterms:modified>
</cp:coreProperties>
</file>