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99" r:id="rId3"/>
    <p:sldId id="300" r:id="rId4"/>
    <p:sldId id="301" r:id="rId5"/>
    <p:sldId id="304" r:id="rId6"/>
    <p:sldId id="305" r:id="rId7"/>
    <p:sldId id="306" r:id="rId8"/>
    <p:sldId id="307" r:id="rId9"/>
    <p:sldId id="303" r:id="rId10"/>
    <p:sldId id="302" r:id="rId11"/>
    <p:sldId id="30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837100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977380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1959714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2508892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9868883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2571851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5919660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4253946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134098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2564904"/>
            <a:ext cx="6172200" cy="28083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8.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VEDİK KÜLTÜR III</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005064"/>
            <a:ext cx="6172200" cy="2369858"/>
          </a:xfrm>
        </p:spPr>
        <p:txBody>
          <a:bodyPr>
            <a:normAutofit/>
          </a:bodyPr>
          <a:lstStyle/>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p>
          <a:p>
            <a:pPr algn="ctr"/>
            <a:r>
              <a:rPr lang="tr-TR" i="1" dirty="0" err="1"/>
              <a:t>Brāhmaṇalar</a:t>
            </a:r>
            <a:r>
              <a:rPr lang="tr-TR" dirty="0" err="1"/>
              <a:t>’ın</a:t>
            </a:r>
            <a:r>
              <a:rPr lang="tr-TR" dirty="0"/>
              <a:t> kronolojisi ile ilgili tahminlerde bulunurken araştırmacıları varsayımlarda bulunmaya yönlendiren en önemli unsur, şüphesiz ki konudan çok eserin biçimsel (kullanılan dil, sözcük ve yapı) özellikleridir</a:t>
            </a:r>
            <a:r>
              <a:rPr lang="tr-TR" i="1" dirty="0"/>
              <a:t>. </a:t>
            </a:r>
            <a:endParaRPr lang="tr-TR" dirty="0"/>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5717704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p>
          <a:p>
            <a:pPr algn="ctr"/>
            <a:r>
              <a:rPr lang="tr-TR" dirty="0"/>
              <a:t>Bu açıdan değerlendirildiğinde cümle yapılarının en eski Hint devirlerini yansıttığı anlaşılmaktadır. Hatta bu biçimin özgünlük açısından </a:t>
            </a:r>
            <a:r>
              <a:rPr lang="tr-TR" i="1" dirty="0" err="1"/>
              <a:t>Rigveda</a:t>
            </a:r>
            <a:r>
              <a:rPr lang="tr-TR" dirty="0" err="1"/>
              <a:t>’dan</a:t>
            </a:r>
            <a:r>
              <a:rPr lang="tr-TR" dirty="0"/>
              <a:t> daha iyi olduğu ifade edilir. Ölçü kullanımının da giderek azaldığı görülmüştür. </a:t>
            </a:r>
            <a:r>
              <a:rPr lang="tr-TR" i="1" dirty="0" err="1"/>
              <a:t>Brāhmaṇalar</a:t>
            </a:r>
            <a:r>
              <a:rPr lang="tr-TR" dirty="0" err="1"/>
              <a:t>’da</a:t>
            </a:r>
            <a:r>
              <a:rPr lang="tr-TR" dirty="0"/>
              <a:t> kullanılan az sayıdaki ölçü birimi, anlatımı giderek sıkıcılaştırmış ve eski bir yöntem olarak düz yazının </a:t>
            </a:r>
            <a:r>
              <a:rPr lang="tr-TR"/>
              <a:t>içine yerleştirilmiştir…</a:t>
            </a:r>
            <a:endParaRPr lang="tr-TR" dirty="0"/>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77745629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effectLst>
                <a:outerShdw blurRad="38100" dist="38100" dir="2700000" algn="tl">
                  <a:srgbClr val="000000">
                    <a:alpha val="43137"/>
                  </a:srgbClr>
                </a:outerShdw>
              </a:effectLst>
            </a:endParaRPr>
          </a:p>
          <a:p>
            <a:pPr algn="ctr"/>
            <a:r>
              <a:rPr lang="tr-TR" dirty="0">
                <a:effectLst>
                  <a:outerShdw blurRad="38100" dist="38100" dir="2700000" algn="tl">
                    <a:srgbClr val="000000">
                      <a:alpha val="43137"/>
                    </a:srgbClr>
                  </a:outerShdw>
                </a:effectLst>
              </a:rPr>
              <a:t>I. </a:t>
            </a:r>
            <a:r>
              <a:rPr lang="tr-TR" dirty="0" err="1">
                <a:effectLst>
                  <a:outerShdw blurRad="38100" dist="38100" dir="2700000" algn="tl">
                    <a:srgbClr val="000000">
                      <a:alpha val="43137"/>
                    </a:srgbClr>
                  </a:outerShdw>
                </a:effectLst>
              </a:rPr>
              <a:t>Samhitālar</a:t>
            </a:r>
            <a:r>
              <a:rPr lang="tr-TR" dirty="0">
                <a:effectLst>
                  <a:outerShdw blurRad="38100" dist="38100" dir="2700000" algn="tl">
                    <a:srgbClr val="000000">
                      <a:alpha val="43137"/>
                    </a:srgbClr>
                  </a:outerShdw>
                </a:effectLst>
              </a:rPr>
              <a:t> (Rigveda, </a:t>
            </a:r>
            <a:r>
              <a:rPr lang="tr-TR" dirty="0" err="1">
                <a:effectLst>
                  <a:outerShdw blurRad="38100" dist="38100" dir="2700000" algn="tl">
                    <a:srgbClr val="000000">
                      <a:alpha val="43137"/>
                    </a:srgbClr>
                  </a:outerShdw>
                </a:effectLst>
              </a:rPr>
              <a:t>Sāmaveda,Yacurveda</a:t>
            </a:r>
            <a:r>
              <a:rPr lang="tr-TR" dirty="0">
                <a:effectLst>
                  <a:outerShdw blurRad="38100" dist="38100" dir="2700000" algn="tl">
                    <a:srgbClr val="000000">
                      <a:alpha val="43137"/>
                    </a:srgbClr>
                  </a:outerShdw>
                </a:effectLst>
              </a:rPr>
              <a:t>, Atharvaveda), </a:t>
            </a:r>
          </a:p>
          <a:p>
            <a:pPr algn="ctr"/>
            <a:endParaRPr lang="tr-TR" dirty="0">
              <a:effectLst>
                <a:outerShdw blurRad="38100" dist="38100" dir="2700000" algn="tl">
                  <a:srgbClr val="000000">
                    <a:alpha val="43137"/>
                  </a:srgbClr>
                </a:outerShdw>
              </a:effectLst>
            </a:endParaRPr>
          </a:p>
          <a:p>
            <a:pPr algn="ctr"/>
            <a:r>
              <a:rPr lang="tr-TR" dirty="0">
                <a:solidFill>
                  <a:srgbClr val="FF0000"/>
                </a:solidFill>
                <a:effectLst>
                  <a:outerShdw blurRad="38100" dist="38100" dir="2700000" algn="tl">
                    <a:srgbClr val="000000">
                      <a:alpha val="43137"/>
                    </a:srgbClr>
                  </a:outerShdw>
                </a:effectLst>
              </a:rPr>
              <a:t>II. </a:t>
            </a:r>
            <a:r>
              <a:rPr lang="tr-TR" dirty="0" err="1">
                <a:solidFill>
                  <a:srgbClr val="FF0000"/>
                </a:solidFill>
                <a:effectLst>
                  <a:outerShdw blurRad="38100" dist="38100" dir="2700000" algn="tl">
                    <a:srgbClr val="000000">
                      <a:alpha val="43137"/>
                    </a:srgbClr>
                  </a:outerShdw>
                </a:effectLst>
              </a:rPr>
              <a:t>Brāhmaṇalar</a:t>
            </a:r>
            <a:r>
              <a:rPr lang="tr-TR" dirty="0">
                <a:solidFill>
                  <a:srgbClr val="FF0000"/>
                </a:solidFill>
                <a:effectLst>
                  <a:outerShdw blurRad="38100" dist="38100" dir="2700000" algn="tl">
                    <a:srgbClr val="000000">
                      <a:alpha val="43137"/>
                    </a:srgbClr>
                  </a:outerShdw>
                </a:effectLst>
              </a:rPr>
              <a:t>, </a:t>
            </a:r>
          </a:p>
          <a:p>
            <a:pPr algn="ctr"/>
            <a:endParaRPr lang="tr-TR" dirty="0">
              <a:solidFill>
                <a:srgbClr val="FF0000"/>
              </a:solidFill>
              <a:effectLst>
                <a:outerShdw blurRad="38100" dist="38100" dir="2700000" algn="tl">
                  <a:srgbClr val="000000">
                    <a:alpha val="43137"/>
                  </a:srgbClr>
                </a:outerShdw>
              </a:effectLst>
            </a:endParaRPr>
          </a:p>
          <a:p>
            <a:pPr algn="ctr"/>
            <a:r>
              <a:rPr lang="tr-TR" dirty="0">
                <a:effectLst>
                  <a:outerShdw blurRad="38100" dist="38100" dir="2700000" algn="tl">
                    <a:srgbClr val="000000">
                      <a:alpha val="43137"/>
                    </a:srgbClr>
                  </a:outerShdw>
                </a:effectLst>
              </a:rPr>
              <a:t>III. </a:t>
            </a:r>
            <a:r>
              <a:rPr lang="tr-TR" dirty="0" err="1">
                <a:effectLst>
                  <a:outerShdw blurRad="38100" dist="38100" dir="2700000" algn="tl">
                    <a:srgbClr val="000000">
                      <a:alpha val="43137"/>
                    </a:srgbClr>
                  </a:outerShdw>
                </a:effectLst>
              </a:rPr>
              <a:t>Āraṇyakalar</a:t>
            </a:r>
            <a:r>
              <a:rPr lang="tr-TR" dirty="0">
                <a:effectLst>
                  <a:outerShdw blurRad="38100" dist="38100" dir="2700000" algn="tl">
                    <a:srgbClr val="000000">
                      <a:alpha val="43137"/>
                    </a:srgbClr>
                  </a:outerShdw>
                </a:effectLst>
              </a:rPr>
              <a:t> ve </a:t>
            </a:r>
            <a:r>
              <a:rPr lang="tr-TR" dirty="0" err="1">
                <a:effectLst>
                  <a:outerShdw blurRad="38100" dist="38100" dir="2700000" algn="tl">
                    <a:srgbClr val="000000">
                      <a:alpha val="43137"/>
                    </a:srgbClr>
                  </a:outerShdw>
                </a:effectLst>
              </a:rPr>
              <a:t>Upanishadlar</a:t>
            </a:r>
            <a:r>
              <a:rPr lang="tr-TR" dirty="0">
                <a:effectLst>
                  <a:outerShdw blurRad="38100" dist="38100" dir="2700000" algn="tl">
                    <a:srgbClr val="000000">
                      <a:alpha val="43137"/>
                    </a:srgbClr>
                  </a:outerShdw>
                </a:effectLst>
              </a:rPr>
              <a:t> olarak sınıflandırır. </a:t>
            </a:r>
            <a:endParaRPr lang="tr-TR" b="1" dirty="0">
              <a:effectLst>
                <a:outerShdw blurRad="38100" dist="38100" dir="2700000" algn="tl">
                  <a:srgbClr val="000000">
                    <a:alpha val="43137"/>
                  </a:srgbClr>
                </a:outerShdw>
              </a:effectLst>
            </a:endParaRP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58157255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circle(in)">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MÖ 800-500 arası dönemde oluşturulduğu düşünülen ve Veda sonrası döneme ait olan</a:t>
            </a:r>
            <a:r>
              <a:rPr lang="tr-TR" i="1" dirty="0"/>
              <a:t> </a:t>
            </a:r>
            <a:r>
              <a:rPr lang="tr-TR" i="1" dirty="0" err="1"/>
              <a:t>Brāhmaṇalar</a:t>
            </a:r>
            <a:r>
              <a:rPr lang="tr-TR" i="1" dirty="0"/>
              <a:t>,</a:t>
            </a:r>
            <a:r>
              <a:rPr lang="tr-TR" dirty="0"/>
              <a:t> </a:t>
            </a:r>
            <a:r>
              <a:rPr lang="tr-TR" dirty="0" err="1"/>
              <a:t>Mahācanapadalar’ın</a:t>
            </a:r>
            <a:r>
              <a:rPr lang="tr-TR" dirty="0"/>
              <a:t> Hindistan’da hâkim olduğu süreçte meydana getirilmiş olan önemli bir edebi-dini koleksiyondur. </a:t>
            </a:r>
            <a:r>
              <a:rPr lang="tr-TR" i="1" dirty="0" err="1"/>
              <a:t>Brāhmaṇalar</a:t>
            </a:r>
            <a:r>
              <a:rPr lang="tr-TR" dirty="0" err="1"/>
              <a:t>’da</a:t>
            </a:r>
            <a:r>
              <a:rPr lang="tr-TR" i="1" dirty="0"/>
              <a:t>,</a:t>
            </a:r>
            <a:r>
              <a:rPr lang="tr-TR" dirty="0"/>
              <a:t> Veda metinlerinde değinilen konulara, özellikle de kurban törenleri ile ilgili anlatılara yer verilmektedir.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95422260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Bu nedenle de onlar, Kurban Bilimine ilişkin metinler olarak da kabul edilir. Kurbanın anlamı, amacı, uygulanışı, farklı uygulanış biçimleri ve detayları uzun uzadıya; genellikle de oldukça sıkıcı bir dille anlatılır.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75180615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Vedalar’daki</a:t>
            </a:r>
            <a:r>
              <a:rPr lang="tr-TR" dirty="0"/>
              <a:t> şairane, doğal ve somut anlatım tarzı; </a:t>
            </a:r>
            <a:r>
              <a:rPr lang="tr-TR" i="1" dirty="0" err="1"/>
              <a:t>Brāhmaṇalar’da</a:t>
            </a:r>
            <a:r>
              <a:rPr lang="tr-TR" dirty="0"/>
              <a:t> yerini, düz, yorucu, yapay ve soyut bir anlatım tarzına bırakmıştır. Ayrıca, Vedalardaki mitolojik ögeler ve renkler; </a:t>
            </a:r>
            <a:r>
              <a:rPr lang="tr-TR" i="1" dirty="0" err="1"/>
              <a:t>Brāhmaṇalar’ın</a:t>
            </a:r>
            <a:r>
              <a:rPr lang="tr-TR" i="1" dirty="0"/>
              <a:t> </a:t>
            </a:r>
            <a:r>
              <a:rPr lang="tr-TR" dirty="0"/>
              <a:t>kurban törenleriyle ilgili ayrıntılı bilgilerin sunulduğu metinlerin içerisinde neredeyse kaybolmuştur.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52119915"/>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Brāhmaṇalar</a:t>
            </a:r>
            <a:r>
              <a:rPr lang="tr-TR" dirty="0"/>
              <a:t> dönemi Vedik dönem tanrılarının işlevselliğinin azaldığı, kurban törenlerinin ve onu yaptıran din adamlarının (</a:t>
            </a:r>
            <a:r>
              <a:rPr lang="tr-TR" dirty="0" err="1"/>
              <a:t>Brāhmaṇların</a:t>
            </a:r>
            <a:r>
              <a:rPr lang="tr-TR" dirty="0"/>
              <a:t>) tanrıyla eş tutulduğu bir çağdır. Kurban törenleri ile ilgili söylenmiş olan her şeyi bir araya toplama kaygısıyla oluşturulmuş olan bu eserlerin anlatımı da oldukça sıkıcıdır. Asıl amaç kurban törenlerinin işleyişi ile ilgili her bir detayı ve kutsal olguyu eksiksiz bir biçimde ortaya koymaktır.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5569957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a:t>İçeriklerine </a:t>
            </a:r>
            <a:r>
              <a:rPr lang="tr-TR" dirty="0"/>
              <a:t>göre üç başlık altında sınıflandırılırlar: Kurban töreninin uygulanışı ile ilgili anlatımlar (</a:t>
            </a:r>
            <a:r>
              <a:rPr lang="tr-TR" dirty="0" err="1"/>
              <a:t>vidhi</a:t>
            </a:r>
            <a:r>
              <a:rPr lang="tr-TR" dirty="0"/>
              <a:t>), Açıklamalar (</a:t>
            </a:r>
            <a:r>
              <a:rPr lang="tr-TR" dirty="0" err="1"/>
              <a:t>arthavāda</a:t>
            </a:r>
            <a:r>
              <a:rPr lang="tr-TR" dirty="0"/>
              <a:t>), Durum ya da olayların doğası ile ilgili mitolojik, dini ve felsefi yorumların yapılması (</a:t>
            </a:r>
            <a:r>
              <a:rPr lang="tr-TR" dirty="0" err="1"/>
              <a:t>upanishad</a:t>
            </a:r>
            <a:r>
              <a:rPr lang="tr-TR" dirty="0"/>
              <a:t>). Günümüze değin elimize ulaşan </a:t>
            </a:r>
            <a:r>
              <a:rPr lang="tr-TR" i="1" dirty="0" err="1"/>
              <a:t>Brāhmaṇa</a:t>
            </a:r>
            <a:r>
              <a:rPr lang="tr-TR" i="1" dirty="0"/>
              <a:t> </a:t>
            </a:r>
            <a:r>
              <a:rPr lang="tr-TR" dirty="0"/>
              <a:t>metinlerinin sayısı ve hacmi oldukça fazladır. Ancak araştırmacılar elimize ulaşanların dışında bir o kadarının da kaybolduğunu ileri sürmektedirler.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27798983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MÖ 800 ile 500’lü yıllara ait olduğu düşünülen </a:t>
            </a:r>
            <a:r>
              <a:rPr lang="tr-TR" i="1" dirty="0" err="1"/>
              <a:t>Brāhmaṇalar</a:t>
            </a:r>
            <a:r>
              <a:rPr lang="tr-TR" dirty="0"/>
              <a:t>, o çağın düşünce faaliyetlerini, kurban törenlerinin işleyişi, kökeni ve önemi gibi konuların anlatılması ve yorumlanması bakımından oldukça önemli eserlerdir.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15916704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Öyle ki o dönemle ilgili olarak sahip olduğumuz tek edebi kaynak </a:t>
            </a:r>
            <a:r>
              <a:rPr lang="tr-TR" dirty="0" err="1"/>
              <a:t>Brāhmaṇa</a:t>
            </a:r>
            <a:r>
              <a:rPr lang="tr-TR" dirty="0"/>
              <a:t> metinleridir ve bu sebeple de Vedik dönemden sonra gelen çağın farklı özellikleri ile ilgili izleri yansıtmaları bakımından oldukça önemlidirler. </a:t>
            </a:r>
            <a:endParaRPr lang="tr-TR" b="1" dirty="0"/>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0497107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1004</TotalTime>
  <Words>558</Words>
  <Application>Microsoft Office PowerPoint</Application>
  <PresentationFormat>Ekran Gösterisi (4:3)</PresentationFormat>
  <Paragraphs>47</Paragraphs>
  <Slides>11</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129  HİNT KÜLTÜRÜNE GİRİŞ  8. hafta  VEDİK KÜLTÜR III      </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122</cp:revision>
  <dcterms:created xsi:type="dcterms:W3CDTF">2014-11-21T09:52:05Z</dcterms:created>
  <dcterms:modified xsi:type="dcterms:W3CDTF">2020-02-26T18:32:29Z</dcterms:modified>
</cp:coreProperties>
</file>