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1" r:id="rId4"/>
    <p:sldId id="260" r:id="rId5"/>
    <p:sldId id="259" r:id="rId6"/>
    <p:sldId id="258" r:id="rId7"/>
    <p:sldId id="262" r:id="rId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5" d="100"/>
          <a:sy n="55" d="100"/>
        </p:scale>
        <p:origin x="88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EAF94-9107-47B6-9A92-C898E889DF0E}" type="datetimeFigureOut">
              <a:rPr lang="tr-TR" smtClean="0"/>
              <a:t>22.03.2019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96CDC-B06F-4FDF-A905-5D7236775C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670108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EAF94-9107-47B6-9A92-C898E889DF0E}" type="datetimeFigureOut">
              <a:rPr lang="tr-TR" smtClean="0"/>
              <a:t>22.03.2019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96CDC-B06F-4FDF-A905-5D7236775C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548730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EAF94-9107-47B6-9A92-C898E889DF0E}" type="datetimeFigureOut">
              <a:rPr lang="tr-TR" smtClean="0"/>
              <a:t>22.03.2019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96CDC-B06F-4FDF-A905-5D7236775C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761830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EAF94-9107-47B6-9A92-C898E889DF0E}" type="datetimeFigureOut">
              <a:rPr lang="tr-TR" smtClean="0"/>
              <a:t>22.03.2019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96CDC-B06F-4FDF-A905-5D7236775C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356189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EAF94-9107-47B6-9A92-C898E889DF0E}" type="datetimeFigureOut">
              <a:rPr lang="tr-TR" smtClean="0"/>
              <a:t>22.03.2019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96CDC-B06F-4FDF-A905-5D7236775C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632432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EAF94-9107-47B6-9A92-C898E889DF0E}" type="datetimeFigureOut">
              <a:rPr lang="tr-TR" smtClean="0"/>
              <a:t>22.03.2019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96CDC-B06F-4FDF-A905-5D7236775C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781750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EAF94-9107-47B6-9A92-C898E889DF0E}" type="datetimeFigureOut">
              <a:rPr lang="tr-TR" smtClean="0"/>
              <a:t>22.03.2019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96CDC-B06F-4FDF-A905-5D7236775C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691157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EAF94-9107-47B6-9A92-C898E889DF0E}" type="datetimeFigureOut">
              <a:rPr lang="tr-TR" smtClean="0"/>
              <a:t>22.03.2019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96CDC-B06F-4FDF-A905-5D7236775C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793587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EAF94-9107-47B6-9A92-C898E889DF0E}" type="datetimeFigureOut">
              <a:rPr lang="tr-TR" smtClean="0"/>
              <a:t>22.03.2019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96CDC-B06F-4FDF-A905-5D7236775C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054333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EAF94-9107-47B6-9A92-C898E889DF0E}" type="datetimeFigureOut">
              <a:rPr lang="tr-TR" smtClean="0"/>
              <a:t>22.03.2019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96CDC-B06F-4FDF-A905-5D7236775C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728169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EAF94-9107-47B6-9A92-C898E889DF0E}" type="datetimeFigureOut">
              <a:rPr lang="tr-TR" smtClean="0"/>
              <a:t>22.03.2019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96CDC-B06F-4FDF-A905-5D7236775C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124498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EEAF94-9107-47B6-9A92-C898E889DF0E}" type="datetimeFigureOut">
              <a:rPr lang="tr-TR" smtClean="0"/>
              <a:t>22.03.2019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296CDC-B06F-4FDF-A905-5D7236775C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280297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>
                <a:solidFill>
                  <a:schemeClr val="accent2">
                    <a:lumMod val="50000"/>
                  </a:schemeClr>
                </a:solidFill>
                <a:latin typeface="Old English Text MT" pitchFamily="66" charset="0"/>
              </a:rPr>
              <a:t>İngilizce 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354628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endParaRPr lang="en-GB" dirty="0" smtClean="0">
              <a:solidFill>
                <a:schemeClr val="tx1"/>
              </a:solidFill>
            </a:endParaRPr>
          </a:p>
          <a:p>
            <a:r>
              <a:rPr lang="tr-TR" b="1" dirty="0" smtClean="0">
                <a:solidFill>
                  <a:srgbClr val="C00000"/>
                </a:solidFill>
              </a:rPr>
              <a:t>Yaşayan</a:t>
            </a:r>
            <a:r>
              <a:rPr lang="en-GB" b="1" dirty="0" smtClean="0">
                <a:solidFill>
                  <a:srgbClr val="C00000"/>
                </a:solidFill>
              </a:rPr>
              <a:t>:</a:t>
            </a:r>
          </a:p>
          <a:p>
            <a:r>
              <a:rPr lang="tr-TR" dirty="0" smtClean="0"/>
              <a:t>İngilizce</a:t>
            </a:r>
            <a:endParaRPr lang="en-US" dirty="0" smtClean="0"/>
          </a:p>
          <a:p>
            <a:r>
              <a:rPr lang="tr-TR" dirty="0" err="1" smtClean="0"/>
              <a:t>Gallice</a:t>
            </a:r>
            <a:r>
              <a:rPr lang="en-US" dirty="0" smtClean="0"/>
              <a:t>	</a:t>
            </a:r>
          </a:p>
          <a:p>
            <a:r>
              <a:rPr lang="tr-TR" dirty="0" err="1" smtClean="0"/>
              <a:t>İskoçça</a:t>
            </a:r>
            <a:endParaRPr lang="en-US" dirty="0" smtClean="0"/>
          </a:p>
          <a:p>
            <a:r>
              <a:rPr lang="tr-TR" dirty="0" smtClean="0"/>
              <a:t>İrlandaca</a:t>
            </a:r>
            <a:endParaRPr lang="en-US" dirty="0" smtClean="0"/>
          </a:p>
          <a:p>
            <a:r>
              <a:rPr lang="en-US" dirty="0" smtClean="0"/>
              <a:t>Angloromani	</a:t>
            </a:r>
          </a:p>
          <a:p>
            <a:r>
              <a:rPr lang="tr-TR" dirty="0" smtClean="0"/>
              <a:t>İskoç Keltçesi</a:t>
            </a:r>
            <a:r>
              <a:rPr lang="en-US" dirty="0" smtClean="0"/>
              <a:t>	</a:t>
            </a:r>
          </a:p>
          <a:p>
            <a:r>
              <a:rPr lang="tr-TR" dirty="0" smtClean="0"/>
              <a:t>Korniş</a:t>
            </a:r>
            <a:endParaRPr lang="en-US" dirty="0" smtClean="0"/>
          </a:p>
          <a:p>
            <a:r>
              <a:rPr lang="en-GB" dirty="0" err="1" smtClean="0"/>
              <a:t>Angli</a:t>
            </a:r>
            <a:r>
              <a:rPr lang="tr-TR" dirty="0" smtClean="0"/>
              <a:t>ce</a:t>
            </a:r>
            <a:endParaRPr lang="en-GB" dirty="0" smtClean="0"/>
          </a:p>
          <a:p>
            <a:pPr marL="0" indent="0">
              <a:buNone/>
            </a:pPr>
            <a:endParaRPr lang="en-GB" dirty="0" smtClean="0"/>
          </a:p>
          <a:p>
            <a:endParaRPr lang="en-GB" dirty="0" smtClean="0"/>
          </a:p>
          <a:p>
            <a:r>
              <a:rPr lang="tr-TR" dirty="0" smtClean="0">
                <a:solidFill>
                  <a:srgbClr val="C00000"/>
                </a:solidFill>
              </a:rPr>
              <a:t>Karışık</a:t>
            </a:r>
            <a:r>
              <a:rPr lang="en-GB" dirty="0" smtClean="0">
                <a:solidFill>
                  <a:srgbClr val="C00000"/>
                </a:solidFill>
              </a:rPr>
              <a:t>:</a:t>
            </a:r>
            <a:r>
              <a:rPr lang="en-GB" dirty="0" smtClean="0">
                <a:solidFill>
                  <a:schemeClr val="tx1"/>
                </a:solidFill>
              </a:rPr>
              <a:t> </a:t>
            </a:r>
          </a:p>
          <a:p>
            <a:r>
              <a:rPr lang="en-GB" dirty="0" smtClean="0">
                <a:solidFill>
                  <a:schemeClr val="tx1"/>
                </a:solidFill>
              </a:rPr>
              <a:t>Angloromani</a:t>
            </a:r>
          </a:p>
          <a:p>
            <a:r>
              <a:rPr lang="en-GB" dirty="0" smtClean="0">
                <a:solidFill>
                  <a:schemeClr val="tx1"/>
                </a:solidFill>
              </a:rPr>
              <a:t>Shelta</a:t>
            </a:r>
          </a:p>
          <a:p>
            <a:endParaRPr lang="en-GB" dirty="0" smtClean="0">
              <a:solidFill>
                <a:schemeClr val="tx1"/>
              </a:solidFill>
            </a:endParaRPr>
          </a:p>
          <a:p>
            <a:endParaRPr lang="en-GB" dirty="0" smtClean="0">
              <a:solidFill>
                <a:schemeClr val="tx1"/>
              </a:solidFill>
            </a:endParaRPr>
          </a:p>
          <a:p>
            <a:endParaRPr lang="en-GB" dirty="0" smtClean="0">
              <a:solidFill>
                <a:schemeClr val="tx1"/>
              </a:solidFill>
            </a:endParaRPr>
          </a:p>
          <a:p>
            <a:endParaRPr lang="en-GB" dirty="0" smtClean="0">
              <a:solidFill>
                <a:schemeClr val="tx1"/>
              </a:solidFill>
            </a:endParaRPr>
          </a:p>
          <a:p>
            <a:r>
              <a:rPr lang="tr-TR" dirty="0" smtClean="0">
                <a:solidFill>
                  <a:srgbClr val="C00000"/>
                </a:solidFill>
              </a:rPr>
              <a:t>Yok olmuş</a:t>
            </a:r>
            <a:r>
              <a:rPr lang="en-GB" dirty="0" smtClean="0">
                <a:solidFill>
                  <a:srgbClr val="C00000"/>
                </a:solidFill>
              </a:rPr>
              <a:t>:</a:t>
            </a:r>
          </a:p>
          <a:p>
            <a:r>
              <a:rPr lang="tr-TR" dirty="0" smtClean="0"/>
              <a:t>Unutulmuş Keltçe</a:t>
            </a:r>
            <a:endParaRPr lang="en-GB" dirty="0" smtClean="0"/>
          </a:p>
          <a:p>
            <a:r>
              <a:rPr lang="tr-TR" dirty="0" err="1" smtClean="0"/>
              <a:t>Britonca</a:t>
            </a:r>
            <a:endParaRPr lang="en-GB" dirty="0" smtClean="0"/>
          </a:p>
          <a:p>
            <a:r>
              <a:rPr lang="en-GB" dirty="0" err="1" smtClean="0"/>
              <a:t>Cumbri</a:t>
            </a:r>
            <a:r>
              <a:rPr lang="tr-TR" dirty="0" smtClean="0"/>
              <a:t>ce</a:t>
            </a:r>
            <a:endParaRPr lang="en-GB" dirty="0" smtClean="0"/>
          </a:p>
          <a:p>
            <a:r>
              <a:rPr lang="tr-TR" dirty="0" err="1" smtClean="0"/>
              <a:t>Piktçe</a:t>
            </a:r>
            <a:endParaRPr lang="en-GB" dirty="0" smtClean="0"/>
          </a:p>
          <a:p>
            <a:r>
              <a:rPr lang="tr-TR" dirty="0" smtClean="0"/>
              <a:t>Eski İngilizce</a:t>
            </a:r>
            <a:endParaRPr lang="en-GB" dirty="0" smtClean="0"/>
          </a:p>
          <a:p>
            <a:r>
              <a:rPr lang="tr-TR" dirty="0" smtClean="0"/>
              <a:t>Orta Dönem İngilizcesi</a:t>
            </a:r>
            <a:endParaRPr lang="en-GB" dirty="0" smtClean="0"/>
          </a:p>
          <a:p>
            <a:r>
              <a:rPr lang="en-GB" dirty="0" smtClean="0"/>
              <a:t>Yola</a:t>
            </a:r>
          </a:p>
          <a:p>
            <a:r>
              <a:rPr lang="tr-TR" dirty="0" smtClean="0"/>
              <a:t>Erken </a:t>
            </a:r>
            <a:r>
              <a:rPr lang="tr-TR" dirty="0" err="1" smtClean="0"/>
              <a:t>İskoçça</a:t>
            </a:r>
            <a:endParaRPr lang="en-GB" dirty="0" smtClean="0"/>
          </a:p>
          <a:p>
            <a:r>
              <a:rPr lang="tr-TR" dirty="0" smtClean="0"/>
              <a:t>Orta </a:t>
            </a:r>
            <a:r>
              <a:rPr lang="tr-TR" dirty="0" err="1" smtClean="0"/>
              <a:t>İskoçça</a:t>
            </a:r>
            <a:endParaRPr lang="en-GB" dirty="0" smtClean="0"/>
          </a:p>
          <a:p>
            <a:r>
              <a:rPr lang="tr-TR" dirty="0" smtClean="0"/>
              <a:t>Eski Kuzey </a:t>
            </a:r>
            <a:r>
              <a:rPr lang="tr-TR" dirty="0" err="1" smtClean="0"/>
              <a:t>Dİli</a:t>
            </a:r>
            <a:endParaRPr lang="en-GB" dirty="0" smtClean="0"/>
          </a:p>
          <a:p>
            <a:r>
              <a:rPr lang="en-GB" dirty="0" smtClean="0"/>
              <a:t>Norn</a:t>
            </a:r>
          </a:p>
          <a:p>
            <a:r>
              <a:rPr lang="en-GB" dirty="0" smtClean="0"/>
              <a:t>Roman</a:t>
            </a:r>
            <a:endParaRPr lang="tr-TR" dirty="0" smtClean="0"/>
          </a:p>
          <a:p>
            <a:r>
              <a:rPr lang="tr-TR" dirty="0" err="1" smtClean="0"/>
              <a:t>Galli</a:t>
            </a:r>
            <a:r>
              <a:rPr lang="tr-TR" dirty="0" smtClean="0"/>
              <a:t>-Roman </a:t>
            </a:r>
            <a:r>
              <a:rPr lang="tr-TR" dirty="0" err="1" smtClean="0"/>
              <a:t>Dİli</a:t>
            </a:r>
            <a:endParaRPr lang="en-GB" dirty="0" smtClean="0"/>
          </a:p>
          <a:p>
            <a:r>
              <a:rPr lang="en-GB" dirty="0" smtClean="0"/>
              <a:t>Anglo-Norman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677412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İlk </a:t>
            </a:r>
            <a:r>
              <a:rPr lang="en-US" dirty="0" err="1"/>
              <a:t>doğrudan</a:t>
            </a:r>
            <a:r>
              <a:rPr lang="en-US" dirty="0"/>
              <a:t> Roma </a:t>
            </a:r>
            <a:r>
              <a:rPr lang="en-US" dirty="0" err="1"/>
              <a:t>teması</a:t>
            </a:r>
            <a:r>
              <a:rPr lang="en-US" dirty="0"/>
              <a:t>, Roma </a:t>
            </a:r>
            <a:r>
              <a:rPr lang="en-US" dirty="0" err="1"/>
              <a:t>generali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gelecekteki</a:t>
            </a:r>
            <a:r>
              <a:rPr lang="en-US" dirty="0"/>
              <a:t> </a:t>
            </a:r>
            <a:r>
              <a:rPr lang="en-US" dirty="0" err="1"/>
              <a:t>diktatör</a:t>
            </a:r>
            <a:r>
              <a:rPr lang="en-US" dirty="0"/>
              <a:t> Julius </a:t>
            </a:r>
            <a:r>
              <a:rPr lang="en-US" dirty="0" err="1"/>
              <a:t>Caesar'ın</a:t>
            </a:r>
            <a:r>
              <a:rPr lang="en-US" dirty="0"/>
              <a:t> </a:t>
            </a:r>
            <a:r>
              <a:rPr lang="tr-TR" dirty="0"/>
              <a:t>M.Ö. </a:t>
            </a:r>
            <a:r>
              <a:rPr lang="en-US" dirty="0"/>
              <a:t>55 </a:t>
            </a:r>
            <a:r>
              <a:rPr lang="en-US" dirty="0" err="1"/>
              <a:t>ve</a:t>
            </a:r>
            <a:r>
              <a:rPr lang="en-US" dirty="0"/>
              <a:t> 54’de </a:t>
            </a:r>
            <a:r>
              <a:rPr lang="en-US" dirty="0" err="1"/>
              <a:t>İngiltere’ye</a:t>
            </a:r>
            <a:r>
              <a:rPr lang="en-US" dirty="0"/>
              <a:t> </a:t>
            </a:r>
            <a:r>
              <a:rPr lang="en-US" dirty="0" err="1"/>
              <a:t>iki</a:t>
            </a:r>
            <a:r>
              <a:rPr lang="en-US" dirty="0"/>
              <a:t> </a:t>
            </a:r>
            <a:r>
              <a:rPr lang="en-US" dirty="0" err="1"/>
              <a:t>sefer</a:t>
            </a:r>
            <a:r>
              <a:rPr lang="en-US" dirty="0"/>
              <a:t> </a:t>
            </a:r>
            <a:r>
              <a:rPr lang="en-US" dirty="0" err="1"/>
              <a:t>yapmasıyla</a:t>
            </a:r>
            <a:r>
              <a:rPr lang="en-US" dirty="0"/>
              <a:t> </a:t>
            </a:r>
            <a:r>
              <a:rPr lang="en-US" dirty="0" err="1"/>
              <a:t>geldi</a:t>
            </a:r>
            <a:r>
              <a:rPr lang="en-US" dirty="0"/>
              <a:t>..</a:t>
            </a:r>
          </a:p>
          <a:p>
            <a:endParaRPr lang="en-US" dirty="0"/>
          </a:p>
          <a:p>
            <a:r>
              <a:rPr lang="en-US" dirty="0"/>
              <a:t>İlk </a:t>
            </a:r>
            <a:r>
              <a:rPr lang="en-US" dirty="0" err="1"/>
              <a:t>sefer</a:t>
            </a:r>
            <a:r>
              <a:rPr lang="en-US" dirty="0"/>
              <a:t>, tam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istiladan</a:t>
            </a:r>
            <a:r>
              <a:rPr lang="en-US" dirty="0"/>
              <a:t> </a:t>
            </a:r>
            <a:r>
              <a:rPr lang="en-US" dirty="0" err="1"/>
              <a:t>daha</a:t>
            </a:r>
            <a:r>
              <a:rPr lang="en-US" dirty="0"/>
              <a:t> </a:t>
            </a:r>
            <a:r>
              <a:rPr lang="en-US" dirty="0" err="1"/>
              <a:t>fazla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keşif</a:t>
            </a:r>
            <a:r>
              <a:rPr lang="en-US" dirty="0"/>
              <a:t>, Kent </a:t>
            </a:r>
            <a:r>
              <a:rPr lang="en-US" dirty="0" err="1"/>
              <a:t>kıyısında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tr-TR" dirty="0"/>
              <a:t>ayak basma noktası</a:t>
            </a:r>
            <a:r>
              <a:rPr lang="en-US" dirty="0"/>
              <a:t> </a:t>
            </a:r>
            <a:r>
              <a:rPr lang="en-US" dirty="0" err="1"/>
              <a:t>edin</a:t>
            </a:r>
            <a:r>
              <a:rPr lang="tr-TR" dirty="0"/>
              <a:t>il</a:t>
            </a:r>
            <a:r>
              <a:rPr lang="en-US" dirty="0"/>
              <a:t>di.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44016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smtClean="0"/>
              <a:t>Romalılar adayı 43 yılından 410 yılına kadar kontrol etmiştir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tr-TR" dirty="0" smtClean="0"/>
              <a:t>Roma İmparatorluğu iki temel direk üzerinde durmuştur. Bunlardan ilki İmparatora sözde bağlılık ikincisi ise askerlerinin iaşelerinin ödenmesi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tr-TR" dirty="0" smtClean="0"/>
              <a:t>Adanın işgalinde buraya yerleşen ve sonrasında kalan Latinler neredeyse bir görüntüden ibaretti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dirty="0" smtClean="0"/>
              <a:t>  '-Chester' </a:t>
            </a:r>
            <a:r>
              <a:rPr lang="en-US" dirty="0" err="1" smtClean="0"/>
              <a:t>ile</a:t>
            </a:r>
            <a:r>
              <a:rPr lang="en-US" dirty="0" smtClean="0"/>
              <a:t> </a:t>
            </a:r>
            <a:r>
              <a:rPr lang="en-US" dirty="0" err="1" smtClean="0"/>
              <a:t>biten</a:t>
            </a:r>
            <a:r>
              <a:rPr lang="en-US" dirty="0" smtClean="0"/>
              <a:t> </a:t>
            </a:r>
            <a:r>
              <a:rPr lang="en-US" dirty="0" err="1" smtClean="0"/>
              <a:t>tüm</a:t>
            </a:r>
            <a:r>
              <a:rPr lang="en-US" dirty="0" smtClean="0"/>
              <a:t> </a:t>
            </a:r>
            <a:r>
              <a:rPr lang="en-US" dirty="0" err="1" smtClean="0"/>
              <a:t>bu</a:t>
            </a:r>
            <a:r>
              <a:rPr lang="en-US" dirty="0" smtClean="0"/>
              <a:t> </a:t>
            </a:r>
            <a:r>
              <a:rPr lang="en-US" dirty="0" err="1" smtClean="0"/>
              <a:t>İngilizce</a:t>
            </a:r>
            <a:r>
              <a:rPr lang="en-US" dirty="0" smtClean="0"/>
              <a:t> </a:t>
            </a:r>
            <a:r>
              <a:rPr lang="en-US" dirty="0" err="1" smtClean="0"/>
              <a:t>yerler</a:t>
            </a:r>
            <a:r>
              <a:rPr lang="en-US" dirty="0" smtClean="0"/>
              <a:t> </a:t>
            </a:r>
            <a:r>
              <a:rPr lang="en-US" dirty="0" err="1" smtClean="0"/>
              <a:t>Latince</a:t>
            </a:r>
            <a:r>
              <a:rPr lang="en-US" dirty="0" smtClean="0"/>
              <a:t> '</a:t>
            </a:r>
            <a:r>
              <a:rPr lang="en-US" dirty="0" err="1" smtClean="0"/>
              <a:t>castra</a:t>
            </a:r>
            <a:r>
              <a:rPr lang="en-US" dirty="0" smtClean="0"/>
              <a:t>'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geldi</a:t>
            </a:r>
            <a:r>
              <a:rPr lang="en-US" dirty="0" smtClean="0"/>
              <a:t> - </a:t>
            </a:r>
            <a:r>
              <a:rPr lang="en-US" dirty="0" err="1" smtClean="0"/>
              <a:t>Romalılar</a:t>
            </a:r>
            <a:r>
              <a:rPr lang="en-US" dirty="0" smtClean="0"/>
              <a:t> </a:t>
            </a:r>
            <a:r>
              <a:rPr lang="en-US" dirty="0" err="1" smtClean="0"/>
              <a:t>Latince</a:t>
            </a:r>
            <a:r>
              <a:rPr lang="en-US" dirty="0" smtClean="0"/>
              <a:t> '</a:t>
            </a:r>
            <a:r>
              <a:rPr lang="en-US" dirty="0" err="1" smtClean="0"/>
              <a:t>castra</a:t>
            </a:r>
            <a:r>
              <a:rPr lang="en-US" dirty="0" smtClean="0"/>
              <a:t>' </a:t>
            </a:r>
            <a:r>
              <a:rPr lang="en-US" dirty="0" err="1" smtClean="0"/>
              <a:t>denilen</a:t>
            </a:r>
            <a:r>
              <a:rPr lang="en-US" dirty="0" smtClean="0"/>
              <a:t> </a:t>
            </a:r>
            <a:r>
              <a:rPr lang="en-US" dirty="0" err="1" smtClean="0"/>
              <a:t>askeri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kamp</a:t>
            </a:r>
            <a:r>
              <a:rPr lang="en-US" dirty="0" smtClean="0"/>
              <a:t> </a:t>
            </a:r>
            <a:r>
              <a:rPr lang="en-US" dirty="0" err="1" smtClean="0"/>
              <a:t>kurdukları</a:t>
            </a:r>
            <a:r>
              <a:rPr lang="en-US" dirty="0" smtClean="0"/>
              <a:t> </a:t>
            </a:r>
            <a:r>
              <a:rPr lang="en-US" dirty="0" err="1" smtClean="0"/>
              <a:t>yerlerdi</a:t>
            </a:r>
            <a:r>
              <a:rPr lang="en-US" dirty="0" smtClean="0"/>
              <a:t>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526542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Germen </a:t>
            </a:r>
            <a:r>
              <a:rPr lang="en-US" dirty="0" err="1" smtClean="0"/>
              <a:t>halkları</a:t>
            </a:r>
            <a:r>
              <a:rPr lang="en-US" dirty="0" smtClean="0"/>
              <a:t> (</a:t>
            </a:r>
            <a:r>
              <a:rPr lang="en-US" dirty="0" err="1" smtClean="0"/>
              <a:t>eski</a:t>
            </a:r>
            <a:r>
              <a:rPr lang="en-US" dirty="0" smtClean="0"/>
              <a:t> </a:t>
            </a:r>
            <a:r>
              <a:rPr lang="en-US" dirty="0" err="1" smtClean="0"/>
              <a:t>edebiyatta</a:t>
            </a:r>
            <a:r>
              <a:rPr lang="en-US" dirty="0" smtClean="0"/>
              <a:t> </a:t>
            </a:r>
            <a:r>
              <a:rPr lang="en-US" dirty="0" err="1" smtClean="0"/>
              <a:t>Teutonik</a:t>
            </a:r>
            <a:r>
              <a:rPr lang="en-US" dirty="0" smtClean="0"/>
              <a:t> </a:t>
            </a:r>
            <a:r>
              <a:rPr lang="en-US" dirty="0" err="1" smtClean="0"/>
              <a:t>veya</a:t>
            </a:r>
            <a:r>
              <a:rPr lang="en-US" dirty="0" smtClean="0"/>
              <a:t> </a:t>
            </a:r>
            <a:r>
              <a:rPr lang="en-US" dirty="0" err="1" smtClean="0"/>
              <a:t>Gotik</a:t>
            </a:r>
            <a:r>
              <a:rPr lang="en-US" dirty="0" smtClean="0"/>
              <a:t> </a:t>
            </a:r>
            <a:r>
              <a:rPr lang="en-US" dirty="0" err="1" smtClean="0"/>
              <a:t>olarak</a:t>
            </a:r>
            <a:r>
              <a:rPr lang="en-US" dirty="0" smtClean="0"/>
              <a:t> da </a:t>
            </a:r>
            <a:r>
              <a:rPr lang="en-US" dirty="0" err="1" smtClean="0"/>
              <a:t>bilinir</a:t>
            </a:r>
            <a:r>
              <a:rPr lang="en-US" dirty="0" smtClean="0"/>
              <a:t>) </a:t>
            </a:r>
            <a:r>
              <a:rPr lang="en-US" dirty="0" err="1" smtClean="0"/>
              <a:t>Kuzey</a:t>
            </a:r>
            <a:r>
              <a:rPr lang="en-US" dirty="0" smtClean="0"/>
              <a:t> </a:t>
            </a:r>
            <a:r>
              <a:rPr lang="en-US" dirty="0" err="1" smtClean="0"/>
              <a:t>Avrupa</a:t>
            </a:r>
            <a:r>
              <a:rPr lang="en-US" dirty="0" smtClean="0"/>
              <a:t> </a:t>
            </a:r>
            <a:r>
              <a:rPr lang="en-US" dirty="0" err="1" smtClean="0"/>
              <a:t>kökenli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Hint-</a:t>
            </a:r>
            <a:r>
              <a:rPr lang="en-US" dirty="0" err="1" smtClean="0"/>
              <a:t>Avrupa</a:t>
            </a:r>
            <a:r>
              <a:rPr lang="en-US" dirty="0" smtClean="0"/>
              <a:t> </a:t>
            </a:r>
            <a:r>
              <a:rPr lang="en-US" dirty="0" err="1" smtClean="0"/>
              <a:t>etno-dilbilimsel</a:t>
            </a:r>
            <a:r>
              <a:rPr lang="en-US" dirty="0" smtClean="0"/>
              <a:t> </a:t>
            </a:r>
            <a:r>
              <a:rPr lang="en-US" dirty="0" err="1" smtClean="0"/>
              <a:t>grubudur</a:t>
            </a:r>
            <a:r>
              <a:rPr lang="en-US" dirty="0" smtClean="0"/>
              <a:t>..</a:t>
            </a:r>
          </a:p>
          <a:p>
            <a:endParaRPr lang="en-GB" dirty="0" smtClean="0"/>
          </a:p>
          <a:p>
            <a:r>
              <a:rPr lang="en-US" dirty="0" smtClean="0"/>
              <a:t>Anglo-Saxon </a:t>
            </a:r>
            <a:r>
              <a:rPr lang="en-US" dirty="0" err="1" smtClean="0"/>
              <a:t>terimi</a:t>
            </a:r>
            <a:r>
              <a:rPr lang="en-US" dirty="0" smtClean="0"/>
              <a:t>, </a:t>
            </a:r>
            <a:r>
              <a:rPr lang="en-US" dirty="0" err="1" smtClean="0"/>
              <a:t>bazı</a:t>
            </a:r>
            <a:r>
              <a:rPr lang="en-US" dirty="0" smtClean="0"/>
              <a:t> </a:t>
            </a:r>
            <a:r>
              <a:rPr lang="en-US" dirty="0" err="1" smtClean="0"/>
              <a:t>tarihçiler</a:t>
            </a:r>
            <a:r>
              <a:rPr lang="en-US" dirty="0" smtClean="0"/>
              <a:t> </a:t>
            </a:r>
            <a:r>
              <a:rPr lang="en-US" dirty="0" err="1" smtClean="0"/>
              <a:t>tarafından</a:t>
            </a:r>
            <a:r>
              <a:rPr lang="en-US" dirty="0" smtClean="0"/>
              <a:t>, 5. </a:t>
            </a:r>
            <a:r>
              <a:rPr lang="en-US" dirty="0" err="1" smtClean="0"/>
              <a:t>yüzyılın</a:t>
            </a:r>
            <a:r>
              <a:rPr lang="en-US" dirty="0" smtClean="0"/>
              <a:t> </a:t>
            </a:r>
            <a:r>
              <a:rPr lang="en-US" dirty="0" err="1" smtClean="0"/>
              <a:t>başlarından</a:t>
            </a:r>
            <a:r>
              <a:rPr lang="en-US" dirty="0" smtClean="0"/>
              <a:t> </a:t>
            </a:r>
            <a:r>
              <a:rPr lang="en-US" dirty="0" err="1" smtClean="0"/>
              <a:t>başlayarak</a:t>
            </a:r>
            <a:r>
              <a:rPr lang="en-US" dirty="0" smtClean="0"/>
              <a:t> </a:t>
            </a:r>
            <a:r>
              <a:rPr lang="en-US" dirty="0" err="1" smtClean="0"/>
              <a:t>Britanya'nın</a:t>
            </a:r>
            <a:r>
              <a:rPr lang="en-US" dirty="0" smtClean="0"/>
              <a:t> </a:t>
            </a:r>
            <a:r>
              <a:rPr lang="en-US" dirty="0" err="1" smtClean="0"/>
              <a:t>güneyini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doğusunu</a:t>
            </a:r>
            <a:r>
              <a:rPr lang="en-US" dirty="0" smtClean="0"/>
              <a:t> </a:t>
            </a:r>
            <a:r>
              <a:rPr lang="en-US" dirty="0" err="1" smtClean="0"/>
              <a:t>istila</a:t>
            </a:r>
            <a:r>
              <a:rPr lang="en-US" dirty="0" smtClean="0"/>
              <a:t> </a:t>
            </a:r>
            <a:r>
              <a:rPr lang="en-US" dirty="0" err="1" smtClean="0"/>
              <a:t>eden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yerleşen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aşiretlerini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İngiliz</a:t>
            </a:r>
            <a:r>
              <a:rPr lang="en-US" dirty="0" smtClean="0"/>
              <a:t> </a:t>
            </a:r>
            <a:r>
              <a:rPr lang="en-US" dirty="0" err="1" smtClean="0"/>
              <a:t>ulusunu</a:t>
            </a:r>
            <a:r>
              <a:rPr lang="en-US" dirty="0" smtClean="0"/>
              <a:t> </a:t>
            </a:r>
            <a:r>
              <a:rPr lang="en-US" dirty="0" err="1" smtClean="0"/>
              <a:t>yaratmalarından</a:t>
            </a:r>
            <a:r>
              <a:rPr lang="en-US" dirty="0" smtClean="0"/>
              <a:t> Norman </a:t>
            </a:r>
            <a:r>
              <a:rPr lang="en-US" dirty="0" err="1" smtClean="0"/>
              <a:t>fetihlerine</a:t>
            </a:r>
            <a:r>
              <a:rPr lang="en-US" dirty="0" smtClean="0"/>
              <a:t> </a:t>
            </a:r>
            <a:r>
              <a:rPr lang="en-US" dirty="0" err="1" smtClean="0"/>
              <a:t>kadar</a:t>
            </a:r>
            <a:r>
              <a:rPr lang="en-US" dirty="0" smtClean="0"/>
              <a:t> </a:t>
            </a:r>
            <a:r>
              <a:rPr lang="en-US" dirty="0" err="1" smtClean="0"/>
              <a:t>geçen</a:t>
            </a:r>
            <a:r>
              <a:rPr lang="en-US" dirty="0" smtClean="0"/>
              <a:t> Germen </a:t>
            </a:r>
            <a:r>
              <a:rPr lang="en-US" dirty="0" err="1" smtClean="0"/>
              <a:t>kabilelerini</a:t>
            </a:r>
            <a:r>
              <a:rPr lang="en-US" dirty="0" smtClean="0"/>
              <a:t> </a:t>
            </a:r>
            <a:r>
              <a:rPr lang="en-US" dirty="0" err="1" smtClean="0"/>
              <a:t>tanımlamak</a:t>
            </a:r>
            <a:r>
              <a:rPr lang="en-US" dirty="0" smtClean="0"/>
              <a:t> </a:t>
            </a:r>
            <a:r>
              <a:rPr lang="en-US" dirty="0" err="1" smtClean="0"/>
              <a:t>için</a:t>
            </a:r>
            <a:r>
              <a:rPr lang="en-US" dirty="0" smtClean="0"/>
              <a:t> </a:t>
            </a:r>
            <a:r>
              <a:rPr lang="en-US" dirty="0" err="1" smtClean="0"/>
              <a:t>kullanılmaktadır</a:t>
            </a:r>
            <a:r>
              <a:rPr lang="en-US" dirty="0" smtClean="0"/>
              <a:t>..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51039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Angles, </a:t>
            </a:r>
            <a:r>
              <a:rPr lang="en-US" dirty="0" err="1" smtClean="0"/>
              <a:t>Angeln'dan</a:t>
            </a:r>
            <a:r>
              <a:rPr lang="en-US" dirty="0" smtClean="0"/>
              <a:t> </a:t>
            </a:r>
            <a:r>
              <a:rPr lang="en-US" dirty="0" err="1" smtClean="0"/>
              <a:t>gelmiş</a:t>
            </a:r>
            <a:r>
              <a:rPr lang="en-US" dirty="0" smtClean="0"/>
              <a:t> </a:t>
            </a:r>
            <a:r>
              <a:rPr lang="en-US" dirty="0" err="1" smtClean="0"/>
              <a:t>olabilir</a:t>
            </a:r>
            <a:r>
              <a:rPr lang="en-US" dirty="0" smtClean="0"/>
              <a:t> (modern </a:t>
            </a:r>
            <a:r>
              <a:rPr lang="en-US" dirty="0" err="1" smtClean="0"/>
              <a:t>Almanya'da</a:t>
            </a:r>
            <a:r>
              <a:rPr lang="en-US" dirty="0" smtClean="0"/>
              <a:t>): Bede (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keşiş</a:t>
            </a:r>
            <a:r>
              <a:rPr lang="en-US" dirty="0" smtClean="0"/>
              <a:t>), </a:t>
            </a:r>
            <a:r>
              <a:rPr lang="en-US" dirty="0" err="1" smtClean="0"/>
              <a:t>bütün</a:t>
            </a:r>
            <a:r>
              <a:rPr lang="en-US" dirty="0" smtClean="0"/>
              <a:t> </a:t>
            </a:r>
            <a:r>
              <a:rPr lang="en-US" dirty="0" err="1" smtClean="0"/>
              <a:t>milletlerinin</a:t>
            </a:r>
            <a:r>
              <a:rPr lang="en-US" dirty="0" smtClean="0"/>
              <a:t> </a:t>
            </a:r>
            <a:r>
              <a:rPr lang="en-US" dirty="0" err="1" smtClean="0"/>
              <a:t>eski</a:t>
            </a:r>
            <a:r>
              <a:rPr lang="en-US" dirty="0" smtClean="0"/>
              <a:t> </a:t>
            </a:r>
            <a:r>
              <a:rPr lang="en-US" dirty="0" err="1" smtClean="0"/>
              <a:t>topraklarını</a:t>
            </a:r>
            <a:r>
              <a:rPr lang="en-US" dirty="0" smtClean="0"/>
              <a:t> </a:t>
            </a:r>
            <a:r>
              <a:rPr lang="en-US" dirty="0" err="1" smtClean="0"/>
              <a:t>boş</a:t>
            </a:r>
            <a:r>
              <a:rPr lang="en-US" dirty="0" smtClean="0"/>
              <a:t> </a:t>
            </a:r>
            <a:r>
              <a:rPr lang="en-US" dirty="0" err="1" smtClean="0"/>
              <a:t>bırakarak</a:t>
            </a:r>
            <a:r>
              <a:rPr lang="en-US" dirty="0" smtClean="0"/>
              <a:t> </a:t>
            </a:r>
            <a:r>
              <a:rPr lang="en-US" dirty="0" err="1" smtClean="0"/>
              <a:t>İngiltere'ye</a:t>
            </a:r>
            <a:r>
              <a:rPr lang="en-US" dirty="0" smtClean="0"/>
              <a:t> </a:t>
            </a:r>
            <a:r>
              <a:rPr lang="en-US" dirty="0" err="1" smtClean="0"/>
              <a:t>geldiğini</a:t>
            </a:r>
            <a:r>
              <a:rPr lang="en-US" dirty="0" smtClean="0"/>
              <a:t> </a:t>
            </a:r>
            <a:r>
              <a:rPr lang="en-US" dirty="0" err="1" smtClean="0"/>
              <a:t>yazdı</a:t>
            </a:r>
            <a:r>
              <a:rPr lang="en-US" dirty="0" smtClean="0"/>
              <a:t>..</a:t>
            </a:r>
          </a:p>
          <a:p>
            <a:endParaRPr lang="en-US" dirty="0" smtClean="0"/>
          </a:p>
          <a:p>
            <a:r>
              <a:rPr lang="en-US" dirty="0" smtClean="0"/>
              <a:t> </a:t>
            </a:r>
            <a:r>
              <a:rPr lang="en-US" dirty="0" err="1" smtClean="0"/>
              <a:t>İngiltere</a:t>
            </a:r>
            <a:r>
              <a:rPr lang="en-US" dirty="0" smtClean="0"/>
              <a:t> </a:t>
            </a:r>
            <a:r>
              <a:rPr lang="en-US" dirty="0" err="1" smtClean="0"/>
              <a:t>ismi</a:t>
            </a:r>
            <a:r>
              <a:rPr lang="en-US" dirty="0" smtClean="0"/>
              <a:t> (</a:t>
            </a:r>
            <a:r>
              <a:rPr lang="en-US" dirty="0" err="1" smtClean="0"/>
              <a:t>Eski</a:t>
            </a:r>
            <a:r>
              <a:rPr lang="en-US" dirty="0" smtClean="0"/>
              <a:t> </a:t>
            </a:r>
            <a:r>
              <a:rPr lang="en-US" dirty="0" err="1" smtClean="0"/>
              <a:t>İngilizcesi</a:t>
            </a:r>
            <a:r>
              <a:rPr lang="en-US" dirty="0" smtClean="0"/>
              <a:t>: </a:t>
            </a:r>
            <a:r>
              <a:rPr lang="en-US" dirty="0" err="1" smtClean="0"/>
              <a:t>Engla</a:t>
            </a:r>
            <a:r>
              <a:rPr lang="en-US" dirty="0" smtClean="0"/>
              <a:t> </a:t>
            </a:r>
            <a:r>
              <a:rPr lang="en-US" dirty="0" err="1" smtClean="0"/>
              <a:t>ülkesi</a:t>
            </a:r>
            <a:r>
              <a:rPr lang="en-US" dirty="0" smtClean="0"/>
              <a:t> </a:t>
            </a:r>
            <a:r>
              <a:rPr lang="en-US" dirty="0" err="1" smtClean="0"/>
              <a:t>veya</a:t>
            </a:r>
            <a:r>
              <a:rPr lang="en-US" dirty="0" smtClean="0"/>
              <a:t> </a:t>
            </a:r>
            <a:r>
              <a:rPr lang="en-US" dirty="0" err="1" smtClean="0"/>
              <a:t>Ængla</a:t>
            </a:r>
            <a:r>
              <a:rPr lang="en-US" dirty="0" smtClean="0"/>
              <a:t> </a:t>
            </a:r>
            <a:r>
              <a:rPr lang="en-US" dirty="0" err="1" smtClean="0"/>
              <a:t>ülkesi</a:t>
            </a:r>
            <a:r>
              <a:rPr lang="en-US" dirty="0" smtClean="0"/>
              <a:t>) </a:t>
            </a:r>
            <a:r>
              <a:rPr lang="en-US" dirty="0" err="1" smtClean="0"/>
              <a:t>bu</a:t>
            </a:r>
            <a:r>
              <a:rPr lang="en-US" dirty="0" smtClean="0"/>
              <a:t> </a:t>
            </a:r>
            <a:r>
              <a:rPr lang="en-US" dirty="0" err="1" smtClean="0"/>
              <a:t>kabileden</a:t>
            </a:r>
            <a:r>
              <a:rPr lang="en-US" dirty="0" smtClean="0"/>
              <a:t> </a:t>
            </a:r>
            <a:r>
              <a:rPr lang="en-US" dirty="0" err="1" smtClean="0"/>
              <a:t>gelmektedir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Aşağı</a:t>
            </a:r>
            <a:r>
              <a:rPr lang="en-US" dirty="0" smtClean="0"/>
              <a:t> </a:t>
            </a:r>
            <a:r>
              <a:rPr lang="en-US" dirty="0" err="1" smtClean="0"/>
              <a:t>Saksonya'dan</a:t>
            </a:r>
            <a:r>
              <a:rPr lang="en-US" dirty="0" smtClean="0"/>
              <a:t> </a:t>
            </a:r>
            <a:r>
              <a:rPr lang="en-US" dirty="0" err="1" smtClean="0"/>
              <a:t>Saksonlar</a:t>
            </a:r>
            <a:r>
              <a:rPr lang="en-US" dirty="0" smtClean="0"/>
              <a:t> (modern </a:t>
            </a:r>
            <a:r>
              <a:rPr lang="en-US" dirty="0" err="1" smtClean="0"/>
              <a:t>Almanya'da</a:t>
            </a:r>
            <a:r>
              <a:rPr lang="en-US" dirty="0" smtClean="0"/>
              <a:t>; </a:t>
            </a:r>
            <a:r>
              <a:rPr lang="en-US" dirty="0" err="1" smtClean="0"/>
              <a:t>Almanca</a:t>
            </a:r>
            <a:r>
              <a:rPr lang="en-US" dirty="0" smtClean="0"/>
              <a:t>: Niedersachsen)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Düşük</a:t>
            </a:r>
            <a:r>
              <a:rPr lang="en-US" dirty="0" smtClean="0"/>
              <a:t> </a:t>
            </a:r>
            <a:r>
              <a:rPr lang="en-US" dirty="0" err="1" smtClean="0"/>
              <a:t>Ülkeler</a:t>
            </a:r>
            <a:r>
              <a:rPr lang="en-US" dirty="0" smtClean="0"/>
              <a:t>.</a:t>
            </a:r>
          </a:p>
          <a:p>
            <a:r>
              <a:rPr lang="en-US" dirty="0" smtClean="0"/>
              <a:t> J</a:t>
            </a:r>
            <a:r>
              <a:rPr lang="tr-TR" dirty="0" err="1" smtClean="0"/>
              <a:t>ütler</a:t>
            </a:r>
            <a:r>
              <a:rPr lang="en-US" dirty="0" smtClean="0"/>
              <a:t> </a:t>
            </a:r>
            <a:r>
              <a:rPr lang="en-US" dirty="0" err="1" smtClean="0"/>
              <a:t>Büyük</a:t>
            </a:r>
            <a:r>
              <a:rPr lang="en-US" dirty="0" smtClean="0"/>
              <a:t> </a:t>
            </a:r>
            <a:r>
              <a:rPr lang="en-US" dirty="0" err="1" smtClean="0"/>
              <a:t>olasılıkla</a:t>
            </a:r>
            <a:r>
              <a:rPr lang="en-US" dirty="0" smtClean="0"/>
              <a:t> Jutland </a:t>
            </a:r>
            <a:r>
              <a:rPr lang="en-US" dirty="0" err="1" smtClean="0"/>
              <a:t>yarımadasından</a:t>
            </a:r>
            <a:r>
              <a:rPr lang="en-US" dirty="0" smtClean="0"/>
              <a:t> (modern </a:t>
            </a:r>
            <a:r>
              <a:rPr lang="en-US" dirty="0" err="1" smtClean="0"/>
              <a:t>Danimarka'da</a:t>
            </a:r>
            <a:r>
              <a:rPr lang="en-US" dirty="0" smtClean="0"/>
              <a:t>).</a:t>
            </a:r>
            <a:endParaRPr lang="en-GB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816569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Anglo-Saxon </a:t>
            </a:r>
            <a:r>
              <a:rPr lang="en-US" dirty="0" err="1" smtClean="0"/>
              <a:t>terimi</a:t>
            </a:r>
            <a:r>
              <a:rPr lang="en-US" dirty="0" smtClean="0"/>
              <a:t>, </a:t>
            </a:r>
            <a:r>
              <a:rPr lang="en-US" dirty="0" err="1" smtClean="0"/>
              <a:t>Büyük</a:t>
            </a:r>
            <a:r>
              <a:rPr lang="en-US" dirty="0" smtClean="0"/>
              <a:t> Alfred </a:t>
            </a:r>
            <a:r>
              <a:rPr lang="en-US" dirty="0" err="1" smtClean="0"/>
              <a:t>döneminde</a:t>
            </a:r>
            <a:r>
              <a:rPr lang="en-US" dirty="0" smtClean="0"/>
              <a:t> </a:t>
            </a:r>
            <a:r>
              <a:rPr lang="tr-TR" dirty="0" smtClean="0"/>
              <a:t>yazılan</a:t>
            </a:r>
            <a:r>
              <a:rPr lang="en-US" dirty="0" smtClean="0"/>
              <a:t> </a:t>
            </a:r>
            <a:r>
              <a:rPr lang="en-US" dirty="0" err="1" smtClean="0"/>
              <a:t>belgelerde</a:t>
            </a:r>
            <a:r>
              <a:rPr lang="en-US" dirty="0" smtClean="0"/>
              <a:t> </a:t>
            </a:r>
            <a:r>
              <a:rPr lang="en-US" dirty="0" err="1" smtClean="0"/>
              <a:t>bulunabilir</a:t>
            </a:r>
            <a:r>
              <a:rPr lang="en-US" dirty="0" smtClean="0"/>
              <a:t>.</a:t>
            </a:r>
          </a:p>
          <a:p>
            <a:r>
              <a:rPr lang="en-US" dirty="0" smtClean="0"/>
              <a:t> </a:t>
            </a:r>
            <a:r>
              <a:rPr lang="en-US" dirty="0" err="1" smtClean="0"/>
              <a:t>En</a:t>
            </a:r>
            <a:r>
              <a:rPr lang="en-US" dirty="0" smtClean="0"/>
              <a:t> </a:t>
            </a:r>
            <a:r>
              <a:rPr lang="en-US" dirty="0" err="1" smtClean="0"/>
              <a:t>eski</a:t>
            </a:r>
            <a:r>
              <a:rPr lang="en-US" dirty="0" smtClean="0"/>
              <a:t> </a:t>
            </a:r>
            <a:r>
              <a:rPr lang="en-US" dirty="0" err="1" smtClean="0"/>
              <a:t>anla</a:t>
            </a:r>
            <a:r>
              <a:rPr lang="tr-TR" dirty="0" err="1" smtClean="0"/>
              <a:t>tım</a:t>
            </a:r>
            <a:r>
              <a:rPr lang="en-US" dirty="0" err="1" smtClean="0"/>
              <a:t>larında</a:t>
            </a:r>
            <a:r>
              <a:rPr lang="en-US" dirty="0" smtClean="0"/>
              <a:t>, 5. </a:t>
            </a:r>
            <a:r>
              <a:rPr lang="en-US" dirty="0" err="1" smtClean="0"/>
              <a:t>yüzyıldan</a:t>
            </a:r>
            <a:r>
              <a:rPr lang="en-US" dirty="0" smtClean="0"/>
              <a:t> </a:t>
            </a:r>
            <a:r>
              <a:rPr lang="en-US" dirty="0" err="1" smtClean="0"/>
              <a:t>itibaren</a:t>
            </a:r>
            <a:r>
              <a:rPr lang="en-US" dirty="0" smtClean="0"/>
              <a:t> </a:t>
            </a:r>
            <a:r>
              <a:rPr lang="en-US" dirty="0" err="1" smtClean="0"/>
              <a:t>doğu</a:t>
            </a:r>
            <a:r>
              <a:rPr lang="en-US" dirty="0" smtClean="0"/>
              <a:t> </a:t>
            </a:r>
            <a:r>
              <a:rPr lang="en-US" dirty="0" err="1" smtClean="0"/>
              <a:t>İngiltere’ye</a:t>
            </a:r>
            <a:r>
              <a:rPr lang="en-US" dirty="0" smtClean="0"/>
              <a:t> </a:t>
            </a:r>
            <a:r>
              <a:rPr lang="en-US" dirty="0" err="1" smtClean="0"/>
              <a:t>yerleşen</a:t>
            </a:r>
            <a:r>
              <a:rPr lang="en-US" dirty="0" smtClean="0"/>
              <a:t> Germen </a:t>
            </a:r>
            <a:r>
              <a:rPr lang="en-US" dirty="0" err="1" smtClean="0"/>
              <a:t>halklarının</a:t>
            </a:r>
            <a:r>
              <a:rPr lang="en-US" dirty="0" smtClean="0"/>
              <a:t> </a:t>
            </a:r>
            <a:r>
              <a:rPr lang="en-US" dirty="0" err="1" smtClean="0"/>
              <a:t>milletine</a:t>
            </a:r>
            <a:r>
              <a:rPr lang="en-US" dirty="0" smtClean="0"/>
              <a:t> </a:t>
            </a:r>
            <a:r>
              <a:rPr lang="en-US" dirty="0" err="1" smtClean="0"/>
              <a:t>atıfta</a:t>
            </a:r>
            <a:r>
              <a:rPr lang="en-US" dirty="0" smtClean="0"/>
              <a:t> </a:t>
            </a:r>
            <a:r>
              <a:rPr lang="en-US" dirty="0" err="1" smtClean="0"/>
              <a:t>bulundular</a:t>
            </a:r>
            <a:r>
              <a:rPr lang="en-US" dirty="0" smtClean="0"/>
              <a:t>.</a:t>
            </a:r>
          </a:p>
          <a:p>
            <a:r>
              <a:rPr lang="en-US" dirty="0" smtClean="0"/>
              <a:t>Anglo-Saxon </a:t>
            </a:r>
            <a:r>
              <a:rPr lang="en-US" dirty="0" err="1" smtClean="0"/>
              <a:t>İngiltere'nin</a:t>
            </a:r>
            <a:r>
              <a:rPr lang="en-US" dirty="0" smtClean="0"/>
              <a:t> </a:t>
            </a:r>
            <a:r>
              <a:rPr lang="en-US" dirty="0" err="1" smtClean="0"/>
              <a:t>tarihi</a:t>
            </a:r>
            <a:r>
              <a:rPr lang="en-US" dirty="0" smtClean="0"/>
              <a:t>, Roma </a:t>
            </a:r>
            <a:r>
              <a:rPr lang="en-US" dirty="0" err="1" smtClean="0"/>
              <a:t>egemenliğinin</a:t>
            </a:r>
            <a:r>
              <a:rPr lang="en-US" dirty="0" smtClean="0"/>
              <a:t> </a:t>
            </a:r>
            <a:r>
              <a:rPr lang="en-US" dirty="0" err="1" smtClean="0"/>
              <a:t>sonundan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5. </a:t>
            </a:r>
            <a:r>
              <a:rPr lang="en-US" dirty="0" err="1" smtClean="0"/>
              <a:t>yüzyılda</a:t>
            </a:r>
            <a:r>
              <a:rPr lang="en-US" dirty="0" smtClean="0"/>
              <a:t> </a:t>
            </a:r>
            <a:r>
              <a:rPr lang="en-US" dirty="0" err="1" smtClean="0"/>
              <a:t>sayısız</a:t>
            </a:r>
            <a:r>
              <a:rPr lang="en-US" dirty="0" smtClean="0"/>
              <a:t> Anglo-</a:t>
            </a:r>
            <a:r>
              <a:rPr lang="en-US" dirty="0" err="1" smtClean="0"/>
              <a:t>Sakson</a:t>
            </a:r>
            <a:r>
              <a:rPr lang="en-US" dirty="0" smtClean="0"/>
              <a:t> </a:t>
            </a:r>
            <a:r>
              <a:rPr lang="en-US" dirty="0" err="1" smtClean="0"/>
              <a:t>krallığının</a:t>
            </a:r>
            <a:r>
              <a:rPr lang="en-US" dirty="0" smtClean="0"/>
              <a:t> </a:t>
            </a:r>
            <a:r>
              <a:rPr lang="en-US" dirty="0" err="1" smtClean="0"/>
              <a:t>kurulmasından</a:t>
            </a:r>
            <a:r>
              <a:rPr lang="en-US" dirty="0" smtClean="0"/>
              <a:t> 1066'da </a:t>
            </a:r>
            <a:r>
              <a:rPr lang="en-US" dirty="0" err="1" smtClean="0"/>
              <a:t>Normanlar</a:t>
            </a:r>
            <a:r>
              <a:rPr lang="en-US" dirty="0" smtClean="0"/>
              <a:t> </a:t>
            </a:r>
            <a:r>
              <a:rPr lang="en-US" dirty="0" err="1" smtClean="0"/>
              <a:t>tarafından</a:t>
            </a:r>
            <a:r>
              <a:rPr lang="en-US" dirty="0" smtClean="0"/>
              <a:t> </a:t>
            </a:r>
            <a:r>
              <a:rPr lang="en-US" dirty="0" err="1" smtClean="0"/>
              <a:t>İngiltere'nin</a:t>
            </a:r>
            <a:r>
              <a:rPr lang="en-US" dirty="0" smtClean="0"/>
              <a:t> Norman </a:t>
            </a:r>
            <a:r>
              <a:rPr lang="en-US" dirty="0" err="1" smtClean="0"/>
              <a:t>fethine</a:t>
            </a:r>
            <a:r>
              <a:rPr lang="en-US" dirty="0" smtClean="0"/>
              <a:t> </a:t>
            </a:r>
            <a:r>
              <a:rPr lang="en-US" dirty="0" err="1" smtClean="0"/>
              <a:t>kadar</a:t>
            </a:r>
            <a:r>
              <a:rPr lang="en-US" dirty="0" smtClean="0"/>
              <a:t>, 5. </a:t>
            </a:r>
            <a:r>
              <a:rPr lang="en-US" dirty="0" err="1" smtClean="0"/>
              <a:t>yüzyıl</a:t>
            </a:r>
            <a:r>
              <a:rPr lang="en-US" dirty="0" smtClean="0"/>
              <a:t> </a:t>
            </a:r>
            <a:r>
              <a:rPr lang="en-US" dirty="0" err="1" smtClean="0"/>
              <a:t>başlarında</a:t>
            </a:r>
            <a:r>
              <a:rPr lang="en-US" dirty="0" smtClean="0"/>
              <a:t> </a:t>
            </a:r>
            <a:r>
              <a:rPr lang="en-US" dirty="0" err="1" smtClean="0"/>
              <a:t>orta</a:t>
            </a:r>
            <a:r>
              <a:rPr lang="en-US" dirty="0" smtClean="0"/>
              <a:t> </a:t>
            </a:r>
            <a:r>
              <a:rPr lang="en-US" dirty="0" err="1" smtClean="0"/>
              <a:t>çağdaki</a:t>
            </a:r>
            <a:r>
              <a:rPr lang="en-US" dirty="0" smtClean="0"/>
              <a:t> </a:t>
            </a:r>
            <a:r>
              <a:rPr lang="en-US" dirty="0" err="1" smtClean="0"/>
              <a:t>İngiltere'yi</a:t>
            </a:r>
            <a:r>
              <a:rPr lang="en-US" dirty="0" smtClean="0"/>
              <a:t> </a:t>
            </a:r>
            <a:r>
              <a:rPr lang="en-US" dirty="0" err="1" smtClean="0"/>
              <a:t>kapsar</a:t>
            </a:r>
            <a:r>
              <a:rPr lang="en-US" dirty="0" smtClean="0"/>
              <a:t>.</a:t>
            </a:r>
            <a:endParaRPr lang="en-GB" smtClean="0"/>
          </a:p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512741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224</Words>
  <Application>Microsoft Office PowerPoint</Application>
  <PresentationFormat>Geniş ekran</PresentationFormat>
  <Paragraphs>56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Old English Text MT</vt:lpstr>
      <vt:lpstr>Office Teması</vt:lpstr>
      <vt:lpstr>İngilizce 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İngilizce </dc:title>
  <dc:creator>Mert kozan</dc:creator>
  <cp:lastModifiedBy>Mert kozan</cp:lastModifiedBy>
  <cp:revision>1</cp:revision>
  <dcterms:created xsi:type="dcterms:W3CDTF">2019-03-22T10:09:25Z</dcterms:created>
  <dcterms:modified xsi:type="dcterms:W3CDTF">2019-03-22T10:11:03Z</dcterms:modified>
</cp:coreProperties>
</file>