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1" r:id="rId3"/>
    <p:sldId id="302" r:id="rId4"/>
    <p:sldId id="305" r:id="rId5"/>
    <p:sldId id="306" r:id="rId6"/>
    <p:sldId id="307" r:id="rId7"/>
    <p:sldId id="308" r:id="rId8"/>
    <p:sldId id="311" r:id="rId9"/>
    <p:sldId id="312" r:id="rId10"/>
    <p:sldId id="313" r:id="rId11"/>
    <p:sldId id="314" r:id="rId12"/>
    <p:sldId id="315" r:id="rId13"/>
    <p:sldId id="316" r:id="rId14"/>
    <p:sldId id="317" r:id="rId15"/>
    <p:sldId id="318" r:id="rId16"/>
    <p:sldId id="319" r:id="rId17"/>
    <p:sldId id="320" r:id="rId18"/>
    <p:sldId id="321"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75" d="100"/>
          <a:sy n="75" d="100"/>
        </p:scale>
        <p:origin x="62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E08797-3F75-4C96-A7B5-E6D67A0C6C2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ADB6E57-3D43-4597-AA13-21AA6DF6F2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CF53981-F577-4974-B96A-52D12BDD9D0C}"/>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5" name="Alt Bilgi Yer Tutucusu 4">
            <a:extLst>
              <a:ext uri="{FF2B5EF4-FFF2-40B4-BE49-F238E27FC236}">
                <a16:creationId xmlns:a16="http://schemas.microsoft.com/office/drawing/2014/main" id="{3387EEC6-64DE-41FE-B260-E624040E76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D91A6C-6848-492F-9DE7-5ABC95686020}"/>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1064274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1AC822-FB58-400D-A51B-705A3B686C0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57DD535-58AC-4F82-BBEC-1D4460592E3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5D4A0BB-B24B-4501-A3BB-2A0A715CC25F}"/>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5" name="Alt Bilgi Yer Tutucusu 4">
            <a:extLst>
              <a:ext uri="{FF2B5EF4-FFF2-40B4-BE49-F238E27FC236}">
                <a16:creationId xmlns:a16="http://schemas.microsoft.com/office/drawing/2014/main" id="{A675DAB9-8545-4446-B9C1-7FD286F0F0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F59A81E-7A24-4E24-8141-B33E077507DA}"/>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1017989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8522130-9CD6-442D-A1B9-B033B6DDED7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57D447F-2175-449B-872B-7B9CC7953BA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2A75420-9630-4425-9D4F-2D796F6A3584}"/>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5" name="Alt Bilgi Yer Tutucusu 4">
            <a:extLst>
              <a:ext uri="{FF2B5EF4-FFF2-40B4-BE49-F238E27FC236}">
                <a16:creationId xmlns:a16="http://schemas.microsoft.com/office/drawing/2014/main" id="{676873B7-D015-42CA-AE53-761E3D4A060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8009B3-E374-455F-AFBF-A0739F11281D}"/>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3345595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1CE61-CAA3-4CE8-AA01-3B78A5C84A4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1A8193C-BB73-4F69-8917-ED75535E16C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6F8AB3-31A1-45B5-8F04-E08B55068CC4}"/>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5" name="Alt Bilgi Yer Tutucusu 4">
            <a:extLst>
              <a:ext uri="{FF2B5EF4-FFF2-40B4-BE49-F238E27FC236}">
                <a16:creationId xmlns:a16="http://schemas.microsoft.com/office/drawing/2014/main" id="{95EB33A5-3419-4F68-AD0D-5FF4B762663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F7C4F1-BFF3-4ED9-A423-1626AE1383C3}"/>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346754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E1BAFD-9532-4E6E-BD99-94FF272E793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0C17FAE-7FD0-419C-9C40-21B03588D7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68B3C71-702A-40DE-93F3-45CF7269F1BD}"/>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5" name="Alt Bilgi Yer Tutucusu 4">
            <a:extLst>
              <a:ext uri="{FF2B5EF4-FFF2-40B4-BE49-F238E27FC236}">
                <a16:creationId xmlns:a16="http://schemas.microsoft.com/office/drawing/2014/main" id="{1B37ABD6-B734-4E52-9411-13CB4596449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AA523F-FD6B-4EA3-A8DE-FC7EDF09D153}"/>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4045741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A02D58-3439-4383-A3A6-BE3A5B47F4C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DBF1157-991F-40CE-8AC6-3B988393B69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0A2B513-FCE5-4815-91B1-1E4C46B9B81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75E2D88-7048-4DB2-9F50-5349CA634CDB}"/>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6" name="Alt Bilgi Yer Tutucusu 5">
            <a:extLst>
              <a:ext uri="{FF2B5EF4-FFF2-40B4-BE49-F238E27FC236}">
                <a16:creationId xmlns:a16="http://schemas.microsoft.com/office/drawing/2014/main" id="{479FE977-B6E9-4FFF-8E51-D60D2A59918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1C79BAC-3AC5-403E-AC34-CB532C7751AD}"/>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1294008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465D58-6249-4E11-869B-344341225B4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BDF30F1-5370-43DB-9880-3D147F5282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842F971-0D52-436F-B468-71F4D5C0CB5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31E586C-6132-4F68-8005-B5337384D5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BBDA5C2-391A-40AE-AF4F-064DC142789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22A4133-33EB-4A75-B598-E29E940774FC}"/>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8" name="Alt Bilgi Yer Tutucusu 7">
            <a:extLst>
              <a:ext uri="{FF2B5EF4-FFF2-40B4-BE49-F238E27FC236}">
                <a16:creationId xmlns:a16="http://schemas.microsoft.com/office/drawing/2014/main" id="{6F20DE38-3464-4CFD-9A25-D284E380933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A996590-D95B-4D96-AB2A-A12E1A1C36C6}"/>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364718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53C716-5569-4E49-86DD-8D4AD567047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950A8A3-B109-45BB-9607-11E3B8B6A970}"/>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4" name="Alt Bilgi Yer Tutucusu 3">
            <a:extLst>
              <a:ext uri="{FF2B5EF4-FFF2-40B4-BE49-F238E27FC236}">
                <a16:creationId xmlns:a16="http://schemas.microsoft.com/office/drawing/2014/main" id="{930E6049-3D54-4B99-B888-62C62D8B6EA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64D69DB-69BE-4754-80DF-64AA1D7CC54B}"/>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920626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449A90F-DC71-4D42-846B-ED605A20E02A}"/>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3" name="Alt Bilgi Yer Tutucusu 2">
            <a:extLst>
              <a:ext uri="{FF2B5EF4-FFF2-40B4-BE49-F238E27FC236}">
                <a16:creationId xmlns:a16="http://schemas.microsoft.com/office/drawing/2014/main" id="{75161F67-E02A-47C7-A7E8-E18604ACA4C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8DFA74F-B4D9-4571-AB93-4854E320B426}"/>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226575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F5339-1C6E-468F-A485-152A0BE15D1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BBC4A17-E2C9-4EE0-B333-639D5BBF0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DF05F55-664A-4B57-9F2B-D25CC128A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464BC7C-60E8-4C78-993A-BE4172ED68E7}"/>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6" name="Alt Bilgi Yer Tutucusu 5">
            <a:extLst>
              <a:ext uri="{FF2B5EF4-FFF2-40B4-BE49-F238E27FC236}">
                <a16:creationId xmlns:a16="http://schemas.microsoft.com/office/drawing/2014/main" id="{764191F0-AACF-472E-AAFD-C32FD280988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BD25A30-BBBB-43B7-B0F1-ACA5C6AD4355}"/>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721108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339E5D-9DE0-4449-8422-6D55A5F14C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D4C3AB4-AFEA-4913-8E8F-E938ADB957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A244061-B4EA-4750-9022-6D4771515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19E1C51-7C9F-4574-ACCB-6EADD9B6A59C}"/>
              </a:ext>
            </a:extLst>
          </p:cNvPr>
          <p:cNvSpPr>
            <a:spLocks noGrp="1"/>
          </p:cNvSpPr>
          <p:nvPr>
            <p:ph type="dt" sz="half" idx="10"/>
          </p:nvPr>
        </p:nvSpPr>
        <p:spPr/>
        <p:txBody>
          <a:bodyPr/>
          <a:lstStyle/>
          <a:p>
            <a:fld id="{5146DF6C-7FCB-4C29-AE82-B95794C18079}" type="datetimeFigureOut">
              <a:rPr lang="tr-TR" smtClean="0"/>
              <a:t>17.03.2021</a:t>
            </a:fld>
            <a:endParaRPr lang="tr-TR"/>
          </a:p>
        </p:txBody>
      </p:sp>
      <p:sp>
        <p:nvSpPr>
          <p:cNvPr id="6" name="Alt Bilgi Yer Tutucusu 5">
            <a:extLst>
              <a:ext uri="{FF2B5EF4-FFF2-40B4-BE49-F238E27FC236}">
                <a16:creationId xmlns:a16="http://schemas.microsoft.com/office/drawing/2014/main" id="{8CD417C5-C912-4D5F-8B4C-92CFD3D15F3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4E17390-DC86-4DA2-9422-FDC4328CCB77}"/>
              </a:ext>
            </a:extLst>
          </p:cNvPr>
          <p:cNvSpPr>
            <a:spLocks noGrp="1"/>
          </p:cNvSpPr>
          <p:nvPr>
            <p:ph type="sldNum" sz="quarter" idx="12"/>
          </p:nvPr>
        </p:nvSpPr>
        <p:spPr/>
        <p:txBody>
          <a:bodyPr/>
          <a:lstStyle/>
          <a:p>
            <a:fld id="{01683513-AF87-4253-9514-5AB1C0161FE0}" type="slidenum">
              <a:rPr lang="tr-TR" smtClean="0"/>
              <a:t>‹#›</a:t>
            </a:fld>
            <a:endParaRPr lang="tr-TR"/>
          </a:p>
        </p:txBody>
      </p:sp>
    </p:spTree>
    <p:extLst>
      <p:ext uri="{BB962C8B-B14F-4D97-AF65-F5344CB8AC3E}">
        <p14:creationId xmlns:p14="http://schemas.microsoft.com/office/powerpoint/2010/main" val="4274922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F27F132-9C90-44DD-84C3-5042DB946C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E49B787-2A6B-4B48-A2D6-2301329BEE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26B2C80-54B2-43BE-86FD-5F3F1A8668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6DF6C-7FCB-4C29-AE82-B95794C18079}" type="datetimeFigureOut">
              <a:rPr lang="tr-TR" smtClean="0"/>
              <a:t>17.03.2021</a:t>
            </a:fld>
            <a:endParaRPr lang="tr-TR"/>
          </a:p>
        </p:txBody>
      </p:sp>
      <p:sp>
        <p:nvSpPr>
          <p:cNvPr id="5" name="Alt Bilgi Yer Tutucusu 4">
            <a:extLst>
              <a:ext uri="{FF2B5EF4-FFF2-40B4-BE49-F238E27FC236}">
                <a16:creationId xmlns:a16="http://schemas.microsoft.com/office/drawing/2014/main" id="{F3F3D528-4E55-4BB8-B9DE-ADF8803739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B19260B-1222-418A-85E8-1998324D0F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83513-AF87-4253-9514-5AB1C0161FE0}" type="slidenum">
              <a:rPr lang="tr-TR" smtClean="0"/>
              <a:t>‹#›</a:t>
            </a:fld>
            <a:endParaRPr lang="tr-TR"/>
          </a:p>
        </p:txBody>
      </p:sp>
    </p:spTree>
    <p:extLst>
      <p:ext uri="{BB962C8B-B14F-4D97-AF65-F5344CB8AC3E}">
        <p14:creationId xmlns:p14="http://schemas.microsoft.com/office/powerpoint/2010/main" val="167662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10217F-CEA5-42F9-AD87-9FC2AF3F1A8B}"/>
              </a:ext>
            </a:extLst>
          </p:cNvPr>
          <p:cNvSpPr>
            <a:spLocks noGrp="1"/>
          </p:cNvSpPr>
          <p:nvPr>
            <p:ph type="ctrTitle"/>
          </p:nvPr>
        </p:nvSpPr>
        <p:spPr>
          <a:xfrm>
            <a:off x="1524000" y="1884363"/>
            <a:ext cx="9144000" cy="2387600"/>
          </a:xfrm>
        </p:spPr>
        <p:txBody>
          <a:bodyPr>
            <a:normAutofit fontScale="90000"/>
          </a:bodyPr>
          <a:lstStyle/>
          <a:p>
            <a:r>
              <a:rPr lang="tr-TR" sz="4800" b="1" dirty="0">
                <a:solidFill>
                  <a:srgbClr val="FF0000"/>
                </a:solidFill>
              </a:rPr>
              <a:t>YENİ MEDYA YENİ TEKNOLOJİLER</a:t>
            </a:r>
            <a:br>
              <a:rPr lang="tr-TR" sz="4800" b="1" dirty="0">
                <a:solidFill>
                  <a:srgbClr val="FF0000"/>
                </a:solidFill>
              </a:rPr>
            </a:br>
            <a:br>
              <a:rPr lang="tr-TR" sz="4800" dirty="0"/>
            </a:br>
            <a:r>
              <a:rPr lang="tr-TR" dirty="0"/>
              <a:t>12 . Sosyal Medyada Kurumsal </a:t>
            </a:r>
            <a:r>
              <a:rPr lang="tr-TR"/>
              <a:t>İletişim (devam)</a:t>
            </a:r>
            <a:br>
              <a:rPr lang="tr-TR" dirty="0"/>
            </a:br>
            <a:endParaRPr lang="tr-TR" dirty="0"/>
          </a:p>
        </p:txBody>
      </p:sp>
    </p:spTree>
    <p:extLst>
      <p:ext uri="{BB962C8B-B14F-4D97-AF65-F5344CB8AC3E}">
        <p14:creationId xmlns:p14="http://schemas.microsoft.com/office/powerpoint/2010/main" val="1696311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485CAF-0FDF-4AF9-8E65-A6AB73FB45D5}"/>
              </a:ext>
            </a:extLst>
          </p:cNvPr>
          <p:cNvSpPr>
            <a:spLocks noGrp="1"/>
          </p:cNvSpPr>
          <p:nvPr>
            <p:ph type="title"/>
          </p:nvPr>
        </p:nvSpPr>
        <p:spPr/>
        <p:txBody>
          <a:bodyPr/>
          <a:lstStyle/>
          <a:p>
            <a:r>
              <a:rPr lang="tr-TR" dirty="0"/>
              <a:t>Internet’in kriz dönemleri için yarattığı avantajlar</a:t>
            </a:r>
          </a:p>
        </p:txBody>
      </p:sp>
      <p:sp>
        <p:nvSpPr>
          <p:cNvPr id="3" name="İçerik Yer Tutucusu 2">
            <a:extLst>
              <a:ext uri="{FF2B5EF4-FFF2-40B4-BE49-F238E27FC236}">
                <a16:creationId xmlns:a16="http://schemas.microsoft.com/office/drawing/2014/main" id="{C56D13A7-3D0F-43FD-A451-025F34413F87}"/>
              </a:ext>
            </a:extLst>
          </p:cNvPr>
          <p:cNvSpPr>
            <a:spLocks noGrp="1"/>
          </p:cNvSpPr>
          <p:nvPr>
            <p:ph idx="1"/>
          </p:nvPr>
        </p:nvSpPr>
        <p:spPr/>
        <p:txBody>
          <a:bodyPr/>
          <a:lstStyle/>
          <a:p>
            <a:pPr marL="0" indent="0">
              <a:buNone/>
            </a:pPr>
            <a:r>
              <a:rPr lang="tr-TR" dirty="0"/>
              <a:t>• Web siteleri ve kurumsal </a:t>
            </a:r>
            <a:r>
              <a:rPr lang="tr-TR" dirty="0" err="1"/>
              <a:t>bloglar</a:t>
            </a:r>
            <a:r>
              <a:rPr lang="tr-TR" dirty="0"/>
              <a:t> çeşitli spekülasyonlarla başa çıkma konusunda yardımcı olur.</a:t>
            </a:r>
          </a:p>
          <a:p>
            <a:pPr marL="0" indent="0">
              <a:buNone/>
            </a:pPr>
            <a:r>
              <a:rPr lang="tr-TR" dirty="0"/>
              <a:t>• İşletmeyle ilgili bilgilerin hızla yayılmasını sağlar.</a:t>
            </a:r>
          </a:p>
          <a:p>
            <a:pPr marL="0" indent="0">
              <a:buNone/>
            </a:pPr>
            <a:r>
              <a:rPr lang="tr-TR" dirty="0"/>
              <a:t>• Basın bültenleri ve duyurumlar aracılığı ile kamuoyunun bilgilendirilmesi sağlanır.</a:t>
            </a:r>
          </a:p>
          <a:p>
            <a:pPr marL="0" indent="0">
              <a:buNone/>
            </a:pPr>
            <a:r>
              <a:rPr lang="tr-TR" dirty="0"/>
              <a:t>• Kriz sürecinde temel enformasyon kaynağı olarak rol oynar.</a:t>
            </a:r>
          </a:p>
          <a:p>
            <a:pPr marL="0" indent="0">
              <a:buNone/>
            </a:pPr>
            <a:r>
              <a:rPr lang="tr-TR" dirty="0"/>
              <a:t>• Bloglarda yer alabilecek resim ve görüntülere kolay erişim sağlar.</a:t>
            </a:r>
          </a:p>
          <a:p>
            <a:pPr marL="0" indent="0">
              <a:buNone/>
            </a:pPr>
            <a:r>
              <a:rPr lang="tr-TR" dirty="0"/>
              <a:t>• İşletmenin açıklık ve şeffaflık politikasına destek olur.</a:t>
            </a:r>
          </a:p>
          <a:p>
            <a:pPr marL="0" indent="0">
              <a:buNone/>
            </a:pPr>
            <a:r>
              <a:rPr lang="tr-TR" dirty="0"/>
              <a:t>• Hedef kitle ile etkili iletişim kurulmasına olanak sağlar.</a:t>
            </a:r>
          </a:p>
        </p:txBody>
      </p:sp>
    </p:spTree>
    <p:extLst>
      <p:ext uri="{BB962C8B-B14F-4D97-AF65-F5344CB8AC3E}">
        <p14:creationId xmlns:p14="http://schemas.microsoft.com/office/powerpoint/2010/main" val="5083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55C8AF-C1BC-4A94-9BFA-A142016DEC5D}"/>
              </a:ext>
            </a:extLst>
          </p:cNvPr>
          <p:cNvSpPr>
            <a:spLocks noGrp="1"/>
          </p:cNvSpPr>
          <p:nvPr>
            <p:ph type="title"/>
          </p:nvPr>
        </p:nvSpPr>
        <p:spPr/>
        <p:txBody>
          <a:bodyPr/>
          <a:lstStyle/>
          <a:p>
            <a:r>
              <a:rPr lang="tr-TR" dirty="0"/>
              <a:t>Internet’te kullanılabilir kriz iletişimi stratejileri</a:t>
            </a:r>
          </a:p>
        </p:txBody>
      </p:sp>
      <p:sp>
        <p:nvSpPr>
          <p:cNvPr id="3" name="İçerik Yer Tutucusu 2">
            <a:extLst>
              <a:ext uri="{FF2B5EF4-FFF2-40B4-BE49-F238E27FC236}">
                <a16:creationId xmlns:a16="http://schemas.microsoft.com/office/drawing/2014/main" id="{D0CF2F9E-1CE8-467D-8159-77294100CF2D}"/>
              </a:ext>
            </a:extLst>
          </p:cNvPr>
          <p:cNvSpPr>
            <a:spLocks noGrp="1"/>
          </p:cNvSpPr>
          <p:nvPr>
            <p:ph idx="1"/>
          </p:nvPr>
        </p:nvSpPr>
        <p:spPr/>
        <p:txBody>
          <a:bodyPr>
            <a:normAutofit/>
          </a:bodyPr>
          <a:lstStyle/>
          <a:p>
            <a:r>
              <a:rPr lang="tr-TR" b="1" dirty="0"/>
              <a:t>Tek yönlü iletişim taktikleri</a:t>
            </a:r>
            <a:r>
              <a:rPr lang="tr-TR" dirty="0"/>
              <a:t>: Geleneksel iletişim yöntemlerinin </a:t>
            </a:r>
            <a:r>
              <a:rPr lang="tr-TR" dirty="0" err="1"/>
              <a:t>Internette</a:t>
            </a:r>
            <a:r>
              <a:rPr lang="tr-TR" dirty="0"/>
              <a:t> uygulanmasıdır. Basın bültenleri ve toplantılarının Internet’ten yayınlanmasını içerir.</a:t>
            </a:r>
          </a:p>
          <a:p>
            <a:r>
              <a:rPr lang="tr-TR" dirty="0"/>
              <a:t> </a:t>
            </a:r>
            <a:r>
              <a:rPr lang="tr-TR" b="1" dirty="0"/>
              <a:t>Yenilikçi medya taktikleri</a:t>
            </a:r>
            <a:r>
              <a:rPr lang="tr-TR" dirty="0"/>
              <a:t>: Bu taktikler beş kategoride toplanır:</a:t>
            </a:r>
          </a:p>
          <a:p>
            <a:pPr marL="457200" lvl="1" indent="0">
              <a:buNone/>
            </a:pPr>
            <a:r>
              <a:rPr lang="tr-TR" dirty="0"/>
              <a:t>• Diyaloğa dayalı iletişim</a:t>
            </a:r>
          </a:p>
          <a:p>
            <a:pPr marL="457200" lvl="1" indent="0">
              <a:buNone/>
            </a:pPr>
            <a:r>
              <a:rPr lang="tr-TR" dirty="0"/>
              <a:t>• Bağlantı linkleri: özel sayfalar</a:t>
            </a:r>
          </a:p>
          <a:p>
            <a:pPr marL="457200" lvl="1" indent="0">
              <a:buNone/>
            </a:pPr>
            <a:r>
              <a:rPr lang="tr-TR" dirty="0"/>
              <a:t>• Gerçek zamanlı bilgi ulaştırma</a:t>
            </a:r>
          </a:p>
          <a:p>
            <a:pPr marL="457200" lvl="1" indent="0">
              <a:buNone/>
            </a:pPr>
            <a:r>
              <a:rPr lang="tr-TR" dirty="0"/>
              <a:t>• Multimedya efektlerinden yararlanma</a:t>
            </a:r>
          </a:p>
          <a:p>
            <a:pPr marL="457200" lvl="1" indent="0">
              <a:buNone/>
            </a:pPr>
            <a:r>
              <a:rPr lang="tr-TR" dirty="0"/>
              <a:t>• Online sohbet fırsatının kullanılması</a:t>
            </a:r>
          </a:p>
        </p:txBody>
      </p:sp>
    </p:spTree>
    <p:extLst>
      <p:ext uri="{BB962C8B-B14F-4D97-AF65-F5344CB8AC3E}">
        <p14:creationId xmlns:p14="http://schemas.microsoft.com/office/powerpoint/2010/main" val="1706435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7A7B4C-1130-458B-A398-2267C4C1167B}"/>
              </a:ext>
            </a:extLst>
          </p:cNvPr>
          <p:cNvSpPr>
            <a:spLocks noGrp="1"/>
          </p:cNvSpPr>
          <p:nvPr>
            <p:ph type="title"/>
          </p:nvPr>
        </p:nvSpPr>
        <p:spPr/>
        <p:txBody>
          <a:bodyPr/>
          <a:lstStyle/>
          <a:p>
            <a:r>
              <a:rPr lang="tr-TR" dirty="0"/>
              <a:t>Internet’in kriz planına dahil olma biçimleri</a:t>
            </a:r>
          </a:p>
        </p:txBody>
      </p:sp>
      <p:sp>
        <p:nvSpPr>
          <p:cNvPr id="3" name="İçerik Yer Tutucusu 2">
            <a:extLst>
              <a:ext uri="{FF2B5EF4-FFF2-40B4-BE49-F238E27FC236}">
                <a16:creationId xmlns:a16="http://schemas.microsoft.com/office/drawing/2014/main" id="{5EA5250E-A2F0-49C0-A2C4-D51D664AF0DA}"/>
              </a:ext>
            </a:extLst>
          </p:cNvPr>
          <p:cNvSpPr>
            <a:spLocks noGrp="1"/>
          </p:cNvSpPr>
          <p:nvPr>
            <p:ph idx="1"/>
          </p:nvPr>
        </p:nvSpPr>
        <p:spPr/>
        <p:txBody>
          <a:bodyPr>
            <a:normAutofit fontScale="92500"/>
          </a:bodyPr>
          <a:lstStyle/>
          <a:p>
            <a:pPr marL="0" indent="0">
              <a:buNone/>
            </a:pPr>
            <a:r>
              <a:rPr lang="tr-TR" dirty="0"/>
              <a:t>• Intranet sanal kriz yönetim merkezi olabilmeli,</a:t>
            </a:r>
          </a:p>
          <a:p>
            <a:pPr marL="0" indent="0">
              <a:buNone/>
            </a:pPr>
            <a:r>
              <a:rPr lang="tr-TR" dirty="0"/>
              <a:t>• Web ortamı 7-24 izlenmeli,</a:t>
            </a:r>
          </a:p>
          <a:p>
            <a:pPr marL="0" indent="0">
              <a:buNone/>
            </a:pPr>
            <a:r>
              <a:rPr lang="tr-TR" dirty="0"/>
              <a:t>• Kriz ekibinde bir bilişim ya da web uzmanı olmalı,</a:t>
            </a:r>
          </a:p>
          <a:p>
            <a:pPr marL="0" indent="0">
              <a:buNone/>
            </a:pPr>
            <a:r>
              <a:rPr lang="tr-TR" dirty="0"/>
              <a:t>• Kurumsal web sayfanın dışında bağımsız kaynakların linkleri de bulunmalı,</a:t>
            </a:r>
          </a:p>
          <a:p>
            <a:pPr marL="0" indent="0">
              <a:buNone/>
            </a:pPr>
            <a:r>
              <a:rPr lang="tr-TR" dirty="0"/>
              <a:t>• Kurumsal web sitesi güncel olmalı,</a:t>
            </a:r>
          </a:p>
          <a:p>
            <a:pPr marL="0" indent="0">
              <a:buNone/>
            </a:pPr>
            <a:r>
              <a:rPr lang="tr-TR" dirty="0"/>
              <a:t>• Diğer </a:t>
            </a:r>
            <a:r>
              <a:rPr lang="tr-TR" dirty="0" err="1"/>
              <a:t>blog</a:t>
            </a:r>
            <a:r>
              <a:rPr lang="tr-TR" dirty="0"/>
              <a:t> yazarları takip edilmeli,</a:t>
            </a:r>
          </a:p>
          <a:p>
            <a:pPr marL="0" indent="0">
              <a:buNone/>
            </a:pPr>
            <a:r>
              <a:rPr lang="tr-TR" dirty="0"/>
              <a:t>• Krize ait bir web sayfası hemen oluşturulmalı,</a:t>
            </a:r>
          </a:p>
          <a:p>
            <a:pPr marL="0" indent="0">
              <a:buNone/>
            </a:pPr>
            <a:r>
              <a:rPr lang="tr-TR" dirty="0"/>
              <a:t>• Sosyal paydaşların iletişim bilgileri dikkate alınmalı,</a:t>
            </a:r>
          </a:p>
          <a:p>
            <a:pPr marL="0" indent="0">
              <a:buNone/>
            </a:pPr>
            <a:r>
              <a:rPr lang="tr-TR" dirty="0"/>
              <a:t>• Web sitesinde online bir platform kurulmalı</a:t>
            </a:r>
          </a:p>
        </p:txBody>
      </p:sp>
    </p:spTree>
    <p:extLst>
      <p:ext uri="{BB962C8B-B14F-4D97-AF65-F5344CB8AC3E}">
        <p14:creationId xmlns:p14="http://schemas.microsoft.com/office/powerpoint/2010/main" val="2054889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1E99A2-7E80-48E1-8CCE-C732F36BB870}"/>
              </a:ext>
            </a:extLst>
          </p:cNvPr>
          <p:cNvSpPr>
            <a:spLocks noGrp="1"/>
          </p:cNvSpPr>
          <p:nvPr>
            <p:ph type="title"/>
          </p:nvPr>
        </p:nvSpPr>
        <p:spPr/>
        <p:txBody>
          <a:bodyPr/>
          <a:lstStyle/>
          <a:p>
            <a:r>
              <a:rPr lang="tr-TR" dirty="0"/>
              <a:t>İnternet ortamından kaynaklanabilecek krizler</a:t>
            </a:r>
          </a:p>
        </p:txBody>
      </p:sp>
      <p:sp>
        <p:nvSpPr>
          <p:cNvPr id="3" name="İçerik Yer Tutucusu 2">
            <a:extLst>
              <a:ext uri="{FF2B5EF4-FFF2-40B4-BE49-F238E27FC236}">
                <a16:creationId xmlns:a16="http://schemas.microsoft.com/office/drawing/2014/main" id="{2D58F18C-C8F6-4BAA-801D-2421E070B215}"/>
              </a:ext>
            </a:extLst>
          </p:cNvPr>
          <p:cNvSpPr>
            <a:spLocks noGrp="1"/>
          </p:cNvSpPr>
          <p:nvPr>
            <p:ph idx="1"/>
          </p:nvPr>
        </p:nvSpPr>
        <p:spPr/>
        <p:txBody>
          <a:bodyPr>
            <a:normAutofit fontScale="85000" lnSpcReduction="20000"/>
          </a:bodyPr>
          <a:lstStyle/>
          <a:p>
            <a:pPr marL="0" indent="0">
              <a:buNone/>
            </a:pPr>
            <a:r>
              <a:rPr lang="tr-TR" dirty="0"/>
              <a:t>• E-posta zinciri ile yayılan mesajlar</a:t>
            </a:r>
          </a:p>
          <a:p>
            <a:pPr marL="0" indent="0">
              <a:buNone/>
            </a:pPr>
            <a:r>
              <a:rPr lang="tr-TR" dirty="0"/>
              <a:t>• Sosyal ağ sitelerinde yayılan mesajlar</a:t>
            </a:r>
          </a:p>
          <a:p>
            <a:pPr marL="0" indent="0">
              <a:buNone/>
            </a:pPr>
            <a:r>
              <a:rPr lang="tr-TR" dirty="0"/>
              <a:t>• Sosyal ağ sitelerinde oluşturulan eylem grupları</a:t>
            </a:r>
          </a:p>
          <a:p>
            <a:pPr marL="0" indent="0">
              <a:buNone/>
            </a:pPr>
            <a:r>
              <a:rPr lang="tr-TR" dirty="0"/>
              <a:t>• Video paylaşım sitelerindeki videolar</a:t>
            </a:r>
          </a:p>
          <a:p>
            <a:pPr marL="0" indent="0">
              <a:buNone/>
            </a:pPr>
            <a:r>
              <a:rPr lang="tr-TR" dirty="0"/>
              <a:t>• Haber gruplarında yayılan mesajlar</a:t>
            </a:r>
          </a:p>
          <a:p>
            <a:pPr marL="0" indent="0">
              <a:buNone/>
            </a:pPr>
            <a:r>
              <a:rPr lang="tr-TR" dirty="0"/>
              <a:t>• </a:t>
            </a:r>
            <a:r>
              <a:rPr lang="tr-TR" dirty="0" err="1"/>
              <a:t>Blog</a:t>
            </a:r>
            <a:r>
              <a:rPr lang="tr-TR" dirty="0"/>
              <a:t> yazıları ve gelen yorumlar</a:t>
            </a:r>
          </a:p>
          <a:p>
            <a:pPr marL="0" indent="0">
              <a:buNone/>
            </a:pPr>
            <a:r>
              <a:rPr lang="tr-TR" dirty="0"/>
              <a:t>• Şikayet sitelerindeki yorumlar</a:t>
            </a:r>
          </a:p>
          <a:p>
            <a:pPr marL="0" indent="0">
              <a:buNone/>
            </a:pPr>
            <a:r>
              <a:rPr lang="tr-TR" dirty="0"/>
              <a:t>• Gazetelerin haber yorum bölümleri</a:t>
            </a:r>
          </a:p>
          <a:p>
            <a:pPr marL="0" indent="0">
              <a:buNone/>
            </a:pPr>
            <a:r>
              <a:rPr lang="tr-TR" dirty="0"/>
              <a:t>• Tartışma forumlarındaki mesajlar</a:t>
            </a:r>
          </a:p>
          <a:p>
            <a:pPr marL="0" indent="0">
              <a:buNone/>
            </a:pPr>
            <a:r>
              <a:rPr lang="tr-TR" dirty="0"/>
              <a:t>• Sahte web siteleri</a:t>
            </a:r>
          </a:p>
          <a:p>
            <a:pPr marL="0" indent="0">
              <a:buNone/>
            </a:pPr>
            <a:r>
              <a:rPr lang="tr-TR" dirty="0"/>
              <a:t>• Karalama siteleri</a:t>
            </a:r>
          </a:p>
        </p:txBody>
      </p:sp>
    </p:spTree>
    <p:extLst>
      <p:ext uri="{BB962C8B-B14F-4D97-AF65-F5344CB8AC3E}">
        <p14:creationId xmlns:p14="http://schemas.microsoft.com/office/powerpoint/2010/main" val="2816460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E21349-2141-4CEF-BB6D-2B82AE899963}"/>
              </a:ext>
            </a:extLst>
          </p:cNvPr>
          <p:cNvSpPr>
            <a:spLocks noGrp="1"/>
          </p:cNvSpPr>
          <p:nvPr>
            <p:ph type="title"/>
          </p:nvPr>
        </p:nvSpPr>
        <p:spPr/>
        <p:txBody>
          <a:bodyPr/>
          <a:lstStyle/>
          <a:p>
            <a:r>
              <a:rPr lang="tr-TR" dirty="0"/>
              <a:t>Kurumsal Sosyal Sorumluluk</a:t>
            </a:r>
          </a:p>
        </p:txBody>
      </p:sp>
      <p:sp>
        <p:nvSpPr>
          <p:cNvPr id="3" name="İçerik Yer Tutucusu 2">
            <a:extLst>
              <a:ext uri="{FF2B5EF4-FFF2-40B4-BE49-F238E27FC236}">
                <a16:creationId xmlns:a16="http://schemas.microsoft.com/office/drawing/2014/main" id="{E6F98ECC-D42C-430F-ACFA-8329B1218515}"/>
              </a:ext>
            </a:extLst>
          </p:cNvPr>
          <p:cNvSpPr>
            <a:spLocks noGrp="1"/>
          </p:cNvSpPr>
          <p:nvPr>
            <p:ph idx="1"/>
          </p:nvPr>
        </p:nvSpPr>
        <p:spPr/>
        <p:txBody>
          <a:bodyPr/>
          <a:lstStyle/>
          <a:p>
            <a:r>
              <a:rPr lang="tr-TR" dirty="0"/>
              <a:t>Farkındalık yaratma</a:t>
            </a:r>
          </a:p>
          <a:p>
            <a:r>
              <a:rPr lang="tr-TR" dirty="0"/>
              <a:t>Bilgilendirme</a:t>
            </a:r>
          </a:p>
          <a:p>
            <a:r>
              <a:rPr lang="tr-TR" dirty="0"/>
              <a:t>Etkileşim özelliği</a:t>
            </a:r>
          </a:p>
          <a:p>
            <a:r>
              <a:rPr lang="tr-TR" dirty="0"/>
              <a:t>Etkinliğe katılım (ağaç dikme) </a:t>
            </a:r>
          </a:p>
          <a:p>
            <a:r>
              <a:rPr lang="tr-TR" dirty="0"/>
              <a:t>Harekete geçirme</a:t>
            </a:r>
          </a:p>
          <a:p>
            <a:r>
              <a:rPr lang="tr-TR" dirty="0"/>
              <a:t>Deneyim paylaşımı</a:t>
            </a:r>
          </a:p>
          <a:p>
            <a:r>
              <a:rPr lang="tr-TR" dirty="0"/>
              <a:t>Bir düşünceye destek olmak üzere üyelik (kanserle mücadele </a:t>
            </a:r>
            <a:r>
              <a:rPr lang="tr-TR" dirty="0" err="1"/>
              <a:t>vb</a:t>
            </a:r>
            <a:r>
              <a:rPr lang="tr-TR" dirty="0"/>
              <a:t>) </a:t>
            </a:r>
          </a:p>
        </p:txBody>
      </p:sp>
    </p:spTree>
    <p:extLst>
      <p:ext uri="{BB962C8B-B14F-4D97-AF65-F5344CB8AC3E}">
        <p14:creationId xmlns:p14="http://schemas.microsoft.com/office/powerpoint/2010/main" val="732891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5FA38-8DD8-4125-BB46-E1FC38CEF1D9}"/>
              </a:ext>
            </a:extLst>
          </p:cNvPr>
          <p:cNvSpPr>
            <a:spLocks noGrp="1"/>
          </p:cNvSpPr>
          <p:nvPr>
            <p:ph type="title"/>
          </p:nvPr>
        </p:nvSpPr>
        <p:spPr/>
        <p:txBody>
          <a:bodyPr/>
          <a:lstStyle/>
          <a:p>
            <a:r>
              <a:rPr lang="tr-TR" dirty="0"/>
              <a:t>Sosyal medyanın KSS iletişimi amacıyla kullanımında yapılacak işler</a:t>
            </a:r>
          </a:p>
        </p:txBody>
      </p:sp>
      <p:sp>
        <p:nvSpPr>
          <p:cNvPr id="3" name="İçerik Yer Tutucusu 2">
            <a:extLst>
              <a:ext uri="{FF2B5EF4-FFF2-40B4-BE49-F238E27FC236}">
                <a16:creationId xmlns:a16="http://schemas.microsoft.com/office/drawing/2014/main" id="{DAE4B2ED-072A-4277-BCD0-A471B9EFE334}"/>
              </a:ext>
            </a:extLst>
          </p:cNvPr>
          <p:cNvSpPr>
            <a:spLocks noGrp="1"/>
          </p:cNvSpPr>
          <p:nvPr>
            <p:ph idx="1"/>
          </p:nvPr>
        </p:nvSpPr>
        <p:spPr/>
        <p:txBody>
          <a:bodyPr>
            <a:normAutofit fontScale="85000" lnSpcReduction="20000"/>
          </a:bodyPr>
          <a:lstStyle/>
          <a:p>
            <a:r>
              <a:rPr lang="tr-TR" dirty="0"/>
              <a:t>Sosyal soruna dikkat çekmek</a:t>
            </a:r>
          </a:p>
          <a:p>
            <a:r>
              <a:rPr lang="tr-TR" dirty="0"/>
              <a:t> Etkinlerin duyurumunu yapmak</a:t>
            </a:r>
          </a:p>
          <a:p>
            <a:r>
              <a:rPr lang="tr-TR" dirty="0"/>
              <a:t> Yeni bir davranış değişikliği için hedef kitleyi bilgilendirmek</a:t>
            </a:r>
          </a:p>
          <a:p>
            <a:r>
              <a:rPr lang="tr-TR" dirty="0"/>
              <a:t> Hedef kitleyi davranış değişikliği için motive etmek</a:t>
            </a:r>
          </a:p>
          <a:p>
            <a:r>
              <a:rPr lang="tr-TR" dirty="0"/>
              <a:t> Kampanya erişim yollarını ve adreslerini tanıtmak</a:t>
            </a:r>
          </a:p>
          <a:p>
            <a:r>
              <a:rPr lang="tr-TR" dirty="0"/>
              <a:t> Sosyal sorun kapsamında gönüllü çalışanlar bulmak</a:t>
            </a:r>
          </a:p>
          <a:p>
            <a:r>
              <a:rPr lang="tr-TR" dirty="0"/>
              <a:t> Hayırseverlik çalışmaları için yön göstermek</a:t>
            </a:r>
          </a:p>
          <a:p>
            <a:r>
              <a:rPr lang="tr-TR" dirty="0"/>
              <a:t> Sosyal sorun ve çözüm yolları hakkında fikirlerin paylaşılmasını sağlamak</a:t>
            </a:r>
          </a:p>
          <a:p>
            <a:r>
              <a:rPr lang="tr-TR" dirty="0"/>
              <a:t> Gerçekleştirilen kampanya hakkında hedef kitlenin görüşlerini öğrenmek</a:t>
            </a:r>
          </a:p>
          <a:p>
            <a:r>
              <a:rPr lang="tr-TR" dirty="0"/>
              <a:t> Toplumsal duyarlılığın gelişmesine katkıda bulunmak</a:t>
            </a:r>
          </a:p>
          <a:p>
            <a:r>
              <a:rPr lang="tr-TR" dirty="0"/>
              <a:t> Toplum, STK ve kurum işbirliklerinin gelişmesine katkıda bulunmak</a:t>
            </a:r>
          </a:p>
        </p:txBody>
      </p:sp>
    </p:spTree>
    <p:extLst>
      <p:ext uri="{BB962C8B-B14F-4D97-AF65-F5344CB8AC3E}">
        <p14:creationId xmlns:p14="http://schemas.microsoft.com/office/powerpoint/2010/main" val="1305701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0687FA-EBBC-43C1-A449-002C0D3C7F9B}"/>
              </a:ext>
            </a:extLst>
          </p:cNvPr>
          <p:cNvSpPr>
            <a:spLocks noGrp="1"/>
          </p:cNvSpPr>
          <p:nvPr>
            <p:ph type="title"/>
          </p:nvPr>
        </p:nvSpPr>
        <p:spPr/>
        <p:txBody>
          <a:bodyPr/>
          <a:lstStyle/>
          <a:p>
            <a:r>
              <a:rPr lang="tr-TR" dirty="0"/>
              <a:t>Kurumların bu uygulamaları gerçekleştirirken dikkat etmeleri gereken noktalar</a:t>
            </a:r>
          </a:p>
        </p:txBody>
      </p:sp>
      <p:sp>
        <p:nvSpPr>
          <p:cNvPr id="3" name="İçerik Yer Tutucusu 2">
            <a:extLst>
              <a:ext uri="{FF2B5EF4-FFF2-40B4-BE49-F238E27FC236}">
                <a16:creationId xmlns:a16="http://schemas.microsoft.com/office/drawing/2014/main" id="{B95D6D0B-8FF8-48D1-B074-60556246738F}"/>
              </a:ext>
            </a:extLst>
          </p:cNvPr>
          <p:cNvSpPr>
            <a:spLocks noGrp="1"/>
          </p:cNvSpPr>
          <p:nvPr>
            <p:ph idx="1"/>
          </p:nvPr>
        </p:nvSpPr>
        <p:spPr/>
        <p:txBody>
          <a:bodyPr>
            <a:normAutofit fontScale="92500"/>
          </a:bodyPr>
          <a:lstStyle/>
          <a:p>
            <a:pPr marL="0" indent="0">
              <a:buNone/>
            </a:pPr>
            <a:r>
              <a:rPr lang="tr-TR" dirty="0"/>
              <a:t>• Sosyal sorumluluk konusunda samimi davranmak</a:t>
            </a:r>
          </a:p>
          <a:p>
            <a:pPr marL="0" indent="0">
              <a:buNone/>
            </a:pPr>
            <a:r>
              <a:rPr lang="tr-TR" dirty="0"/>
              <a:t>• Gösteriş ve kendini övme gibi davranışlardan uzak durmak</a:t>
            </a:r>
          </a:p>
          <a:p>
            <a:pPr marL="0" indent="0">
              <a:buNone/>
            </a:pPr>
            <a:r>
              <a:rPr lang="tr-TR" dirty="0"/>
              <a:t>• Yapılan çalışmalar konusunda şeffaf davranmak</a:t>
            </a:r>
          </a:p>
          <a:p>
            <a:pPr marL="0" indent="0">
              <a:buNone/>
            </a:pPr>
            <a:r>
              <a:rPr lang="tr-TR" dirty="0"/>
              <a:t>• Karşılıklı iletişim için çaba göstermek</a:t>
            </a:r>
          </a:p>
          <a:p>
            <a:pPr marL="0" indent="0">
              <a:buNone/>
            </a:pPr>
            <a:r>
              <a:rPr lang="tr-TR" dirty="0"/>
              <a:t>• Tek bir sosyal medya aracı ile değil çok sayıda aracı bir arada koordineli olarak kullanmak</a:t>
            </a:r>
          </a:p>
          <a:p>
            <a:pPr marL="0" indent="0">
              <a:buNone/>
            </a:pPr>
            <a:r>
              <a:rPr lang="tr-TR" dirty="0"/>
              <a:t>• İletişim çabaları için profesyonellerden yararlanmak</a:t>
            </a:r>
          </a:p>
          <a:p>
            <a:pPr marL="0" indent="0">
              <a:buNone/>
            </a:pPr>
            <a:r>
              <a:rPr lang="tr-TR" dirty="0"/>
              <a:t>• Hedef kitleden gelen eleştiri ve katkıları değerlendirmek ve cevaplamak</a:t>
            </a:r>
          </a:p>
          <a:p>
            <a:pPr marL="0" indent="0">
              <a:buNone/>
            </a:pPr>
            <a:r>
              <a:rPr lang="tr-TR" dirty="0"/>
              <a:t>• Tek bir konuda değil her konuda sosyal açıdan sorumlu olmak</a:t>
            </a:r>
          </a:p>
        </p:txBody>
      </p:sp>
    </p:spTree>
    <p:extLst>
      <p:ext uri="{BB962C8B-B14F-4D97-AF65-F5344CB8AC3E}">
        <p14:creationId xmlns:p14="http://schemas.microsoft.com/office/powerpoint/2010/main" val="4292263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1A1FCE-1521-4FC5-8E88-15DF5DA77AC2}"/>
              </a:ext>
            </a:extLst>
          </p:cNvPr>
          <p:cNvSpPr>
            <a:spLocks noGrp="1"/>
          </p:cNvSpPr>
          <p:nvPr>
            <p:ph type="title"/>
          </p:nvPr>
        </p:nvSpPr>
        <p:spPr/>
        <p:txBody>
          <a:bodyPr/>
          <a:lstStyle/>
          <a:p>
            <a:r>
              <a:rPr lang="tr-TR" dirty="0"/>
              <a:t>Medya İlişkileri</a:t>
            </a:r>
          </a:p>
        </p:txBody>
      </p:sp>
      <p:sp>
        <p:nvSpPr>
          <p:cNvPr id="3" name="İçerik Yer Tutucusu 2">
            <a:extLst>
              <a:ext uri="{FF2B5EF4-FFF2-40B4-BE49-F238E27FC236}">
                <a16:creationId xmlns:a16="http://schemas.microsoft.com/office/drawing/2014/main" id="{4324ABFE-09A4-4047-8C06-1D11EF8C5478}"/>
              </a:ext>
            </a:extLst>
          </p:cNvPr>
          <p:cNvSpPr>
            <a:spLocks noGrp="1"/>
          </p:cNvSpPr>
          <p:nvPr>
            <p:ph idx="1"/>
          </p:nvPr>
        </p:nvSpPr>
        <p:spPr>
          <a:xfrm>
            <a:off x="479502" y="1825624"/>
            <a:ext cx="10874298" cy="4798199"/>
          </a:xfrm>
        </p:spPr>
        <p:txBody>
          <a:bodyPr>
            <a:normAutofit fontScale="85000" lnSpcReduction="20000"/>
          </a:bodyPr>
          <a:lstStyle/>
          <a:p>
            <a:pPr marL="0" indent="0">
              <a:buNone/>
            </a:pPr>
            <a:r>
              <a:rPr lang="tr-TR" dirty="0"/>
              <a:t>• Kurumsal web sayfalarında basın odalarının oluşturulması</a:t>
            </a:r>
          </a:p>
          <a:p>
            <a:pPr marL="0" indent="0">
              <a:buNone/>
            </a:pPr>
            <a:r>
              <a:rPr lang="tr-TR" dirty="0"/>
              <a:t>• Basın bültenlerinin e-posta aracılığı ile gönderilmesi</a:t>
            </a:r>
          </a:p>
          <a:p>
            <a:pPr marL="0" indent="0">
              <a:buNone/>
            </a:pPr>
            <a:r>
              <a:rPr lang="tr-TR" dirty="0"/>
              <a:t>• Dijital basın kitlerinin hazırlanması</a:t>
            </a:r>
          </a:p>
          <a:p>
            <a:pPr marL="0" indent="0">
              <a:buNone/>
            </a:pPr>
            <a:r>
              <a:rPr lang="tr-TR" dirty="0"/>
              <a:t>• Kurumsal e-dergi ve e-bültenlerin hazırlanıp gönderilmesi</a:t>
            </a:r>
          </a:p>
          <a:p>
            <a:pPr marL="0" indent="0">
              <a:buNone/>
            </a:pPr>
            <a:r>
              <a:rPr lang="tr-TR" dirty="0"/>
              <a:t>• Güncel ve yüklenebilir ürün, hizmet ve etkinlik tanıtım dosyalarının oluşturulması</a:t>
            </a:r>
          </a:p>
          <a:p>
            <a:pPr marL="0" indent="0">
              <a:buNone/>
            </a:pPr>
            <a:r>
              <a:rPr lang="tr-TR" dirty="0"/>
              <a:t>• Üst düzey yöneticilerin özgeçmişleri</a:t>
            </a:r>
          </a:p>
          <a:p>
            <a:pPr marL="0" indent="0">
              <a:buNone/>
            </a:pPr>
            <a:r>
              <a:rPr lang="tr-TR" dirty="0"/>
              <a:t>• Kurumsal </a:t>
            </a:r>
            <a:r>
              <a:rPr lang="tr-TR" dirty="0" err="1"/>
              <a:t>blogların</a:t>
            </a:r>
            <a:r>
              <a:rPr lang="tr-TR" dirty="0"/>
              <a:t> hazırlanması</a:t>
            </a:r>
          </a:p>
          <a:p>
            <a:pPr marL="0" indent="0">
              <a:buNone/>
            </a:pPr>
            <a:r>
              <a:rPr lang="tr-TR" dirty="0"/>
              <a:t>• Çevrimiçi iletişim fırsatlarının yaratılması</a:t>
            </a:r>
          </a:p>
          <a:p>
            <a:pPr marL="0" indent="0">
              <a:buNone/>
            </a:pPr>
            <a:r>
              <a:rPr lang="tr-TR" dirty="0"/>
              <a:t>• RSS güncellemelerinin etkin kullanımı</a:t>
            </a:r>
          </a:p>
          <a:p>
            <a:pPr marL="0" indent="0">
              <a:buNone/>
            </a:pPr>
            <a:r>
              <a:rPr lang="tr-TR" dirty="0"/>
              <a:t>• </a:t>
            </a:r>
            <a:r>
              <a:rPr lang="tr-TR" dirty="0" err="1"/>
              <a:t>Videokonferans</a:t>
            </a:r>
            <a:r>
              <a:rPr lang="tr-TR" dirty="0"/>
              <a:t> çalışmalarının yapılması</a:t>
            </a:r>
          </a:p>
          <a:p>
            <a:pPr marL="0" indent="0">
              <a:buNone/>
            </a:pPr>
            <a:r>
              <a:rPr lang="tr-TR" dirty="0"/>
              <a:t>• Kurum tanıtımı için sanal turların oluşturulması</a:t>
            </a:r>
          </a:p>
          <a:p>
            <a:pPr marL="0" indent="0">
              <a:buNone/>
            </a:pPr>
            <a:r>
              <a:rPr lang="tr-TR" dirty="0"/>
              <a:t>• Medya takibinin çevrimiçi yapılması</a:t>
            </a:r>
          </a:p>
        </p:txBody>
      </p:sp>
    </p:spTree>
    <p:extLst>
      <p:ext uri="{BB962C8B-B14F-4D97-AF65-F5344CB8AC3E}">
        <p14:creationId xmlns:p14="http://schemas.microsoft.com/office/powerpoint/2010/main" val="4249806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B5F3E7-DA18-4AD8-A669-C9142CD074EE}"/>
              </a:ext>
            </a:extLst>
          </p:cNvPr>
          <p:cNvSpPr>
            <a:spLocks noGrp="1"/>
          </p:cNvSpPr>
          <p:nvPr>
            <p:ph type="title"/>
          </p:nvPr>
        </p:nvSpPr>
        <p:spPr/>
        <p:txBody>
          <a:bodyPr/>
          <a:lstStyle/>
          <a:p>
            <a:r>
              <a:rPr lang="tr-TR" dirty="0"/>
              <a:t>Sosyal medya bültenlerinin medya çalışanları için sağladığı avantajlar</a:t>
            </a:r>
          </a:p>
        </p:txBody>
      </p:sp>
      <p:sp>
        <p:nvSpPr>
          <p:cNvPr id="3" name="İçerik Yer Tutucusu 2">
            <a:extLst>
              <a:ext uri="{FF2B5EF4-FFF2-40B4-BE49-F238E27FC236}">
                <a16:creationId xmlns:a16="http://schemas.microsoft.com/office/drawing/2014/main" id="{09BB383D-2E38-467A-8DC9-086BAD128F8D}"/>
              </a:ext>
            </a:extLst>
          </p:cNvPr>
          <p:cNvSpPr>
            <a:spLocks noGrp="1"/>
          </p:cNvSpPr>
          <p:nvPr>
            <p:ph idx="1"/>
          </p:nvPr>
        </p:nvSpPr>
        <p:spPr>
          <a:xfrm>
            <a:off x="838200" y="1825624"/>
            <a:ext cx="10515600" cy="4753595"/>
          </a:xfrm>
        </p:spPr>
        <p:txBody>
          <a:bodyPr/>
          <a:lstStyle/>
          <a:p>
            <a:pPr marL="0" indent="0">
              <a:buNone/>
            </a:pPr>
            <a:r>
              <a:rPr lang="tr-TR" dirty="0"/>
              <a:t>• Arama motorları aracılığı ile ulaşılabilir</a:t>
            </a:r>
          </a:p>
          <a:p>
            <a:pPr marL="0" indent="0">
              <a:buNone/>
            </a:pPr>
            <a:r>
              <a:rPr lang="tr-TR" dirty="0"/>
              <a:t>• Ek kaynaklara bağlantı vermek mümkündür</a:t>
            </a:r>
          </a:p>
          <a:p>
            <a:pPr marL="0" indent="0">
              <a:buNone/>
            </a:pPr>
            <a:r>
              <a:rPr lang="tr-TR" dirty="0"/>
              <a:t>• Bilgiyi saklamayı, taşımayı ve paylaşmayı kolaylaştırır.</a:t>
            </a:r>
          </a:p>
          <a:p>
            <a:pPr marL="0" indent="0">
              <a:buNone/>
            </a:pPr>
            <a:r>
              <a:rPr lang="tr-TR" dirty="0"/>
              <a:t>• Görsel malzemelere ulaşmayı sağlar.</a:t>
            </a:r>
          </a:p>
          <a:p>
            <a:pPr marL="0" indent="0">
              <a:buNone/>
            </a:pPr>
            <a:r>
              <a:rPr lang="tr-TR" dirty="0"/>
              <a:t>• RSS takip aboneliğini içermesi güncel bilgilerin takibine imkan verir.</a:t>
            </a:r>
          </a:p>
          <a:p>
            <a:pPr marL="0" indent="0">
              <a:buNone/>
            </a:pPr>
            <a:r>
              <a:rPr lang="tr-TR" dirty="0"/>
              <a:t>• Dağıtımı ucuzdur.</a:t>
            </a:r>
          </a:p>
          <a:p>
            <a:pPr marL="0" indent="0">
              <a:buNone/>
            </a:pPr>
            <a:r>
              <a:rPr lang="tr-TR" dirty="0"/>
              <a:t>• Üzerinde düzenleme yapılmasına olanak verdiği için haber üretimini kolaylaştırır.</a:t>
            </a:r>
          </a:p>
        </p:txBody>
      </p:sp>
      <p:sp>
        <p:nvSpPr>
          <p:cNvPr id="5" name="Metin kutusu 4">
            <a:extLst>
              <a:ext uri="{FF2B5EF4-FFF2-40B4-BE49-F238E27FC236}">
                <a16:creationId xmlns:a16="http://schemas.microsoft.com/office/drawing/2014/main" id="{38E0CC6E-1493-462D-8ACE-3D085A6201A6}"/>
              </a:ext>
            </a:extLst>
          </p:cNvPr>
          <p:cNvSpPr txBox="1"/>
          <p:nvPr/>
        </p:nvSpPr>
        <p:spPr>
          <a:xfrm>
            <a:off x="507999" y="6344823"/>
            <a:ext cx="10724445" cy="369332"/>
          </a:xfrm>
          <a:prstGeom prst="rect">
            <a:avLst/>
          </a:prstGeom>
          <a:noFill/>
        </p:spPr>
        <p:txBody>
          <a:bodyPr wrap="square">
            <a:spAutoFit/>
          </a:bodyPr>
          <a:lstStyle/>
          <a:p>
            <a:r>
              <a:rPr lang="tr-TR" b="1" dirty="0"/>
              <a:t>Kaynak</a:t>
            </a:r>
            <a:r>
              <a:rPr lang="tr-TR" dirty="0"/>
              <a:t>: Dijital İletişim ve Yeni Medya, 2013, (Ed.) Mesude Canan Öztürk, Anadolu Üniversitesi Yay. </a:t>
            </a:r>
          </a:p>
        </p:txBody>
      </p:sp>
    </p:spTree>
    <p:extLst>
      <p:ext uri="{BB962C8B-B14F-4D97-AF65-F5344CB8AC3E}">
        <p14:creationId xmlns:p14="http://schemas.microsoft.com/office/powerpoint/2010/main" val="384505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33FA36-DDBB-4EDA-8E50-1423127832D2}"/>
              </a:ext>
            </a:extLst>
          </p:cNvPr>
          <p:cNvSpPr>
            <a:spLocks noGrp="1"/>
          </p:cNvSpPr>
          <p:nvPr>
            <p:ph type="title"/>
          </p:nvPr>
        </p:nvSpPr>
        <p:spPr/>
        <p:txBody>
          <a:bodyPr/>
          <a:lstStyle/>
          <a:p>
            <a:r>
              <a:rPr lang="tr-TR" dirty="0"/>
              <a:t>Kurumsal Reklamcılık</a:t>
            </a:r>
          </a:p>
        </p:txBody>
      </p:sp>
      <p:sp>
        <p:nvSpPr>
          <p:cNvPr id="3" name="İçerik Yer Tutucusu 2">
            <a:extLst>
              <a:ext uri="{FF2B5EF4-FFF2-40B4-BE49-F238E27FC236}">
                <a16:creationId xmlns:a16="http://schemas.microsoft.com/office/drawing/2014/main" id="{47A8B5D5-8E9C-4B4A-ACC5-FF65F359935D}"/>
              </a:ext>
            </a:extLst>
          </p:cNvPr>
          <p:cNvSpPr>
            <a:spLocks noGrp="1"/>
          </p:cNvSpPr>
          <p:nvPr>
            <p:ph idx="1"/>
          </p:nvPr>
        </p:nvSpPr>
        <p:spPr/>
        <p:txBody>
          <a:bodyPr/>
          <a:lstStyle/>
          <a:p>
            <a:r>
              <a:rPr lang="tr-TR" dirty="0"/>
              <a:t>Kurumsal itibar yönetimin temel bir parçası olarak görülen kurumsal reklamlar ürün ve hizmet reklamları gibi satış amacı taşımamaktadır.</a:t>
            </a:r>
          </a:p>
          <a:p>
            <a:r>
              <a:rPr lang="tr-TR" dirty="0"/>
              <a:t>Kurumun saygınlık duyuruları, yönetim kutlamaları, yaptığı sponsorlukları, yardım kampanya duyuruları ve herhangi bir nedenden ötürü teşekkür iletilerini içeren reklamlardır.</a:t>
            </a:r>
          </a:p>
          <a:p>
            <a:endParaRPr lang="tr-TR" dirty="0"/>
          </a:p>
        </p:txBody>
      </p:sp>
    </p:spTree>
    <p:extLst>
      <p:ext uri="{BB962C8B-B14F-4D97-AF65-F5344CB8AC3E}">
        <p14:creationId xmlns:p14="http://schemas.microsoft.com/office/powerpoint/2010/main" val="4268687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91C417-D699-4822-B443-882CFEDC3074}"/>
              </a:ext>
            </a:extLst>
          </p:cNvPr>
          <p:cNvSpPr>
            <a:spLocks noGrp="1"/>
          </p:cNvSpPr>
          <p:nvPr>
            <p:ph type="title"/>
          </p:nvPr>
        </p:nvSpPr>
        <p:spPr/>
        <p:txBody>
          <a:bodyPr/>
          <a:lstStyle/>
          <a:p>
            <a:r>
              <a:rPr lang="de-DE" dirty="0"/>
              <a:t>Online, </a:t>
            </a:r>
            <a:r>
              <a:rPr lang="de-DE" dirty="0" err="1"/>
              <a:t>interaktif</a:t>
            </a:r>
            <a:r>
              <a:rPr lang="de-DE" dirty="0"/>
              <a:t> </a:t>
            </a:r>
            <a:r>
              <a:rPr lang="de-DE" dirty="0" err="1"/>
              <a:t>ya</a:t>
            </a:r>
            <a:r>
              <a:rPr lang="de-DE" dirty="0"/>
              <a:t> da </a:t>
            </a:r>
            <a:r>
              <a:rPr lang="de-DE" dirty="0" err="1"/>
              <a:t>internet</a:t>
            </a:r>
            <a:r>
              <a:rPr lang="tr-TR" dirty="0"/>
              <a:t> reklamcılığı</a:t>
            </a:r>
          </a:p>
        </p:txBody>
      </p:sp>
      <p:sp>
        <p:nvSpPr>
          <p:cNvPr id="3" name="İçerik Yer Tutucusu 2">
            <a:extLst>
              <a:ext uri="{FF2B5EF4-FFF2-40B4-BE49-F238E27FC236}">
                <a16:creationId xmlns:a16="http://schemas.microsoft.com/office/drawing/2014/main" id="{4FCA2C1D-92A2-41F8-AC7F-01E00162BC55}"/>
              </a:ext>
            </a:extLst>
          </p:cNvPr>
          <p:cNvSpPr>
            <a:spLocks noGrp="1"/>
          </p:cNvSpPr>
          <p:nvPr>
            <p:ph idx="1"/>
          </p:nvPr>
        </p:nvSpPr>
        <p:spPr/>
        <p:txBody>
          <a:bodyPr/>
          <a:lstStyle/>
          <a:p>
            <a:r>
              <a:rPr lang="tr-TR" dirty="0"/>
              <a:t>Ürün, hizmet ya da kurumsal reklamlar</a:t>
            </a:r>
          </a:p>
          <a:p>
            <a:r>
              <a:rPr lang="tr-TR" dirty="0"/>
              <a:t>Mecralar arttığı için daha geniş bir reklam alanı söz konusu</a:t>
            </a:r>
          </a:p>
          <a:p>
            <a:r>
              <a:rPr lang="tr-TR" dirty="0"/>
              <a:t>+Tıklanma sayıları üzerinden hem ücretlendirme yapılıyor hem de reklamın etkileri değerlendirilebiliyor.</a:t>
            </a:r>
          </a:p>
          <a:p>
            <a:r>
              <a:rPr lang="tr-TR" dirty="0"/>
              <a:t>Öte yandan ileti ve reklam bolluğu eleştirileri</a:t>
            </a:r>
          </a:p>
        </p:txBody>
      </p:sp>
    </p:spTree>
    <p:extLst>
      <p:ext uri="{BB962C8B-B14F-4D97-AF65-F5344CB8AC3E}">
        <p14:creationId xmlns:p14="http://schemas.microsoft.com/office/powerpoint/2010/main" val="1221832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BE037E-9A58-4EB7-A6F0-39BD6AE62B90}"/>
              </a:ext>
            </a:extLst>
          </p:cNvPr>
          <p:cNvSpPr>
            <a:spLocks noGrp="1"/>
          </p:cNvSpPr>
          <p:nvPr>
            <p:ph type="title"/>
          </p:nvPr>
        </p:nvSpPr>
        <p:spPr/>
        <p:txBody>
          <a:bodyPr/>
          <a:lstStyle/>
          <a:p>
            <a:r>
              <a:rPr lang="tr-TR" dirty="0"/>
              <a:t>İnternet üzerinden reklam tercih nedenleri</a:t>
            </a:r>
          </a:p>
        </p:txBody>
      </p:sp>
      <p:sp>
        <p:nvSpPr>
          <p:cNvPr id="3" name="İçerik Yer Tutucusu 2">
            <a:extLst>
              <a:ext uri="{FF2B5EF4-FFF2-40B4-BE49-F238E27FC236}">
                <a16:creationId xmlns:a16="http://schemas.microsoft.com/office/drawing/2014/main" id="{C7EA11D7-1253-4A99-A3AC-7EC4F17CDFC7}"/>
              </a:ext>
            </a:extLst>
          </p:cNvPr>
          <p:cNvSpPr>
            <a:spLocks noGrp="1"/>
          </p:cNvSpPr>
          <p:nvPr>
            <p:ph idx="1"/>
          </p:nvPr>
        </p:nvSpPr>
        <p:spPr/>
        <p:txBody>
          <a:bodyPr/>
          <a:lstStyle/>
          <a:p>
            <a:r>
              <a:rPr lang="tr-TR" dirty="0"/>
              <a:t> Arama sonuçlarında ilk sırada yer almak,</a:t>
            </a:r>
          </a:p>
          <a:p>
            <a:r>
              <a:rPr lang="tr-TR" dirty="0"/>
              <a:t> Rakipleri karşısında bir avantaj kazanmak,</a:t>
            </a:r>
          </a:p>
          <a:p>
            <a:r>
              <a:rPr lang="tr-TR" dirty="0"/>
              <a:t> Kurumu sektör lideri olarak konumlandırmak</a:t>
            </a:r>
          </a:p>
          <a:p>
            <a:r>
              <a:rPr lang="tr-TR" dirty="0"/>
              <a:t> Farkındalık yaratmak ve doğrudan satış şansı yakalamak</a:t>
            </a:r>
          </a:p>
        </p:txBody>
      </p:sp>
    </p:spTree>
    <p:extLst>
      <p:ext uri="{BB962C8B-B14F-4D97-AF65-F5344CB8AC3E}">
        <p14:creationId xmlns:p14="http://schemas.microsoft.com/office/powerpoint/2010/main" val="2112926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31AEF6-F94A-4B35-923A-94B7A7C98DB7}"/>
              </a:ext>
            </a:extLst>
          </p:cNvPr>
          <p:cNvSpPr>
            <a:spLocks noGrp="1"/>
          </p:cNvSpPr>
          <p:nvPr>
            <p:ph type="title"/>
          </p:nvPr>
        </p:nvSpPr>
        <p:spPr/>
        <p:txBody>
          <a:bodyPr/>
          <a:lstStyle/>
          <a:p>
            <a:r>
              <a:rPr lang="tr-TR" dirty="0"/>
              <a:t>Konu/Sorun Yönetimi (</a:t>
            </a:r>
            <a:r>
              <a:rPr lang="tr-TR" dirty="0" err="1"/>
              <a:t>Issue</a:t>
            </a:r>
            <a:r>
              <a:rPr lang="tr-TR" dirty="0"/>
              <a:t> Management)</a:t>
            </a:r>
          </a:p>
        </p:txBody>
      </p:sp>
      <p:sp>
        <p:nvSpPr>
          <p:cNvPr id="3" name="İçerik Yer Tutucusu 2">
            <a:extLst>
              <a:ext uri="{FF2B5EF4-FFF2-40B4-BE49-F238E27FC236}">
                <a16:creationId xmlns:a16="http://schemas.microsoft.com/office/drawing/2014/main" id="{C87120AD-C0D1-455F-AE48-24277E2DD65E}"/>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tr-TR" dirty="0"/>
              <a:t>Neler yapılabilir?</a:t>
            </a:r>
          </a:p>
          <a:p>
            <a:pPr marL="0" indent="0">
              <a:buNone/>
            </a:pPr>
            <a:r>
              <a:rPr lang="tr-TR" dirty="0"/>
              <a:t>• Kurum veya konuyla ilgili </a:t>
            </a:r>
            <a:r>
              <a:rPr lang="tr-TR" dirty="0" err="1"/>
              <a:t>bloglar</a:t>
            </a:r>
            <a:r>
              <a:rPr lang="tr-TR" dirty="0"/>
              <a:t> oluşturulmalı</a:t>
            </a:r>
          </a:p>
          <a:p>
            <a:pPr marL="0" indent="0">
              <a:buNone/>
            </a:pPr>
            <a:r>
              <a:rPr lang="tr-TR" dirty="0"/>
              <a:t>• </a:t>
            </a:r>
            <a:r>
              <a:rPr lang="tr-TR" dirty="0" err="1"/>
              <a:t>Bloglara</a:t>
            </a:r>
            <a:r>
              <a:rPr lang="tr-TR" dirty="0"/>
              <a:t> gönderilen yorumlar değerlendirilmeli</a:t>
            </a:r>
          </a:p>
          <a:p>
            <a:pPr marL="0" indent="0">
              <a:buNone/>
            </a:pPr>
            <a:r>
              <a:rPr lang="tr-TR" dirty="0"/>
              <a:t>• Konuya destek sağlayacak, konu ile ilgili devlet uygulamalarına ait web sayfası ve sosyal medya araçlarına bağlantı kurulmalı</a:t>
            </a:r>
          </a:p>
          <a:p>
            <a:pPr marL="0" indent="0">
              <a:buNone/>
            </a:pPr>
            <a:r>
              <a:rPr lang="tr-TR" dirty="0"/>
              <a:t>• Konu kapsamında öncülük eden diğer </a:t>
            </a:r>
            <a:r>
              <a:rPr lang="tr-TR" dirty="0" err="1"/>
              <a:t>blogların</a:t>
            </a:r>
            <a:r>
              <a:rPr lang="tr-TR" dirty="0"/>
              <a:t> gönderileri takip edilmeli</a:t>
            </a:r>
          </a:p>
          <a:p>
            <a:pPr marL="0" indent="0">
              <a:buNone/>
            </a:pPr>
            <a:r>
              <a:rPr lang="tr-TR" dirty="0"/>
              <a:t>• Konuyu açıklayan sosyal medya bültenleri oluşturulmalı ve dağıtımı yapılmalı</a:t>
            </a:r>
          </a:p>
          <a:p>
            <a:pPr marL="0" indent="0">
              <a:buNone/>
            </a:pPr>
            <a:r>
              <a:rPr lang="tr-TR" dirty="0"/>
              <a:t>• Konu ile ilgili reklamlar ya da haber videoları </a:t>
            </a:r>
            <a:r>
              <a:rPr lang="tr-TR" dirty="0" err="1"/>
              <a:t>YouTube</a:t>
            </a:r>
            <a:r>
              <a:rPr lang="tr-TR" dirty="0"/>
              <a:t> aracılığı ile yayılmalı</a:t>
            </a:r>
          </a:p>
          <a:p>
            <a:pPr marL="0" indent="0">
              <a:buNone/>
            </a:pPr>
            <a:r>
              <a:rPr lang="tr-TR" dirty="0"/>
              <a:t>• Kurumsal web sayfasında </a:t>
            </a:r>
            <a:r>
              <a:rPr lang="tr-TR" dirty="0" err="1"/>
              <a:t>facebook</a:t>
            </a:r>
            <a:r>
              <a:rPr lang="tr-TR" dirty="0"/>
              <a:t>, </a:t>
            </a:r>
            <a:r>
              <a:rPr lang="tr-TR" dirty="0" err="1"/>
              <a:t>twitter</a:t>
            </a:r>
            <a:r>
              <a:rPr lang="tr-TR" dirty="0"/>
              <a:t> gibi yaygın olarak kullanılan sosyal medya araçlarının bağlantısı verilmeli</a:t>
            </a:r>
          </a:p>
        </p:txBody>
      </p:sp>
    </p:spTree>
    <p:extLst>
      <p:ext uri="{BB962C8B-B14F-4D97-AF65-F5344CB8AC3E}">
        <p14:creationId xmlns:p14="http://schemas.microsoft.com/office/powerpoint/2010/main" val="2562362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DDA207-9183-4733-9469-10E7264F6543}"/>
              </a:ext>
            </a:extLst>
          </p:cNvPr>
          <p:cNvSpPr>
            <a:spLocks noGrp="1"/>
          </p:cNvSpPr>
          <p:nvPr>
            <p:ph type="title"/>
          </p:nvPr>
        </p:nvSpPr>
        <p:spPr/>
        <p:txBody>
          <a:bodyPr/>
          <a:lstStyle/>
          <a:p>
            <a:r>
              <a:rPr lang="tr-TR" dirty="0"/>
              <a:t>Hükümetle İlişkiler</a:t>
            </a:r>
          </a:p>
        </p:txBody>
      </p:sp>
      <p:sp>
        <p:nvSpPr>
          <p:cNvPr id="3" name="İçerik Yer Tutucusu 2">
            <a:extLst>
              <a:ext uri="{FF2B5EF4-FFF2-40B4-BE49-F238E27FC236}">
                <a16:creationId xmlns:a16="http://schemas.microsoft.com/office/drawing/2014/main" id="{B716B029-83B9-4A28-8315-B7D1F77E0C38}"/>
              </a:ext>
            </a:extLst>
          </p:cNvPr>
          <p:cNvSpPr>
            <a:spLocks noGrp="1"/>
          </p:cNvSpPr>
          <p:nvPr>
            <p:ph idx="1"/>
          </p:nvPr>
        </p:nvSpPr>
        <p:spPr>
          <a:xfrm>
            <a:off x="646814" y="1448905"/>
            <a:ext cx="9926314" cy="4385604"/>
          </a:xfrm>
        </p:spPr>
        <p:txBody>
          <a:bodyPr>
            <a:normAutofit/>
          </a:bodyPr>
          <a:lstStyle/>
          <a:p>
            <a:r>
              <a:rPr lang="tr-TR" dirty="0"/>
              <a:t>Sosyal kampanyalar, lobicilik çalışmaları açısından hükümetle ilişkiler önemlidir. </a:t>
            </a:r>
          </a:p>
          <a:p>
            <a:r>
              <a:rPr lang="tr-TR" dirty="0"/>
              <a:t>Web takibi, konu odaklı sayfa oluşturma, lobi faaliyetlerine destek, kurumsal sosyal sorumluluk kampanyaları vd. </a:t>
            </a:r>
          </a:p>
          <a:p>
            <a:r>
              <a:rPr lang="tr-TR" dirty="0"/>
              <a:t>Hükümet uygulamalarının ve yönetmeliklerin takibi</a:t>
            </a:r>
          </a:p>
          <a:p>
            <a:r>
              <a:rPr lang="tr-TR" dirty="0"/>
              <a:t>Hükümet kampanyalarına destek olmak</a:t>
            </a:r>
          </a:p>
        </p:txBody>
      </p:sp>
    </p:spTree>
    <p:extLst>
      <p:ext uri="{BB962C8B-B14F-4D97-AF65-F5344CB8AC3E}">
        <p14:creationId xmlns:p14="http://schemas.microsoft.com/office/powerpoint/2010/main" val="1712490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F2E88B-DDE3-4570-9C01-6E275FDB6D1A}"/>
              </a:ext>
            </a:extLst>
          </p:cNvPr>
          <p:cNvSpPr>
            <a:spLocks noGrp="1"/>
          </p:cNvSpPr>
          <p:nvPr>
            <p:ph type="title"/>
          </p:nvPr>
        </p:nvSpPr>
        <p:spPr/>
        <p:txBody>
          <a:bodyPr/>
          <a:lstStyle/>
          <a:p>
            <a:r>
              <a:rPr lang="tr-TR" dirty="0"/>
              <a:t>Kurumsal İtibar</a:t>
            </a:r>
          </a:p>
        </p:txBody>
      </p:sp>
      <p:sp>
        <p:nvSpPr>
          <p:cNvPr id="3" name="İçerik Yer Tutucusu 2">
            <a:extLst>
              <a:ext uri="{FF2B5EF4-FFF2-40B4-BE49-F238E27FC236}">
                <a16:creationId xmlns:a16="http://schemas.microsoft.com/office/drawing/2014/main" id="{A83D72FD-73FC-41C8-80E6-5CB46626ED04}"/>
              </a:ext>
            </a:extLst>
          </p:cNvPr>
          <p:cNvSpPr>
            <a:spLocks noGrp="1"/>
          </p:cNvSpPr>
          <p:nvPr>
            <p:ph idx="1"/>
          </p:nvPr>
        </p:nvSpPr>
        <p:spPr/>
        <p:txBody>
          <a:bodyPr/>
          <a:lstStyle/>
          <a:p>
            <a:r>
              <a:rPr lang="tr-TR" dirty="0"/>
              <a:t>Kurum içindeki ve dışındaki hedef kitlenin kurum hakkındaki algılamalarıdır.  (kimlik – imaj– itibar (uzun vade)),</a:t>
            </a:r>
          </a:p>
          <a:p>
            <a:r>
              <a:rPr lang="tr-TR" dirty="0"/>
              <a:t>İtibar yönetimi için sosyal medya platformlarının kullanılmasının yanı sıra kurumla ilgili haberlerin ve olumsuz yorumların düzenli olarak kontrol edilmesi gerekir. </a:t>
            </a:r>
          </a:p>
          <a:p>
            <a:pPr lvl="1"/>
            <a:r>
              <a:rPr lang="tr-TR" dirty="0"/>
              <a:t>Arama motorları ve sosyal ağlarda arama yapma</a:t>
            </a:r>
          </a:p>
          <a:p>
            <a:pPr lvl="1"/>
            <a:r>
              <a:rPr lang="tr-TR" dirty="0" err="1"/>
              <a:t>Blogları</a:t>
            </a:r>
            <a:r>
              <a:rPr lang="tr-TR" dirty="0"/>
              <a:t> takip eden sistemlerin izlenmesi</a:t>
            </a:r>
          </a:p>
          <a:p>
            <a:pPr lvl="1"/>
            <a:r>
              <a:rPr lang="tr-TR" dirty="0"/>
              <a:t>Şikayet sitelerine bakılması vd. </a:t>
            </a:r>
          </a:p>
          <a:p>
            <a:r>
              <a:rPr lang="tr-TR" dirty="0"/>
              <a:t>Ayrıca hedef kitlelere sistematik ve düzenli bilgi akışı sağlanmalı.</a:t>
            </a:r>
          </a:p>
          <a:p>
            <a:r>
              <a:rPr lang="tr-TR" dirty="0"/>
              <a:t>Ancak sosyal medyanın tek iletişim kanalı değildir.</a:t>
            </a:r>
          </a:p>
          <a:p>
            <a:endParaRPr lang="tr-TR" dirty="0"/>
          </a:p>
          <a:p>
            <a:pPr marL="457200" lvl="1" indent="0">
              <a:buNone/>
            </a:pPr>
            <a:endParaRPr lang="tr-TR" dirty="0"/>
          </a:p>
        </p:txBody>
      </p:sp>
    </p:spTree>
    <p:extLst>
      <p:ext uri="{BB962C8B-B14F-4D97-AF65-F5344CB8AC3E}">
        <p14:creationId xmlns:p14="http://schemas.microsoft.com/office/powerpoint/2010/main" val="4243255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4F19B51-0A30-423E-9803-A48E79198D10}"/>
              </a:ext>
            </a:extLst>
          </p:cNvPr>
          <p:cNvSpPr>
            <a:spLocks noGrp="1"/>
          </p:cNvSpPr>
          <p:nvPr>
            <p:ph idx="1"/>
          </p:nvPr>
        </p:nvSpPr>
        <p:spPr>
          <a:xfrm>
            <a:off x="838200" y="1825625"/>
            <a:ext cx="10515600" cy="4508268"/>
          </a:xfrm>
        </p:spPr>
        <p:txBody>
          <a:bodyPr/>
          <a:lstStyle/>
          <a:p>
            <a:r>
              <a:rPr lang="tr-TR" dirty="0"/>
              <a:t>Sosyal medyada kullanıcılar bilgi arar ve sağlar ve kurum hakkında yorumlar yapar. Kullanıcıların istenmeyen görüş ve yorumlarını göz ardı etmek ya da onları cevapsız bırakmak ileride düzeltilmesi zor riskler yaratabilir.</a:t>
            </a:r>
          </a:p>
        </p:txBody>
      </p:sp>
    </p:spTree>
    <p:extLst>
      <p:ext uri="{BB962C8B-B14F-4D97-AF65-F5344CB8AC3E}">
        <p14:creationId xmlns:p14="http://schemas.microsoft.com/office/powerpoint/2010/main" val="353598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DEFCE3-5EFB-4B8B-89D0-1E10747DF306}"/>
              </a:ext>
            </a:extLst>
          </p:cNvPr>
          <p:cNvSpPr>
            <a:spLocks noGrp="1"/>
          </p:cNvSpPr>
          <p:nvPr>
            <p:ph type="title"/>
          </p:nvPr>
        </p:nvSpPr>
        <p:spPr/>
        <p:txBody>
          <a:bodyPr/>
          <a:lstStyle/>
          <a:p>
            <a:r>
              <a:rPr lang="tr-TR" dirty="0"/>
              <a:t>Kriz İletişimi</a:t>
            </a:r>
          </a:p>
        </p:txBody>
      </p:sp>
      <p:sp>
        <p:nvSpPr>
          <p:cNvPr id="3" name="İçerik Yer Tutucusu 2">
            <a:extLst>
              <a:ext uri="{FF2B5EF4-FFF2-40B4-BE49-F238E27FC236}">
                <a16:creationId xmlns:a16="http://schemas.microsoft.com/office/drawing/2014/main" id="{74969BC0-3FD2-4EB4-81A8-8ED6CD8B043B}"/>
              </a:ext>
            </a:extLst>
          </p:cNvPr>
          <p:cNvSpPr>
            <a:spLocks noGrp="1"/>
          </p:cNvSpPr>
          <p:nvPr>
            <p:ph idx="1"/>
          </p:nvPr>
        </p:nvSpPr>
        <p:spPr/>
        <p:txBody>
          <a:bodyPr>
            <a:normAutofit/>
          </a:bodyPr>
          <a:lstStyle/>
          <a:p>
            <a:r>
              <a:rPr lang="tr-TR" dirty="0"/>
              <a:t>Kriz döneminde ise geleneksel medyanın yanı sıra sosyal medyanın da takip edilmesi gerekir. Özellikle haber </a:t>
            </a:r>
            <a:r>
              <a:rPr lang="tr-TR" dirty="0" err="1"/>
              <a:t>bloglarının</a:t>
            </a:r>
            <a:r>
              <a:rPr lang="tr-TR" dirty="0"/>
              <a:t> takibi, ürün ve alanla ilgili </a:t>
            </a:r>
            <a:r>
              <a:rPr lang="tr-TR" dirty="0" err="1"/>
              <a:t>blog</a:t>
            </a:r>
            <a:r>
              <a:rPr lang="tr-TR" dirty="0"/>
              <a:t> yazarlarının takibi de yapılmalıdır. </a:t>
            </a:r>
            <a:r>
              <a:rPr lang="tr-TR" dirty="0" err="1"/>
              <a:t>Blogların</a:t>
            </a:r>
            <a:r>
              <a:rPr lang="tr-TR" dirty="0"/>
              <a:t> takibiyle kurum hakkında yaşanan krizle ilgili haberlere cevap verilmesi, olumsuz haberlerin yayılmasını engelleyecektir. Ancak haberlere açık ve dürüst cevap verilmesi çok önemlidir. Kurumların, sosyal medyayı kriz durumunda bir savunma yeri olmaktan çok, çözüm bulma yeri olarak görmeleri daha yerinde bir davranış olacaktır.</a:t>
            </a:r>
          </a:p>
        </p:txBody>
      </p:sp>
    </p:spTree>
    <p:extLst>
      <p:ext uri="{BB962C8B-B14F-4D97-AF65-F5344CB8AC3E}">
        <p14:creationId xmlns:p14="http://schemas.microsoft.com/office/powerpoint/2010/main" val="23711646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1086</Words>
  <Application>Microsoft Office PowerPoint</Application>
  <PresentationFormat>Geniş ekran</PresentationFormat>
  <Paragraphs>128</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YENİ MEDYA YENİ TEKNOLOJİLER  12 . Sosyal Medyada Kurumsal İletişim (devam) </vt:lpstr>
      <vt:lpstr>Kurumsal Reklamcılık</vt:lpstr>
      <vt:lpstr>Online, interaktif ya da internet reklamcılığı</vt:lpstr>
      <vt:lpstr>İnternet üzerinden reklam tercih nedenleri</vt:lpstr>
      <vt:lpstr>Konu/Sorun Yönetimi (Issue Management)</vt:lpstr>
      <vt:lpstr>Hükümetle İlişkiler</vt:lpstr>
      <vt:lpstr>Kurumsal İtibar</vt:lpstr>
      <vt:lpstr>PowerPoint Sunusu</vt:lpstr>
      <vt:lpstr>Kriz İletişimi</vt:lpstr>
      <vt:lpstr>Internet’in kriz dönemleri için yarattığı avantajlar</vt:lpstr>
      <vt:lpstr>Internet’te kullanılabilir kriz iletişimi stratejileri</vt:lpstr>
      <vt:lpstr>Internet’in kriz planına dahil olma biçimleri</vt:lpstr>
      <vt:lpstr>İnternet ortamından kaynaklanabilecek krizler</vt:lpstr>
      <vt:lpstr>Kurumsal Sosyal Sorumluluk</vt:lpstr>
      <vt:lpstr>Sosyal medyanın KSS iletişimi amacıyla kullanımında yapılacak işler</vt:lpstr>
      <vt:lpstr>Kurumların bu uygulamaları gerçekleştirirken dikkat etmeleri gereken noktalar</vt:lpstr>
      <vt:lpstr>Medya İlişkileri</vt:lpstr>
      <vt:lpstr>Sosyal medya bültenlerinin medya çalışanları için sağladığı avantajlar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12 . Sosyal Medyada Kurumsal İletişim (devam) </dc:title>
  <dc:creator>Yazar </dc:creator>
  <cp:lastModifiedBy>Yazar </cp:lastModifiedBy>
  <cp:revision>2</cp:revision>
  <dcterms:created xsi:type="dcterms:W3CDTF">2021-03-17T19:08:27Z</dcterms:created>
  <dcterms:modified xsi:type="dcterms:W3CDTF">2021-03-17T19:38:01Z</dcterms:modified>
</cp:coreProperties>
</file>