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307" r:id="rId2"/>
    <p:sldId id="308" r:id="rId3"/>
    <p:sldId id="309" r:id="rId4"/>
    <p:sldId id="310" r:id="rId5"/>
    <p:sldId id="311" r:id="rId6"/>
    <p:sldId id="312" r:id="rId7"/>
    <p:sldId id="314" r:id="rId8"/>
    <p:sldId id="315" r:id="rId9"/>
    <p:sldId id="316" r:id="rId10"/>
    <p:sldId id="317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64" r:id="rId20"/>
    <p:sldId id="328" r:id="rId21"/>
    <p:sldId id="329" r:id="rId22"/>
    <p:sldId id="330" r:id="rId23"/>
    <p:sldId id="331" r:id="rId24"/>
    <p:sldId id="332" r:id="rId25"/>
    <p:sldId id="333" r:id="rId26"/>
    <p:sldId id="335" r:id="rId27"/>
    <p:sldId id="336" r:id="rId28"/>
    <p:sldId id="337" r:id="rId29"/>
    <p:sldId id="338" r:id="rId30"/>
    <p:sldId id="339" r:id="rId31"/>
    <p:sldId id="341" r:id="rId32"/>
    <p:sldId id="342" r:id="rId33"/>
    <p:sldId id="343" r:id="rId34"/>
    <p:sldId id="344" r:id="rId35"/>
    <p:sldId id="345" r:id="rId36"/>
    <p:sldId id="346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6" r:id="rId49"/>
    <p:sldId id="362" r:id="rId50"/>
    <p:sldId id="363" r:id="rId51"/>
  </p:sldIdLst>
  <p:sldSz cx="9144000" cy="6858000" type="screen4x3"/>
  <p:notesSz cx="6858000" cy="9144000"/>
  <p:photoAlbum/>
  <p:custDataLst>
    <p:tags r:id="rId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691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833F1-A459-4256-B2F0-632733EEF1BF}" type="datetimeFigureOut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8A81D-85FE-4AC9-A245-B5CE89F04E9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21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D2D4C9-649A-44BC-8AFE-F8CD1969B796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160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AB68F-869A-42D8-A17B-4F39A9F7BA1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96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EF42-91B8-48E7-9258-3803CBFFE06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9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D7C81-E457-42D5-A0C8-89EB8D3D6895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13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BBA16A-E80B-4A59-9D78-2090C6DBBEFB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>
          <a:xfrm>
            <a:off x="1600200" y="6356352"/>
            <a:ext cx="594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4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65E3-A1D2-4AB1-84EB-BCBA2C5ADB5D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3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6A975-2973-406C-9A0B-EF4B9959B67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1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7C4AA-7353-4953-A2DD-7DDC3E1D3F17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90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A45A7-A0F5-4DAF-A33E-3C91FB239612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5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36DEC-2B73-4BE0-8A27-CEECEC696AE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35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8A96C-46ED-4332-AB68-BBD91653C9C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3429000" cy="365125"/>
          </a:xfrm>
        </p:spPr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85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B471-E24E-4E48-A350-9189719B3108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678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A498E-DC65-49EC-AC5A-C058AB4CAE91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1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8FC1B-4896-4CBC-BC15-4C2B9FB195BC}" type="datetime1">
              <a:rPr lang="en-US" smtClean="0"/>
              <a:pPr/>
              <a:t>10/5/2022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© 2016 Pearson Education, Ltd. All rights reserved.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2EF6D-235C-4356-BCE3-8E32ED9C84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7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Chapter 11</a:t>
            </a:r>
            <a:br>
              <a:rPr lang="en-US" dirty="0"/>
            </a:br>
            <a:r>
              <a:rPr lang="en-US" dirty="0"/>
              <a:t>C File Processing</a:t>
            </a:r>
          </a:p>
        </p:txBody>
      </p:sp>
      <p:sp>
        <p:nvSpPr>
          <p:cNvPr id="10243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en-US" altLang="en-US" dirty="0"/>
              <a:t>C How to Program, 8/e, GE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956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1483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048" y="97808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03" y="895064"/>
            <a:ext cx="8951794" cy="5715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The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file name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—</a:t>
            </a:r>
            <a:r>
              <a:rPr lang="en-US" sz="2900" b="1" dirty="0">
                <a:solidFill>
                  <a:srgbClr val="000000"/>
                </a:solidFill>
                <a:latin typeface="Lucida Console" pitchFamily="49" charset="0"/>
              </a:rPr>
              <a:t>"clients.dat"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—is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used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by the program and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establishes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a </a:t>
            </a:r>
            <a:r>
              <a:rPr lang="en-US" sz="2900" i="1" u="sng" dirty="0">
                <a:solidFill>
                  <a:srgbClr val="000000"/>
                </a:solidFill>
                <a:latin typeface="Times New Roman" pitchFamily="18" charset="0"/>
              </a:rPr>
              <a:t>“line of communication”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with the file.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The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file pointer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Lucida Console" pitchFamily="49" charset="0"/>
              </a:rPr>
              <a:t>cfPtr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is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assigned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a </a:t>
            </a:r>
            <a:r>
              <a:rPr lang="en-US" sz="2900" i="1" u="sng" dirty="0">
                <a:solidFill>
                  <a:srgbClr val="000000"/>
                </a:solidFill>
                <a:latin typeface="Times New Roman" pitchFamily="18" charset="0"/>
              </a:rPr>
              <a:t>pointer to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 the </a:t>
            </a:r>
            <a:r>
              <a:rPr lang="en-US" sz="2900" b="1" i="1" u="sng" dirty="0">
                <a:solidFill>
                  <a:srgbClr val="000000"/>
                </a:solidFill>
                <a:latin typeface="Lucida Console" pitchFamily="49" charset="0"/>
              </a:rPr>
              <a:t>FILE</a:t>
            </a:r>
            <a:r>
              <a:rPr lang="en-US" sz="2900" i="1" u="sng" dirty="0">
                <a:solidFill>
                  <a:srgbClr val="000000"/>
                </a:solidFill>
                <a:latin typeface="Times New Roman" pitchFamily="18" charset="0"/>
              </a:rPr>
              <a:t> structure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for the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file opened with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b="1" dirty="0" err="1">
                <a:solidFill>
                  <a:srgbClr val="000000"/>
                </a:solidFill>
                <a:latin typeface="Lucida Console" pitchFamily="49" charset="0"/>
              </a:rPr>
              <a:t>fopen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Function </a:t>
            </a:r>
            <a:r>
              <a:rPr lang="en-US" sz="2900" b="1" dirty="0" err="1">
                <a:solidFill>
                  <a:srgbClr val="000000"/>
                </a:solidFill>
                <a:latin typeface="Lucida Console" pitchFamily="49" charset="0"/>
              </a:rPr>
              <a:t>fopen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takes </a:t>
            </a:r>
            <a:r>
              <a:rPr lang="en-US" sz="2900" i="1" u="sng" dirty="0">
                <a:solidFill>
                  <a:srgbClr val="000000"/>
                </a:solidFill>
                <a:latin typeface="Times New Roman" pitchFamily="18" charset="0"/>
              </a:rPr>
              <a:t>two arguments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: </a:t>
            </a:r>
            <a:endParaRPr lang="tr-TR" sz="29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a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</a:rPr>
              <a:t>filename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(which can include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path information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leading to the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file’s location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) </a:t>
            </a:r>
            <a:endParaRPr lang="tr-T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>
              <a:lnSpc>
                <a:spcPct val="90000"/>
              </a:lnSpc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and a </a:t>
            </a:r>
            <a:r>
              <a:rPr lang="en-US" dirty="0">
                <a:solidFill>
                  <a:srgbClr val="0000FF"/>
                </a:solidFill>
                <a:latin typeface="Times New Roman" pitchFamily="18" charset="0"/>
              </a:rPr>
              <a:t>file open mode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The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file open mode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b="1" dirty="0">
                <a:solidFill>
                  <a:srgbClr val="000000"/>
                </a:solidFill>
                <a:latin typeface="Lucida Console" pitchFamily="49" charset="0"/>
              </a:rPr>
              <a:t>"w"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indicates that the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file is to be opened for writing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If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a file </a:t>
            </a:r>
            <a:r>
              <a:rPr lang="en-US" sz="2900" i="1" dirty="0">
                <a:solidFill>
                  <a:srgbClr val="000000"/>
                </a:solidFill>
                <a:latin typeface="Times New Roman" pitchFamily="18" charset="0"/>
              </a:rPr>
              <a:t>does </a:t>
            </a:r>
            <a:r>
              <a:rPr lang="en-US" sz="2900" i="1" u="sng" dirty="0">
                <a:solidFill>
                  <a:srgbClr val="000000"/>
                </a:solidFill>
                <a:latin typeface="Times New Roman" pitchFamily="18" charset="0"/>
              </a:rPr>
              <a:t>not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 exist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and it’s opened for writing, </a:t>
            </a:r>
            <a:r>
              <a:rPr lang="en-US" sz="2900" b="1" dirty="0" err="1">
                <a:solidFill>
                  <a:srgbClr val="000000"/>
                </a:solidFill>
                <a:latin typeface="Lucida Console" pitchFamily="49" charset="0"/>
              </a:rPr>
              <a:t>fopen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900" u="sng" dirty="0">
                <a:solidFill>
                  <a:srgbClr val="000000"/>
                </a:solidFill>
                <a:latin typeface="Times New Roman" pitchFamily="18" charset="0"/>
              </a:rPr>
              <a:t>creates the file</a:t>
            </a:r>
            <a:r>
              <a:rPr lang="en-US" sz="29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59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4873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1"/>
            <a:ext cx="8915400" cy="4267199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prompts the user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enter the fields for each record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or to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enter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when data entry is complete.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11.3 lists the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key combinations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entering end-of-file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various computer systems.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5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feof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determine</a:t>
            </a:r>
            <a:r>
              <a:rPr lang="tr-TR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whether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 indicator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set for the file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to which 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stdin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refers.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5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indicator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informs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program that there’s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 more data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to be processed.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In Fig. 11.2, the </a:t>
            </a:r>
            <a:r>
              <a:rPr lang="en-US" altLang="en-US" sz="25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indicator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set for the standard input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when the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user enters the end-of-file key combination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argument to function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feof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is a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 to the file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being tested for the </a:t>
            </a:r>
            <a:r>
              <a:rPr lang="en-US" altLang="en-US" sz="25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 indicator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stdin</a:t>
            </a:r>
            <a:r>
              <a:rPr lang="en-US" altLang="en-US" sz="25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this case). </a:t>
            </a:r>
          </a:p>
        </p:txBody>
      </p:sp>
    </p:spTree>
    <p:extLst>
      <p:ext uri="{BB962C8B-B14F-4D97-AF65-F5344CB8AC3E}">
        <p14:creationId xmlns:p14="http://schemas.microsoft.com/office/powerpoint/2010/main" val="2084206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>
          <a:xfrm>
            <a:off x="141595" y="845523"/>
            <a:ext cx="8860809" cy="4107477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returns a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nonzero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true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value when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indicator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has been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otherwise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the function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zero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statement that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includes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feof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call in this program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continues executing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while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indicator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data may be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retrieved later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by a program designed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to read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(see Section 11.4). </a:t>
            </a:r>
          </a:p>
        </p:txBody>
      </p:sp>
    </p:spTree>
    <p:extLst>
      <p:ext uri="{BB962C8B-B14F-4D97-AF65-F5344CB8AC3E}">
        <p14:creationId xmlns:p14="http://schemas.microsoft.com/office/powerpoint/2010/main" val="2718582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915400" cy="52895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equivalent to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except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also receives as an argument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 for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which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will be written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output data to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output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by using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stdout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as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as in:</a:t>
            </a:r>
          </a:p>
          <a:p>
            <a:pPr marL="914400" lvl="2" indent="0" eaLnBrk="1" hangingPunct="1">
              <a:buNone/>
            </a:pPr>
            <a:r>
              <a:rPr lang="en-US" altLang="en-US" sz="32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32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stdout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sz="3200" b="1" dirty="0">
                <a:solidFill>
                  <a:srgbClr val="128AFF"/>
                </a:solidFill>
                <a:latin typeface="Lucida Console" panose="020B0609040504020204" pitchFamily="49" charset="0"/>
              </a:rPr>
              <a:t>"%d %s %.2f\n"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account, name, balance);</a:t>
            </a:r>
          </a:p>
        </p:txBody>
      </p:sp>
      <p:sp>
        <p:nvSpPr>
          <p:cNvPr id="4301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2455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3795" name="Text Placeholder 2"/>
          <p:cNvSpPr>
            <a:spLocks noGrp="1"/>
          </p:cNvSpPr>
          <p:nvPr>
            <p:ph type="body" idx="1"/>
          </p:nvPr>
        </p:nvSpPr>
        <p:spPr>
          <a:xfrm>
            <a:off x="158086" y="1066800"/>
            <a:ext cx="8833513" cy="4525963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After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user enters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program closes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clients.dat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with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fclose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terminates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fclose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also receives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(rather than the filename)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 an argument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If function </a:t>
            </a:r>
            <a:r>
              <a:rPr lang="en-US" altLang="en-US" b="1" i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fclose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 called explicitly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, the operating system normally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will close the file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when program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execution terminates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This is an example of operating system 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“housekeeping”</a:t>
            </a:r>
            <a:r>
              <a:rPr lang="tr-TR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5185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5843" name="Text Placeholder 2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55943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In the sample execution for the program of Fig. 11.3,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user enters information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five accounts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then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enters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end-of-file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to signal that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entry is complete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The sample execution does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 show how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records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actually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appear in the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verify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has been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created successfully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in the next section we present a program that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the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prints its contents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11.4 illustrates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relationship between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structures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FCB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s.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When the file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"clients.dat"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opened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an </a:t>
            </a: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FCB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file is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copied into memory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915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55597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08255"/>
            <a:ext cx="8839200" cy="5355017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figure shows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connection between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returned by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fopen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the 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FCB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used by the operating system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administer the file.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Programs may process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 files, one file or several files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used in a program will have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returned by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fopen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All subsequent file-processing functions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after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is opened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must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refer to the file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with the appropriate 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pointer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Files may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one of several modes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(Fig. 11.5).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 file, or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discard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contents of a file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before writing data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the file for writing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"w"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</p:txBody>
      </p:sp>
      <p:sp>
        <p:nvSpPr>
          <p:cNvPr id="5120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63432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752" y="97808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>
          <a:xfrm>
            <a:off x="163772" y="914400"/>
            <a:ext cx="8827827" cy="54419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an existing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it for reading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"r"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add records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 of an existing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the file for appending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"a"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so that it may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 to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from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in one of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three update modes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—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"r+"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"w+"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or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"a+"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"r+"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existing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and writing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Mode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"w+"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creates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and writing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already exists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it’s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its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current contents are discarded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522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8668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6388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Mode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"a+"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file for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and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writing—all writing is done at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 of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file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does not exist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it’s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 open 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has a corresponding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binary 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(containing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letter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b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for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manipulating binary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binary modes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used in Sections 11.5–11.9 when we introduce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addition, C11 provides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exclusive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write 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which you indicate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adding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 </a:t>
            </a:r>
            <a:r>
              <a:rPr lang="en-US" altLang="en-US" sz="24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 of the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w+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wb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or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wb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+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modes. </a:t>
            </a:r>
          </a:p>
        </p:txBody>
      </p:sp>
    </p:spTree>
    <p:extLst>
      <p:ext uri="{BB962C8B-B14F-4D97-AF65-F5344CB8AC3E}">
        <p14:creationId xmlns:p14="http://schemas.microsoft.com/office/powerpoint/2010/main" val="930346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39939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638800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addition, C11 provides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exclusive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write 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which you indicate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adding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 </a:t>
            </a:r>
            <a:r>
              <a:rPr lang="en-US" altLang="en-US" sz="24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x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 of the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w+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wb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or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wb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+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modes.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exclusive write 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5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fopen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will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fail if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already exists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cannot be created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opening a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exclusive write mode is successful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the underlying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system supports exclusive file access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then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only your program can access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while it’s open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(Some compilers and platforms do not support exclusive write mode.)</a:t>
            </a:r>
          </a:p>
          <a:p>
            <a:pPr algn="just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an error occurs while opening a file in any mode,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fopen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 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NULL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08592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11.1  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Introduction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>
          <a:xfrm>
            <a:off x="155812" y="990600"/>
            <a:ext cx="8911988" cy="536575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Storage of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variables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arrays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temporary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—such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is lost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when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program terminates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used for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permanent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retention of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Computers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store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secondary storage devices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such as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hard drives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DVDs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flash drives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this chapter, we explain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how data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by C programs.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both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consider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sequential-access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file processing.</a:t>
            </a:r>
          </a:p>
        </p:txBody>
      </p:sp>
    </p:spTree>
    <p:extLst>
      <p:ext uri="{BB962C8B-B14F-4D97-AF65-F5344CB8AC3E}">
        <p14:creationId xmlns:p14="http://schemas.microsoft.com/office/powerpoint/2010/main" val="1304498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</a:t>
            </a:r>
          </a:p>
        </p:txBody>
      </p:sp>
      <p:sp>
        <p:nvSpPr>
          <p:cNvPr id="48131" name="Text Placeholder 2"/>
          <p:cNvSpPr>
            <a:spLocks noGrp="1"/>
          </p:cNvSpPr>
          <p:nvPr>
            <p:ph type="body" idx="1"/>
          </p:nvPr>
        </p:nvSpPr>
        <p:spPr>
          <a:xfrm>
            <a:off x="134644" y="859658"/>
            <a:ext cx="8915400" cy="5181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Data is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stored in files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so that the data can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retrieved for processing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when needed.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previous section demonstrated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how to create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sequential access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section shows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how to read data sequentially from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11.6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records from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"clients.dat"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created by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program of Fig. 11.2 and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prints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their contents.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 to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We attempt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"clients.dat"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for reading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"r"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 and determine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whether it opened successfully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(i.e.,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fopen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does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return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NULL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</a:p>
        </p:txBody>
      </p:sp>
      <p:sp>
        <p:nvSpPr>
          <p:cNvPr id="604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40514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49155" name="Text Placeholder 2"/>
          <p:cNvSpPr>
            <a:spLocks noGrp="1"/>
          </p:cNvSpPr>
          <p:nvPr>
            <p:ph type="body" idx="1"/>
          </p:nvPr>
        </p:nvSpPr>
        <p:spPr>
          <a:xfrm>
            <a:off x="153140" y="838200"/>
            <a:ext cx="8914660" cy="55181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“record”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from the file. </a:t>
            </a:r>
          </a:p>
          <a:p>
            <a:pPr lvl="1" algn="just">
              <a:lnSpc>
                <a:spcPct val="8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equivalent to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except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receives a file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being 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After this statement executes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first time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account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will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have the value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100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name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will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have the value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"Jones"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balance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will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have the value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24.98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time the second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statement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executes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program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another record from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account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name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balance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take on new values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When the program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reaches the end of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is closed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the program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terminates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feof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 true only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after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attempts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the nonexistent data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following the last line.</a:t>
            </a:r>
          </a:p>
        </p:txBody>
      </p:sp>
      <p:sp>
        <p:nvSpPr>
          <p:cNvPr id="614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63567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4278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76200" y="1066800"/>
            <a:ext cx="8991600" cy="5257800"/>
          </a:xfrm>
        </p:spPr>
        <p:txBody>
          <a:bodyPr>
            <a:normAutofit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Resetting the File Position Pointer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To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retrieve data sequentially from a file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endParaRPr lang="tr-TR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a program normally </a:t>
            </a:r>
            <a:r>
              <a:rPr lang="en-US" sz="3000" u="sng" dirty="0">
                <a:solidFill>
                  <a:srgbClr val="000000"/>
                </a:solidFill>
                <a:latin typeface="Times New Roman" pitchFamily="18" charset="0"/>
              </a:rPr>
              <a:t>starts reading from the beginning of the fil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e </a:t>
            </a:r>
            <a:endParaRPr lang="tr-TR" sz="3000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just">
              <a:defRPr/>
            </a:pP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and </a:t>
            </a:r>
            <a:r>
              <a:rPr lang="en-US" sz="3000" u="sng" dirty="0">
                <a:solidFill>
                  <a:srgbClr val="000000"/>
                </a:solidFill>
                <a:latin typeface="Times New Roman" pitchFamily="18" charset="0"/>
              </a:rPr>
              <a:t>reads all data consecutively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3000" i="1" u="sng" dirty="0">
                <a:solidFill>
                  <a:srgbClr val="000000"/>
                </a:solidFill>
                <a:latin typeface="Times New Roman" pitchFamily="18" charset="0"/>
              </a:rPr>
              <a:t>until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 the </a:t>
            </a:r>
            <a:r>
              <a:rPr lang="en-US" sz="3000" u="sng" dirty="0">
                <a:solidFill>
                  <a:srgbClr val="000000"/>
                </a:solidFill>
                <a:latin typeface="Times New Roman" pitchFamily="18" charset="0"/>
              </a:rPr>
              <a:t>desired data is found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It may be desirable to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process the data sequentially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in a file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several times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(from the beginning of the file) during the execution of a program. </a:t>
            </a:r>
          </a:p>
        </p:txBody>
      </p:sp>
      <p:sp>
        <p:nvSpPr>
          <p:cNvPr id="6451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63790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53251" name="Text Placeholder 2"/>
          <p:cNvSpPr>
            <a:spLocks noGrp="1"/>
          </p:cNvSpPr>
          <p:nvPr>
            <p:ph type="body" idx="1"/>
          </p:nvPr>
        </p:nvSpPr>
        <p:spPr>
          <a:xfrm>
            <a:off x="170156" y="928454"/>
            <a:ext cx="8839200" cy="5257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statement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rewind(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algn="just" eaLnBrk="1" hangingPunct="1">
              <a:lnSpc>
                <a:spcPct val="90000"/>
              </a:lnSpc>
              <a:buFont typeface="Wingdings 3" panose="05040102010807070707" pitchFamily="18" charset="2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	causes a program’s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—which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the next byte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or written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—to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repositioned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(i.e., byte 0)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pointed to by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 really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a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Rather it’s an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integer value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specifies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byte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at which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next read or write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to occur.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is sometimes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referred to as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file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offset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member of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associated with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655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426841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81337"/>
            <a:ext cx="8839200" cy="5367063"/>
          </a:xfrm>
        </p:spPr>
        <p:txBody>
          <a:bodyPr>
            <a:normAutofit/>
          </a:bodyPr>
          <a:lstStyle/>
          <a:p>
            <a:pPr marL="109537" indent="0" algn="just" eaLnBrk="1" hangingPunct="1">
              <a:buFont typeface="Wingdings 3" panose="05040102010807070707" pitchFamily="18" charset="2"/>
              <a:buNone/>
              <a:defRPr/>
            </a:pP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</a:rPr>
              <a:t>Credit Inquiry Program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The program of Fig. 11.7 allows a credit manager to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obtain lists of customers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with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zero balances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(i.e., customers who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do not owe any money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),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customers with credit balances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(i.e., customers to whom the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company owes money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) and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customers with debit balances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(i.e., customers who 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owe the company money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for goods and services received). </a:t>
            </a:r>
          </a:p>
          <a:p>
            <a:pPr algn="just" eaLnBrk="1" hangingPunct="1">
              <a:defRPr/>
            </a:pP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A </a:t>
            </a:r>
            <a:r>
              <a:rPr lang="en-US" b="1" i="1" u="sng" dirty="0">
                <a:solidFill>
                  <a:srgbClr val="000000"/>
                </a:solidFill>
                <a:latin typeface="Times New Roman" pitchFamily="18" charset="0"/>
              </a:rPr>
              <a:t>credit balance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is a </a:t>
            </a:r>
            <a:r>
              <a:rPr lang="en-US" i="1" u="sng" dirty="0">
                <a:solidFill>
                  <a:srgbClr val="000000"/>
                </a:solidFill>
                <a:latin typeface="Times New Roman" pitchFamily="18" charset="0"/>
              </a:rPr>
              <a:t>negative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 amount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; a </a:t>
            </a:r>
            <a:r>
              <a:rPr lang="en-US" b="1" i="1" u="sng" dirty="0">
                <a:solidFill>
                  <a:srgbClr val="000000"/>
                </a:solidFill>
                <a:latin typeface="Times New Roman" pitchFamily="18" charset="0"/>
              </a:rPr>
              <a:t>debit balance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 is a </a:t>
            </a:r>
            <a:r>
              <a:rPr lang="en-US" i="1" u="sng" dirty="0">
                <a:solidFill>
                  <a:srgbClr val="000000"/>
                </a:solidFill>
                <a:latin typeface="Times New Roman" pitchFamily="18" charset="0"/>
              </a:rPr>
              <a:t>positive</a:t>
            </a:r>
            <a:r>
              <a:rPr lang="en-US" u="sng" dirty="0">
                <a:solidFill>
                  <a:srgbClr val="000000"/>
                </a:solidFill>
                <a:latin typeface="Times New Roman" pitchFamily="18" charset="0"/>
              </a:rPr>
              <a:t> amount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6656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429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688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144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39042"/>
            <a:ext cx="8839200" cy="5080758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displays a menu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allows the credit manager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enter one of three options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obtain credit information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1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produces a list of accounts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with zero balances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2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produces a list of accounts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with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credit balances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3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produces a list of accounts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with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debit balances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4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terminates program execution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 sample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output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shown in Fig. 11.8.</a:t>
            </a:r>
          </a:p>
        </p:txBody>
      </p:sp>
      <p:sp>
        <p:nvSpPr>
          <p:cNvPr id="6758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77941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32" y="30501"/>
            <a:ext cx="8229600" cy="45719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4515" name="Text Placeholder 2"/>
          <p:cNvSpPr>
            <a:spLocks noGrp="1"/>
          </p:cNvSpPr>
          <p:nvPr>
            <p:ph type="body" idx="1"/>
          </p:nvPr>
        </p:nvSpPr>
        <p:spPr>
          <a:xfrm>
            <a:off x="99132" y="588142"/>
            <a:ext cx="8968668" cy="6096000"/>
          </a:xfrm>
        </p:spPr>
        <p:txBody>
          <a:bodyPr>
            <a:noAutofit/>
          </a:bodyPr>
          <a:lstStyle/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Data in this type of sequential file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cannot be modified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without 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risk of destroying other data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For example, if 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name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en-US" sz="26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White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needs to be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changed to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en-US" sz="26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Worthington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,”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old name cannot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simply be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overwritten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altLang="en-US" sz="2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record is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rewritten beginning at the same location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using the new name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will be</a:t>
            </a:r>
          </a:p>
          <a:p>
            <a:pPr lvl="2" algn="just" eaLnBrk="1" hangingPunct="1">
              <a:lnSpc>
                <a:spcPct val="90000"/>
              </a:lnSpc>
            </a:pPr>
            <a:r>
              <a:rPr lang="en-US" altLang="en-US" sz="26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300 Worthington 0.00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new record is </a:t>
            </a:r>
            <a:r>
              <a:rPr lang="en-US" altLang="en-US" sz="26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larger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(has more characters) than 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original record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The characters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beyond the second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en-US" sz="26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o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“</a:t>
            </a:r>
            <a:r>
              <a:rPr lang="en-US" altLang="en-US" sz="26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Worthington</a:t>
            </a:r>
            <a:r>
              <a:rPr lang="en-US" altLang="en-US" sz="2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”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will </a:t>
            </a:r>
            <a:r>
              <a:rPr lang="en-US" altLang="en-US" sz="26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overwrite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the beginning of the </a:t>
            </a:r>
            <a:r>
              <a:rPr lang="en-US" altLang="en-US" sz="26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next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sequential record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6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problem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here is that in the </a:t>
            </a:r>
            <a:r>
              <a:rPr lang="en-US" altLang="en-US" sz="26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formatted input/output model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using </a:t>
            </a:r>
            <a:r>
              <a:rPr lang="en-US" altLang="en-US" sz="26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6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, fields—and hence records—can </a:t>
            </a:r>
            <a:r>
              <a:rPr lang="en-US" altLang="en-US" sz="26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vary in size</a:t>
            </a:r>
            <a:r>
              <a:rPr lang="en-US" altLang="en-US" sz="26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7467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1137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5539" name="Text Placeholder 2"/>
          <p:cNvSpPr>
            <a:spLocks noGrp="1"/>
          </p:cNvSpPr>
          <p:nvPr>
            <p:ph type="body" idx="1"/>
          </p:nvPr>
        </p:nvSpPr>
        <p:spPr>
          <a:xfrm>
            <a:off x="76200" y="838200"/>
            <a:ext cx="8991600" cy="55181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example,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values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7, 14, –117, 2074 and 27383 are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all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int</a:t>
            </a:r>
            <a:r>
              <a:rPr lang="en-US" alt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stored in the same number of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internally, but they’re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different-sized fields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when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displayed on the screen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 to a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as text.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Therefore,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sequential access with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usually used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 records in place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Instead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entire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usually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rewritten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78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039527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595314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11.4  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Sequential-Access File (Cont.)</a:t>
            </a:r>
          </a:p>
        </p:txBody>
      </p:sp>
      <p:sp>
        <p:nvSpPr>
          <p:cNvPr id="66563" name="Text Placeholder 2"/>
          <p:cNvSpPr>
            <a:spLocks noGrp="1"/>
          </p:cNvSpPr>
          <p:nvPr>
            <p:ph type="body" idx="1"/>
          </p:nvPr>
        </p:nvSpPr>
        <p:spPr>
          <a:xfrm>
            <a:off x="160538" y="838200"/>
            <a:ext cx="8831062" cy="55181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To make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preceding name change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algn="just"/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records </a:t>
            </a:r>
            <a:r>
              <a:rPr lang="en-US" altLang="en-US" sz="32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before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record</a:t>
            </a:r>
            <a:r>
              <a:rPr lang="tr-TR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300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White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0.00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in such a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sequential-access file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be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copied to a new file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endParaRPr lang="tr-TR" alt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new record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be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</a:t>
            </a:r>
            <a:r>
              <a:rPr lang="tr-TR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alt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and the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records after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300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White</a:t>
            </a:r>
            <a:r>
              <a:rPr lang="en-US" alt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0.00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be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copied to the new file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This requires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processing every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 one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885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927047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Random-Access Files</a:t>
            </a:r>
          </a:p>
        </p:txBody>
      </p:sp>
      <p:sp>
        <p:nvSpPr>
          <p:cNvPr id="6758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544195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As we stated previously,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a file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created with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formatted output function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necessarily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same length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However,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individual 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of a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random-access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normally fixed in length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may be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accessed directly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(and thus quickly)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without searching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through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other 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This makes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appropriate for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airline reservation systems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banking systems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point-of-sale systems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other kinds of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transaction-processing systems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require rapid access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specific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798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54986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42" y="95487"/>
            <a:ext cx="8229600" cy="4730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Files and Streams</a:t>
            </a:r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>
          <a:xfrm>
            <a:off x="96671" y="568562"/>
            <a:ext cx="8950657" cy="476543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C views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as a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sequential stream of bytes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(Fig. 11.1). </a:t>
            </a:r>
          </a:p>
          <a:p>
            <a:pPr algn="just" eaLnBrk="1" hangingPunct="1"/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 ends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either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with an </a:t>
            </a: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end-of-file marker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at a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specific byte number recorded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in a system-maintained, administrative data structure. </a:t>
            </a:r>
          </a:p>
          <a:p>
            <a:pPr algn="just" eaLnBrk="1" hangingPunct="1"/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When a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is opened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a </a:t>
            </a: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stream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associated with it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Three files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their associated </a:t>
            </a:r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streams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are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automatically opened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when program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execution begins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—the </a:t>
            </a: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standard input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standard output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the </a:t>
            </a:r>
            <a:r>
              <a:rPr lang="en-US" altLang="en-US" sz="27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standard error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Streams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provide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communication channels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between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programs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2993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11.5  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Random-Access Files (Cont.)</a:t>
            </a:r>
          </a:p>
        </p:txBody>
      </p:sp>
      <p:sp>
        <p:nvSpPr>
          <p:cNvPr id="68611" name="Text Placeholder 2"/>
          <p:cNvSpPr>
            <a:spLocks noGrp="1"/>
          </p:cNvSpPr>
          <p:nvPr>
            <p:ph type="body" idx="1"/>
          </p:nvPr>
        </p:nvSpPr>
        <p:spPr>
          <a:xfrm>
            <a:off x="76200" y="838200"/>
            <a:ext cx="8991600" cy="54102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There are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other ways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of implementing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but we’ll limit our discussion to this straightforward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approach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using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fixed-length records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Because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every record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a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normally has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same length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exact location of a record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relative to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file can be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calculated as a function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key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We’ll soon see how this facilitates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immediate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access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specific records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even in large files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11.9 illustrates one way 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implement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Such a file is </a:t>
            </a:r>
            <a:r>
              <a:rPr lang="tr-TR" alt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similar</a:t>
            </a:r>
            <a:r>
              <a:rPr lang="tr-TR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alt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to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 freight train with many cars—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some empty and some with cargo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09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24900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68275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</a:t>
            </a:r>
          </a:p>
        </p:txBody>
      </p:sp>
      <p:sp>
        <p:nvSpPr>
          <p:cNvPr id="71683" name="Text Placeholder 2"/>
          <p:cNvSpPr>
            <a:spLocks noGrp="1"/>
          </p:cNvSpPr>
          <p:nvPr>
            <p:ph type="body" idx="1"/>
          </p:nvPr>
        </p:nvSpPr>
        <p:spPr>
          <a:xfrm>
            <a:off x="151660" y="838200"/>
            <a:ext cx="8839940" cy="55181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transfers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specified number of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 at a specified location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memory to a file.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is written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 at the location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indicated by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transfers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specified number of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from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location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specified by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an area in memory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 with a specified address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397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734797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 (Cont.)</a:t>
            </a:r>
          </a:p>
        </p:txBody>
      </p:sp>
      <p:sp>
        <p:nvSpPr>
          <p:cNvPr id="72707" name="Text Placeholder 2"/>
          <p:cNvSpPr>
            <a:spLocks noGrp="1"/>
          </p:cNvSpPr>
          <p:nvPr>
            <p:ph type="body" idx="1"/>
          </p:nvPr>
        </p:nvSpPr>
        <p:spPr>
          <a:xfrm>
            <a:off x="116888" y="990600"/>
            <a:ext cx="8915400" cy="5365752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Now, when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writing an integer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instead of using </a:t>
            </a:r>
          </a:p>
          <a:p>
            <a:pPr marL="914400" lvl="2" indent="0" algn="just" eaLnBrk="1" hangingPunct="1">
              <a:buNone/>
            </a:pP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fprintf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fPtr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"%d"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number);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which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could print a single digit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 many as 11 digits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(10 digits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plus a sign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of which requires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1 byte of storage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for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four-byte integer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we can use</a:t>
            </a:r>
          </a:p>
          <a:p>
            <a:pPr marL="914400" lvl="2" indent="0" algn="just" eaLnBrk="1" hangingPunct="1">
              <a:buNone/>
            </a:pP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(&amp;number, </a:t>
            </a:r>
            <a:r>
              <a:rPr lang="en-US" altLang="en-US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sizeof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int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), </a:t>
            </a:r>
            <a:r>
              <a:rPr lang="en-US" altLang="en-US" b="1" dirty="0">
                <a:solidFill>
                  <a:srgbClr val="128AFF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fPtr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which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always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writes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four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on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system with four-byte integers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from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variable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represented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fPtr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(we’ll explain the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argument shortly). </a:t>
            </a:r>
          </a:p>
        </p:txBody>
      </p:sp>
      <p:sp>
        <p:nvSpPr>
          <p:cNvPr id="8499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83859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6523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 (Cont.)</a:t>
            </a:r>
          </a:p>
        </p:txBody>
      </p:sp>
      <p:sp>
        <p:nvSpPr>
          <p:cNvPr id="73731" name="Text Placeholder 2"/>
          <p:cNvSpPr>
            <a:spLocks noGrp="1"/>
          </p:cNvSpPr>
          <p:nvPr>
            <p:ph type="body" idx="1"/>
          </p:nvPr>
        </p:nvSpPr>
        <p:spPr>
          <a:xfrm>
            <a:off x="145576" y="914400"/>
            <a:ext cx="8846024" cy="5441952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Later,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can be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used to 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those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four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into an integer variable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Although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and write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such as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integers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fixed-size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rather than variable-size format,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they handle are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processed in computer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“raw data”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format (i.e.,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bytes of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rather than in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printf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’s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’s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human-readable text format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Because the 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“raw”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representation of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system dependent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“raw data”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may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not be readable on other systems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or by programs produced by other compilers or with other compiler options.</a:t>
            </a:r>
          </a:p>
        </p:txBody>
      </p:sp>
      <p:sp>
        <p:nvSpPr>
          <p:cNvPr id="860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91770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 (Cont.)</a:t>
            </a:r>
          </a:p>
        </p:txBody>
      </p:sp>
      <p:sp>
        <p:nvSpPr>
          <p:cNvPr id="74755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7150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Functions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are capable of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and writing arrays of data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to and from disk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third argument of both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elements in the array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 should be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from or written to disk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preceding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function call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writes a single integer to disk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so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third argument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(as if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one element of an array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being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written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pPr algn="just" eaLnBrk="1" hangingPunct="1"/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File-processing programs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rarely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a single field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a file. </a:t>
            </a:r>
          </a:p>
          <a:p>
            <a:pPr algn="just" eaLnBrk="1" hangingPunct="1"/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Normally, they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one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at a time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as we show in the following examples. </a:t>
            </a:r>
          </a:p>
        </p:txBody>
      </p:sp>
    </p:spTree>
    <p:extLst>
      <p:ext uri="{BB962C8B-B14F-4D97-AF65-F5344CB8AC3E}">
        <p14:creationId xmlns:p14="http://schemas.microsoft.com/office/powerpoint/2010/main" val="34749153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11.6  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 (Cont.)</a:t>
            </a:r>
          </a:p>
        </p:txBody>
      </p:sp>
      <p:sp>
        <p:nvSpPr>
          <p:cNvPr id="75779" name="Text Placeholder 2"/>
          <p:cNvSpPr>
            <a:spLocks noGrp="1"/>
          </p:cNvSpPr>
          <p:nvPr>
            <p:ph type="body" idx="1"/>
          </p:nvPr>
        </p:nvSpPr>
        <p:spPr>
          <a:xfrm>
            <a:off x="103496" y="895064"/>
            <a:ext cx="8915400" cy="53657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Consider the following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problem statement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lvl="1"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 a credit-processing system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capable of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storing up to 100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fixed-length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should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consist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of an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will be used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 the record key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last name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first name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balance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The resulting program should be able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 an account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insert a new account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delete an account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list all the account 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a formatted text file for printing. Use a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next several sections introduce the techniques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necessary to create the credit-processing program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806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279754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Random-Access File (Cont.)</a:t>
            </a:r>
          </a:p>
        </p:txBody>
      </p:sp>
      <p:sp>
        <p:nvSpPr>
          <p:cNvPr id="768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18864"/>
            <a:ext cx="8839200" cy="54419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11.10 shows how 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define a record format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using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30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data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disk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close the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program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initializes all 100 records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"credit.dat"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with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empty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3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using the function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empty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contains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0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""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(the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empty string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) for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last name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""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first name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0.0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balance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is initialized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this manner 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create space on the disk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which the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will be stored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to make it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possible to determine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whether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contains data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9092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414562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Writing Data Randomly to a Random-Access File (Cont.)</a:t>
            </a:r>
          </a:p>
        </p:txBody>
      </p:sp>
      <p:sp>
        <p:nvSpPr>
          <p:cNvPr id="88067" name="Text Placeholder 2"/>
          <p:cNvSpPr>
            <a:spLocks noGrp="1"/>
          </p:cNvSpPr>
          <p:nvPr>
            <p:ph type="body" idx="1"/>
          </p:nvPr>
        </p:nvSpPr>
        <p:spPr>
          <a:xfrm>
            <a:off x="134202" y="990600"/>
            <a:ext cx="8933597" cy="4525963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Lines 40–41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position the file position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referenced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to the byte location calculated by</a:t>
            </a:r>
            <a:r>
              <a:rPr lang="tr-TR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25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client.accountNum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-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US" altLang="en-US" sz="25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*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sizeof</a:t>
            </a:r>
            <a:r>
              <a:rPr lang="en-US" altLang="en-US" sz="25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clientData</a:t>
            </a:r>
            <a:r>
              <a:rPr lang="en-US" altLang="en-US" sz="25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value of this expression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called the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offset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the</a:t>
            </a:r>
            <a:r>
              <a:rPr lang="en-US" altLang="en-US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displacement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Because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between 1 and 100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but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byte positions in the fil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start with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0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subtracted from the 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when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calculating the byte location of the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56004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Writing Data Randomly to a Random-Access File (Cont.)</a:t>
            </a:r>
          </a:p>
        </p:txBody>
      </p:sp>
      <p:sp>
        <p:nvSpPr>
          <p:cNvPr id="89091" name="Text Placeholder 2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915400" cy="4485019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Thus,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for record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set to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byte 0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of the 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symbolic constant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SEEK_SET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indicates that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positioned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relative to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 of the 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by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amount of the offset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As the above statement indicates, a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for account number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file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sets the file position pointer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 of the 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because 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byte location calculated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11.13 illustrates the file pointer referring to a </a:t>
            </a:r>
            <a:r>
              <a:rPr lang="en-US" altLang="en-US" sz="2700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structure in memory.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The file position pointer here indicates that the next byte to be read or written is 5 bytes from the beginning of the file.</a:t>
            </a:r>
          </a:p>
        </p:txBody>
      </p:sp>
    </p:spTree>
    <p:extLst>
      <p:ext uri="{BB962C8B-B14F-4D97-AF65-F5344CB8AC3E}">
        <p14:creationId xmlns:p14="http://schemas.microsoft.com/office/powerpoint/2010/main" val="30721003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Writing Data Randomly to a Random-Access File (Cont.)</a:t>
            </a:r>
          </a:p>
        </p:txBody>
      </p:sp>
      <p:sp>
        <p:nvSpPr>
          <p:cNvPr id="91139" name="Text Placeholder 2"/>
          <p:cNvSpPr>
            <a:spLocks noGrp="1"/>
          </p:cNvSpPr>
          <p:nvPr>
            <p:ph type="body" idx="1"/>
          </p:nvPr>
        </p:nvSpPr>
        <p:spPr>
          <a:xfrm>
            <a:off x="180832" y="1066800"/>
            <a:ext cx="8886967" cy="52895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prototype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fseek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</a:t>
            </a:r>
            <a:r>
              <a:rPr lang="tr-TR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 eaLnBrk="1" hangingPunct="1">
              <a:buNone/>
            </a:pP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int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fseek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(FILE *stream, </a:t>
            </a:r>
            <a:r>
              <a:rPr lang="en-US" altLang="en-US" sz="2100" b="1" dirty="0">
                <a:solidFill>
                  <a:srgbClr val="0000FF"/>
                </a:solidFill>
                <a:latin typeface="Lucida Console" panose="020B0609040504020204" pitchFamily="49" charset="0"/>
              </a:rPr>
              <a:t>long 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int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offset,</a:t>
            </a:r>
            <a:r>
              <a:rPr lang="tr-TR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int</a:t>
            </a:r>
            <a:r>
              <a:rPr lang="tr-TR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whence);  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where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offset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bytes to seek from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whence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pointed to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stream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—a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positive offset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seeks forward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negative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one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seeks backward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Argument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whence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one of the values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SEEK_SET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SEEK_CUR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</a:t>
            </a:r>
            <a:r>
              <a:rPr lang="en-US" alt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SEEK_END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(all defined in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&lt;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stdio.h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&gt;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), which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location from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which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 begins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342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55773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Files and Streams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746669"/>
            <a:ext cx="8915400" cy="560968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  <a:defRPr/>
            </a:pP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For example, the </a:t>
            </a:r>
            <a:r>
              <a:rPr lang="en-US" sz="2820" b="1" i="1" u="sng" dirty="0">
                <a:solidFill>
                  <a:srgbClr val="000000"/>
                </a:solidFill>
                <a:latin typeface="Times New Roman" pitchFamily="18" charset="0"/>
              </a:rPr>
              <a:t>standard input stream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enables a program to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read data from the keyboard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, and the </a:t>
            </a:r>
            <a:r>
              <a:rPr lang="en-US" sz="2820" b="1" i="1" u="sng" dirty="0">
                <a:solidFill>
                  <a:srgbClr val="000000"/>
                </a:solidFill>
                <a:latin typeface="Times New Roman" pitchFamily="18" charset="0"/>
              </a:rPr>
              <a:t>standard output stream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enables a program to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print data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on the screen.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Opening a file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returns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 </a:t>
            </a:r>
            <a:r>
              <a:rPr lang="en-US" sz="2820" i="1" u="sng" dirty="0">
                <a:solidFill>
                  <a:srgbClr val="000000"/>
                </a:solidFill>
                <a:latin typeface="Times New Roman" pitchFamily="18" charset="0"/>
              </a:rPr>
              <a:t>pointer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 to a </a:t>
            </a:r>
            <a:r>
              <a:rPr lang="en-US" sz="2820" b="1" u="sng" dirty="0">
                <a:solidFill>
                  <a:srgbClr val="000000"/>
                </a:solidFill>
                <a:latin typeface="Lucida Console" pitchFamily="49" charset="0"/>
              </a:rPr>
              <a:t>FILE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 structure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(defined in </a:t>
            </a:r>
            <a:r>
              <a:rPr lang="en-US" sz="2820" b="1" dirty="0">
                <a:solidFill>
                  <a:srgbClr val="000000"/>
                </a:solidFill>
                <a:latin typeface="Lucida Console" pitchFamily="49" charset="0"/>
              </a:rPr>
              <a:t>&lt;</a:t>
            </a:r>
            <a:r>
              <a:rPr lang="en-US" sz="2820" b="1" dirty="0" err="1">
                <a:solidFill>
                  <a:srgbClr val="000000"/>
                </a:solidFill>
                <a:latin typeface="Lucida Console" pitchFamily="49" charset="0"/>
              </a:rPr>
              <a:t>stdio.h</a:t>
            </a:r>
            <a:r>
              <a:rPr lang="en-US" sz="2820" b="1" dirty="0">
                <a:solidFill>
                  <a:srgbClr val="000000"/>
                </a:solidFill>
                <a:latin typeface="Lucida Console" pitchFamily="49" charset="0"/>
              </a:rPr>
              <a:t>&gt;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) that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contains information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used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to process the file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tr-TR" sz="2820" dirty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n some systems,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this structure includes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 </a:t>
            </a:r>
            <a:r>
              <a:rPr lang="en-US" sz="2820" b="1" dirty="0">
                <a:solidFill>
                  <a:srgbClr val="0000FF"/>
                </a:solidFill>
                <a:latin typeface="Times New Roman" pitchFamily="18" charset="0"/>
              </a:rPr>
              <a:t>file descriptor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, i.e., an </a:t>
            </a:r>
            <a:r>
              <a:rPr lang="en-US" sz="2820" i="1" u="sng" dirty="0">
                <a:solidFill>
                  <a:srgbClr val="000000"/>
                </a:solidFill>
                <a:latin typeface="Times New Roman" pitchFamily="18" charset="0"/>
              </a:rPr>
              <a:t>index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into an operating system array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called the </a:t>
            </a:r>
            <a:r>
              <a:rPr lang="en-US" sz="2820" b="1" dirty="0">
                <a:solidFill>
                  <a:srgbClr val="0000FF"/>
                </a:solidFill>
                <a:latin typeface="Times New Roman" pitchFamily="18" charset="0"/>
              </a:rPr>
              <a:t>open file table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Each array element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contains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 </a:t>
            </a:r>
            <a:r>
              <a:rPr lang="en-US" sz="2820" b="1" dirty="0">
                <a:solidFill>
                  <a:srgbClr val="0000FF"/>
                </a:solidFill>
                <a:latin typeface="Times New Roman" pitchFamily="18" charset="0"/>
              </a:rPr>
              <a:t>file control block (FCB)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that the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operating system uses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to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administer a particular file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The </a:t>
            </a:r>
            <a:r>
              <a:rPr lang="en-US" sz="2820" i="1" u="sng" dirty="0">
                <a:solidFill>
                  <a:srgbClr val="000000"/>
                </a:solidFill>
                <a:latin typeface="Times New Roman" pitchFamily="18" charset="0"/>
              </a:rPr>
              <a:t>standard input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20" i="1" u="sng" dirty="0">
                <a:solidFill>
                  <a:srgbClr val="000000"/>
                </a:solidFill>
                <a:latin typeface="Times New Roman" pitchFamily="18" charset="0"/>
              </a:rPr>
              <a:t>standard output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and </a:t>
            </a:r>
            <a:r>
              <a:rPr lang="en-US" sz="2820" i="1" u="sng" dirty="0">
                <a:solidFill>
                  <a:srgbClr val="000000"/>
                </a:solidFill>
                <a:latin typeface="Times New Roman" pitchFamily="18" charset="0"/>
              </a:rPr>
              <a:t>standard error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are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manipulated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20" u="sng" dirty="0">
                <a:solidFill>
                  <a:srgbClr val="000000"/>
                </a:solidFill>
                <a:latin typeface="Times New Roman" pitchFamily="18" charset="0"/>
              </a:rPr>
              <a:t>using file pointers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82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stdin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, </a:t>
            </a:r>
            <a:r>
              <a:rPr lang="en-US" sz="282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stdout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 and </a:t>
            </a:r>
            <a:r>
              <a:rPr lang="en-US" sz="282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stderr</a:t>
            </a:r>
            <a:r>
              <a:rPr lang="en-US" sz="2820" dirty="0">
                <a:solidFill>
                  <a:srgbClr val="000000"/>
                </a:solidFill>
                <a:latin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09202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Writing Data Randomly to a Random-Access File (Cont.)</a:t>
            </a:r>
          </a:p>
        </p:txBody>
      </p:sp>
      <p:sp>
        <p:nvSpPr>
          <p:cNvPr id="92163" name="Text Placeholder 2"/>
          <p:cNvSpPr>
            <a:spLocks noGrp="1"/>
          </p:cNvSpPr>
          <p:nvPr>
            <p:ph type="body" idx="1"/>
          </p:nvPr>
        </p:nvSpPr>
        <p:spPr>
          <a:xfrm>
            <a:off x="114868" y="984912"/>
            <a:ext cx="8876731" cy="57912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SEEK_SET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 starts 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beginning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SEEK_CUR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 starts 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current location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and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SEEK_END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that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 starts 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of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simplicity, the programs in this chapter do not perform error checking.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Industrial-strength programs should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determine whether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such as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fseek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operate correctly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checking their return values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16758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47936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11.7  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Writing Data Randomly to a Random-Access File (Cont.)</a:t>
            </a:r>
          </a:p>
        </p:txBody>
      </p:sp>
      <p:sp>
        <p:nvSpPr>
          <p:cNvPr id="93187" name="Text Placeholder 2"/>
          <p:cNvSpPr>
            <a:spLocks noGrp="1"/>
          </p:cNvSpPr>
          <p:nvPr>
            <p:ph type="body" idx="1"/>
          </p:nvPr>
        </p:nvSpPr>
        <p:spPr>
          <a:xfrm>
            <a:off x="81888" y="1140728"/>
            <a:ext cx="8909712" cy="53657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fscanf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data items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successfully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or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value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EOF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if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problem occurs while reading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fseek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nonzero value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if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seek operation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cannot be performed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fwrite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items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it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successfully output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this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less than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third argument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the function call, then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error occurred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054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75037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Random-Access File</a:t>
            </a:r>
          </a:p>
        </p:txBody>
      </p:sp>
      <p:sp>
        <p:nvSpPr>
          <p:cNvPr id="942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915400" cy="54419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a specified number of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from a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into memory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example,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eaLnBrk="1" hangingPunct="1">
              <a:buNone/>
            </a:pP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(&amp;client,</a:t>
            </a:r>
            <a:r>
              <a:rPr lang="en-US" altLang="en-US" sz="2100" b="1" dirty="0">
                <a:solidFill>
                  <a:srgbClr val="0000FF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sizeof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clientData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), </a:t>
            </a:r>
            <a:r>
              <a:rPr lang="en-US" altLang="en-US" sz="2100" b="1" dirty="0">
                <a:solidFill>
                  <a:srgbClr val="128AFF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,</a:t>
            </a:r>
            <a:r>
              <a:rPr lang="tr-TR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</a:p>
          <a:p>
            <a:pPr algn="just" eaLnBrk="1" hangingPunct="1">
              <a:buFont typeface="Wingdings 3" panose="05040102010807070707" pitchFamily="18" charset="2"/>
              <a:buNone/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the number of 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determined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sizeof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clientData</a:t>
            </a:r>
            <a:r>
              <a:rPr lang="en-US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from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referenced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stores the data in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client</a:t>
            </a:r>
            <a:r>
              <a:rPr lang="en-US" altLang="en-US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bytes 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bytes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are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from the location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specified by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position pointer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650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350984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Random-Access File (Cont.)</a:t>
            </a:r>
          </a:p>
        </p:txBody>
      </p:sp>
      <p:sp>
        <p:nvSpPr>
          <p:cNvPr id="95235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94690"/>
            <a:ext cx="8839200" cy="560863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can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several fixed-size array elements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providing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 to the array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which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elements will be stored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indicating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elements to be 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tr-TR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Below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statement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one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element</a:t>
            </a:r>
            <a:r>
              <a:rPr lang="tr-TR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(&amp;client,</a:t>
            </a:r>
            <a:r>
              <a:rPr lang="en-US" altLang="en-US" sz="2100" b="1" dirty="0">
                <a:solidFill>
                  <a:srgbClr val="0000FF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sizeof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2100" b="1" dirty="0" err="1">
                <a:solidFill>
                  <a:srgbClr val="0000FF"/>
                </a:solidFill>
                <a:latin typeface="Lucida Console" panose="020B0609040504020204" pitchFamily="49" charset="0"/>
              </a:rPr>
              <a:t>struct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clientData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), </a:t>
            </a:r>
            <a:r>
              <a:rPr lang="en-US" altLang="en-US" sz="2100" b="1" dirty="0">
                <a:solidFill>
                  <a:srgbClr val="128AFF"/>
                </a:solidFill>
                <a:latin typeface="Lucida Console" panose="020B0609040504020204" pitchFamily="49" charset="0"/>
              </a:rPr>
              <a:t>1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,</a:t>
            </a:r>
            <a:r>
              <a:rPr lang="tr-TR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 </a:t>
            </a:r>
            <a:r>
              <a:rPr lang="en-US" altLang="en-US" sz="21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1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);</a:t>
            </a:r>
            <a:endParaRPr lang="en-US" altLang="en-US" sz="21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more than one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elements as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’s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third argument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returns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number of items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it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successfully input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33821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11.8  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Reading Data from a Random-Access File (Cont.)</a:t>
            </a:r>
          </a:p>
        </p:txBody>
      </p:sp>
      <p:sp>
        <p:nvSpPr>
          <p:cNvPr id="96259" name="Text Placeholder 2"/>
          <p:cNvSpPr>
            <a:spLocks noGrp="1"/>
          </p:cNvSpPr>
          <p:nvPr>
            <p:ph type="body" idx="1"/>
          </p:nvPr>
        </p:nvSpPr>
        <p:spPr>
          <a:xfrm>
            <a:off x="152400" y="792162"/>
            <a:ext cx="8915400" cy="556419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this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less than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third argument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the function call, then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error occurred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Figure 11.14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sequentially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every record in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"credit.dat"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file,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whether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contains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displays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formatted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for 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containing data.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feof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determines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when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end of the file is reached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and the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function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transfers 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from the file to the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clientData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structure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client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1085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87619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7159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</a:t>
            </a:r>
          </a:p>
        </p:txBody>
      </p:sp>
      <p:sp>
        <p:nvSpPr>
          <p:cNvPr id="100355" name="Text Placeholder 2"/>
          <p:cNvSpPr>
            <a:spLocks noGrp="1"/>
          </p:cNvSpPr>
          <p:nvPr>
            <p:ph type="body" idx="1"/>
          </p:nvPr>
        </p:nvSpPr>
        <p:spPr>
          <a:xfrm>
            <a:off x="146712" y="990600"/>
            <a:ext cx="8844887" cy="5257799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We now present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substantial transaction-processing program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(Fig. 11.15) using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random-access files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maintains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bank’s account information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—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updating existing accounts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adding new accounts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deleting accounts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storing a listing of all the current accounts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a text file for printing.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We assume that the program of Fig. 11.10 has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been executed to create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credit.dat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264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952515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86433"/>
            <a:ext cx="8229600" cy="6397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 (Cont.)</a:t>
            </a:r>
          </a:p>
        </p:txBody>
      </p:sp>
      <p:sp>
        <p:nvSpPr>
          <p:cNvPr id="101379" name="Text Placeholder 2"/>
          <p:cNvSpPr>
            <a:spLocks noGrp="1"/>
          </p:cNvSpPr>
          <p:nvPr>
            <p:ph type="body" idx="1"/>
          </p:nvPr>
        </p:nvSpPr>
        <p:spPr>
          <a:xfrm>
            <a:off x="127378" y="821136"/>
            <a:ext cx="8864221" cy="237744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has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five options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1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calls function </a:t>
            </a:r>
            <a:r>
              <a:rPr lang="en-US" altLang="en-US" sz="30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textFile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store a formatted list of all the accounts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(typically called a report) in a </a:t>
            </a:r>
            <a:r>
              <a:rPr lang="en-US" altLang="en-US" sz="30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text file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called </a:t>
            </a:r>
            <a:r>
              <a:rPr lang="en-US" altLang="en-US" sz="30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accounts.txt</a:t>
            </a:r>
            <a:r>
              <a:rPr lang="en-US" altLang="en-US" sz="30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 may be printed later. </a:t>
            </a:r>
          </a:p>
        </p:txBody>
      </p:sp>
    </p:spTree>
    <p:extLst>
      <p:ext uri="{BB962C8B-B14F-4D97-AF65-F5344CB8AC3E}">
        <p14:creationId xmlns:p14="http://schemas.microsoft.com/office/powerpoint/2010/main" val="3648120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 (Cont.)</a:t>
            </a:r>
          </a:p>
        </p:txBody>
      </p:sp>
      <p:sp>
        <p:nvSpPr>
          <p:cNvPr id="1024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868362"/>
            <a:ext cx="8915400" cy="30178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2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calls the function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updateRecord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 an account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function will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update only a record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already exists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so the function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first checks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whether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specified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by the user is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empty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is read into 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client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with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fread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then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member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acctNum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compared to 0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15190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 (Cont.)</a:t>
            </a:r>
          </a:p>
        </p:txBody>
      </p:sp>
      <p:sp>
        <p:nvSpPr>
          <p:cNvPr id="102403" name="Text Placeholder 2"/>
          <p:cNvSpPr>
            <a:spLocks noGrp="1"/>
          </p:cNvSpPr>
          <p:nvPr>
            <p:ph type="body" idx="1"/>
          </p:nvPr>
        </p:nvSpPr>
        <p:spPr>
          <a:xfrm>
            <a:off x="152400" y="977546"/>
            <a:ext cx="8915400" cy="2713038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If it’s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contains no information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and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message is printed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stating that the record is empty.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Then the menu choices are displayed. 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record contains information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function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updateRecord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inputs the transaction amount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calculates the new balance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rewrites the record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the file. </a:t>
            </a:r>
          </a:p>
        </p:txBody>
      </p:sp>
    </p:spTree>
    <p:extLst>
      <p:ext uri="{BB962C8B-B14F-4D97-AF65-F5344CB8AC3E}">
        <p14:creationId xmlns:p14="http://schemas.microsoft.com/office/powerpoint/2010/main" val="18706171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46712"/>
            <a:ext cx="8229600" cy="715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 (Cont.)</a:t>
            </a:r>
          </a:p>
        </p:txBody>
      </p:sp>
      <p:sp>
        <p:nvSpPr>
          <p:cNvPr id="10342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71264"/>
            <a:ext cx="8839200" cy="3295936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3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calls the function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newRecord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add a new account to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user enters an 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an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existing account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newRecord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displays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error message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indicating that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already contains information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and the menu choices are printed again. </a:t>
            </a:r>
          </a:p>
        </p:txBody>
      </p:sp>
    </p:spTree>
    <p:extLst>
      <p:ext uri="{BB962C8B-B14F-4D97-AF65-F5344CB8AC3E}">
        <p14:creationId xmlns:p14="http://schemas.microsoft.com/office/powerpoint/2010/main" val="2935209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Files and Streams (Cont.)</a:t>
            </a:r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>
          <a:xfrm>
            <a:off x="152400" y="809222"/>
            <a:ext cx="8915400" cy="5820178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library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provides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many functions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data from files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for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writing data to files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7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fgetc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like</a:t>
            </a:r>
            <a:r>
              <a:rPr lang="en-US" altLang="en-US" sz="27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one character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from a file.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fgetc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receives as an argument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file from which a character will be read.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The call 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fgetc</a:t>
            </a:r>
            <a:r>
              <a:rPr lang="en-US" altLang="en-US" sz="27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stdin</a:t>
            </a:r>
            <a:r>
              <a:rPr lang="en-US" altLang="en-US" sz="27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reads one </a:t>
            </a:r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character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from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—the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input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call is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equivalent to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call </a:t>
            </a:r>
            <a:r>
              <a:rPr lang="en-US" altLang="en-US" sz="27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getchar</a:t>
            </a:r>
            <a:r>
              <a:rPr lang="en-US" altLang="en-US" sz="2700" b="1" dirty="0">
                <a:solidFill>
                  <a:srgbClr val="0000FF"/>
                </a:solidFill>
                <a:latin typeface="Consolas" panose="020B0609020204030204" pitchFamily="49" charset="0"/>
              </a:rPr>
              <a:t>()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fputc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like </a:t>
            </a:r>
            <a:r>
              <a:rPr lang="en-US" altLang="en-US" sz="27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putchar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writes one character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to a file.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</a:t>
            </a:r>
            <a:r>
              <a:rPr lang="en-US" altLang="en-US" sz="27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fputc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receives as arguments a </a:t>
            </a:r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character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to be written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altLang="en-US" sz="27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</a:t>
            </a:r>
            <a:r>
              <a:rPr lang="en-US" altLang="en-US" sz="27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file</a:t>
            </a:r>
            <a:r>
              <a:rPr lang="en-US" altLang="en-US" sz="2700" dirty="0">
                <a:solidFill>
                  <a:srgbClr val="000000"/>
                </a:solidFill>
                <a:latin typeface="Times New Roman" panose="02020603050405020304" pitchFamily="18" charset="0"/>
              </a:rPr>
              <a:t> to which the character will be written. </a:t>
            </a:r>
          </a:p>
        </p:txBody>
      </p:sp>
    </p:spTree>
    <p:extLst>
      <p:ext uri="{BB962C8B-B14F-4D97-AF65-F5344CB8AC3E}">
        <p14:creationId xmlns:p14="http://schemas.microsoft.com/office/powerpoint/2010/main" val="35610435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229600" cy="7921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11.9  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Case Study: Transaction-Processing Program (Cont.)</a:t>
            </a:r>
          </a:p>
        </p:txBody>
      </p:sp>
      <p:sp>
        <p:nvSpPr>
          <p:cNvPr id="104451" name="Text Placeholder 2"/>
          <p:cNvSpPr>
            <a:spLocks noGrp="1"/>
          </p:cNvSpPr>
          <p:nvPr>
            <p:ph type="body" idx="1"/>
          </p:nvPr>
        </p:nvSpPr>
        <p:spPr>
          <a:xfrm>
            <a:off x="204716" y="961622"/>
            <a:ext cx="8786884" cy="5394730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4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calls function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deleteRecord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delete a record from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Deletion is accomplished by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asking the user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reinitializing the 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If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contains no information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deleteRecord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displays an error message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indicating that the account does not exist.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Option 5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terminates program execution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program is shown in Fig. 11.15.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"credit.dat"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opened for update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reading and writing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) using 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"</a:t>
            </a:r>
            <a:r>
              <a:rPr lang="en-US" altLang="en-US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rb</a:t>
            </a:r>
            <a:r>
              <a:rPr lang="en-US" altLang="en-US" b="1" dirty="0">
                <a:solidFill>
                  <a:srgbClr val="000000"/>
                </a:solidFill>
                <a:latin typeface="Lucida Console" panose="020B0609040504020204" pitchFamily="49" charset="0"/>
              </a:rPr>
              <a:t>+"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mode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1674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010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11.2  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Files and Streams (Cont.)</a:t>
            </a:r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>
          <a:xfrm>
            <a:off x="69945" y="923179"/>
            <a:ext cx="9004110" cy="5257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function call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fputc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('a',</a:t>
            </a: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stdout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character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'a'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stdout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—the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output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This call is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equivalent to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putchar</a:t>
            </a:r>
            <a:r>
              <a:rPr lang="en-US" altLang="en-US" sz="2800" b="1" dirty="0">
                <a:solidFill>
                  <a:srgbClr val="000000"/>
                </a:solidFill>
                <a:latin typeface="Lucida Console" panose="020B0609040504020204" pitchFamily="49" charset="0"/>
              </a:rPr>
              <a:t>('a'</a:t>
            </a:r>
            <a:r>
              <a:rPr lang="en-US" altLang="en-US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Several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other functions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used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data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from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input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data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standard output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have similarly named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file-processing functions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fgets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fputs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functions, for example, can be used to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read a line from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write a line to a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respectively.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In the next several sections, we introduce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file-processing equivalents of functions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scanf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printf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—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fscanf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800" b="1" dirty="0" err="1">
                <a:solidFill>
                  <a:srgbClr val="0000FF"/>
                </a:solidFill>
                <a:latin typeface="Consolas" panose="020B0609020204030204" pitchFamily="49" charset="0"/>
              </a:rPr>
              <a:t>fprintf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8676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78399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>
          <a:xfrm>
            <a:off x="121692" y="802944"/>
            <a:ext cx="8856260" cy="559435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For each client,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program obtains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an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,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client’s name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and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client’s balance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(i.e.,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amount the client owes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company for goods and services received in the past).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data obtained for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client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constitutes a </a:t>
            </a:r>
            <a:r>
              <a:rPr lang="en-US" altLang="en-US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“record”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for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that client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 number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is used as the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 key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in this application</a:t>
            </a:r>
            <a:endParaRPr lang="tr-TR" alt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1" algn="just"/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sz="3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file will be created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and maintained in </a:t>
            </a:r>
            <a:r>
              <a:rPr lang="en-US" altLang="en-US" sz="32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account-number order</a:t>
            </a:r>
            <a:r>
              <a:rPr lang="en-US" alt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30724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1983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5635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839200" cy="5334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This program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assumes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user enters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records in </a:t>
            </a:r>
            <a:r>
              <a:rPr lang="en-US" altLang="en-US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account-number order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In a comprehensive accounts receivable system, a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sorting capability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be provided so the user could enter the records in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any order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records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would then be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sorted and written to the file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/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[</a:t>
            </a:r>
            <a:r>
              <a:rPr lang="en-US" altLang="en-US" i="1" dirty="0">
                <a:solidFill>
                  <a:srgbClr val="000000"/>
                </a:solidFill>
                <a:latin typeface="Times New Roman" panose="02020603050405020304" pitchFamily="18" charset="0"/>
              </a:rPr>
              <a:t>Note: 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Figures 11.6–11.7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data file created in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Fig. 11.2, so you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must run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Fig. 11.2 </a:t>
            </a:r>
            <a:r>
              <a:rPr lang="en-US" altLang="en-US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before</a:t>
            </a:r>
            <a:r>
              <a:rPr lang="en-US" alt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Figs. 11.6–11.7.]</a:t>
            </a:r>
          </a:p>
        </p:txBody>
      </p:sp>
      <p:sp>
        <p:nvSpPr>
          <p:cNvPr id="31748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1674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6397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24B5A1"/>
                </a:solidFill>
                <a:latin typeface="Arial"/>
              </a:rPr>
              <a:t>11.3  </a:t>
            </a:r>
            <a:r>
              <a:rPr lang="en-US" dirty="0">
                <a:solidFill>
                  <a:srgbClr val="3380E6"/>
                </a:solidFill>
                <a:latin typeface="Arial"/>
              </a:rPr>
              <a:t>Creating a Sequential-Access File (Cont.)</a:t>
            </a:r>
          </a:p>
        </p:txBody>
      </p:sp>
      <p:sp>
        <p:nvSpPr>
          <p:cNvPr id="24579" name="Text Placeholder 2"/>
          <p:cNvSpPr>
            <a:spLocks noGrp="1"/>
          </p:cNvSpPr>
          <p:nvPr>
            <p:ph type="body" idx="1"/>
          </p:nvPr>
        </p:nvSpPr>
        <p:spPr>
          <a:xfrm>
            <a:off x="84160" y="914400"/>
            <a:ext cx="8983640" cy="53340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Now let’s examine this program.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cfptr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is a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pointer to</a:t>
            </a:r>
            <a:r>
              <a:rPr lang="en-US" altLang="en-US" sz="2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a </a:t>
            </a:r>
            <a:r>
              <a:rPr lang="en-US" altLang="en-US" sz="2800" b="1" i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A C program administers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with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separate </a:t>
            </a:r>
            <a:r>
              <a:rPr lang="en-US" altLang="en-US" sz="28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You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need not know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specifics of the </a:t>
            </a:r>
            <a:r>
              <a:rPr lang="en-US" altLang="en-US" sz="28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to use files, but you can study the declaration in </a:t>
            </a:r>
            <a:r>
              <a:rPr lang="en-US" altLang="en-US" sz="2800" b="1" dirty="0" err="1">
                <a:solidFill>
                  <a:srgbClr val="000000"/>
                </a:solidFill>
                <a:latin typeface="Lucida Console" panose="020B0609040504020204" pitchFamily="49" charset="0"/>
              </a:rPr>
              <a:t>stdio.h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if you like.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We’ll soon see precisely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how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 structure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leads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indirectly to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the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operating system’s file control block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(FCB)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for a file. 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Each open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must have a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separately declared pointer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lang="en-US" altLang="en-US" sz="28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type </a:t>
            </a:r>
            <a:r>
              <a:rPr lang="en-US" altLang="en-US" sz="2800" b="1" u="sng" dirty="0">
                <a:solidFill>
                  <a:srgbClr val="000000"/>
                </a:solidFill>
                <a:latin typeface="Lucida Console" panose="020B0609040504020204" pitchFamily="49" charset="0"/>
              </a:rPr>
              <a:t>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that’s </a:t>
            </a:r>
            <a:r>
              <a:rPr lang="en-US" altLang="en-US" sz="28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used to refer to the file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34820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/>
              <a:t>© 2016 Pearson Education, Ltd.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447572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9"/>
  <p:tag name="MMPROD_UIDATA" val="&lt;database version=&quot;9.0&quot;&gt;&lt;object type=&quot;1&quot; unique_id=&quot;10001&quot;&gt;&lt;object type=&quot;2&quot; unique_id=&quot;13503&quot;&gt;&lt;object type=&quot;3&quot; unique_id=&quot;13505&quot;&gt;&lt;property id=&quot;20148&quot; value=&quot;5&quot;/&gt;&lt;property id=&quot;20300&quot; value=&quot;Slide 2&quot;/&gt;&lt;property id=&quot;20307&quot; value=&quot;258&quot;/&gt;&lt;/object&gt;&lt;object type=&quot;3&quot; unique_id=&quot;13506&quot;&gt;&lt;property id=&quot;20148&quot; value=&quot;5&quot;/&gt;&lt;property id=&quot;20300&quot; value=&quot;Slide 3&quot;/&gt;&lt;property id=&quot;20307&quot; value=&quot;259&quot;/&gt;&lt;/object&gt;&lt;object type=&quot;3&quot; unique_id=&quot;13507&quot;&gt;&lt;property id=&quot;20148&quot; value=&quot;5&quot;/&gt;&lt;property id=&quot;20300&quot; value=&quot;Slide 7&quot;/&gt;&lt;property id=&quot;20307&quot; value=&quot;260&quot;/&gt;&lt;/object&gt;&lt;object type=&quot;3&quot; unique_id=&quot;13508&quot;&gt;&lt;property id=&quot;20148&quot; value=&quot;5&quot;/&gt;&lt;property id=&quot;20300&quot; value=&quot;Slide 13&quot;/&gt;&lt;property id=&quot;20307&quot; value=&quot;261&quot;/&gt;&lt;/object&gt;&lt;object type=&quot;3&quot; unique_id=&quot;13509&quot;&gt;&lt;property id=&quot;20148&quot; value=&quot;5&quot;/&gt;&lt;property id=&quot;20300&quot; value=&quot;Slide 14&quot;/&gt;&lt;property id=&quot;20307&quot; value=&quot;262&quot;/&gt;&lt;/object&gt;&lt;object type=&quot;3&quot; unique_id=&quot;13510&quot;&gt;&lt;property id=&quot;20148&quot; value=&quot;5&quot;/&gt;&lt;property id=&quot;20300&quot; value=&quot;Slide 18&quot;/&gt;&lt;property id=&quot;20307&quot; value=&quot;263&quot;/&gt;&lt;/object&gt;&lt;object type=&quot;3&quot; unique_id=&quot;13511&quot;&gt;&lt;property id=&quot;20148&quot; value=&quot;5&quot;/&gt;&lt;property id=&quot;20300&quot; value=&quot;Slide 19&quot;/&gt;&lt;property id=&quot;20307&quot; value=&quot;264&quot;/&gt;&lt;/object&gt;&lt;object type=&quot;3&quot; unique_id=&quot;13512&quot;&gt;&lt;property id=&quot;20148&quot; value=&quot;5&quot;/&gt;&lt;property id=&quot;20300&quot; value=&quot;Slide 21&quot;/&gt;&lt;property id=&quot;20307&quot; value=&quot;265&quot;/&gt;&lt;/object&gt;&lt;object type=&quot;3&quot; unique_id=&quot;13513&quot;&gt;&lt;property id=&quot;20148&quot; value=&quot;5&quot;/&gt;&lt;property id=&quot;20300&quot; value=&quot;Slide 25&quot;/&gt;&lt;property id=&quot;20307&quot; value=&quot;266&quot;/&gt;&lt;/object&gt;&lt;object type=&quot;3&quot; unique_id=&quot;13514&quot;&gt;&lt;property id=&quot;20148&quot; value=&quot;5&quot;/&gt;&lt;property id=&quot;20300&quot; value=&quot;Slide 27&quot;/&gt;&lt;property id=&quot;20307&quot; value=&quot;267&quot;/&gt;&lt;/object&gt;&lt;object type=&quot;3&quot; unique_id=&quot;13515&quot;&gt;&lt;property id=&quot;20148&quot; value=&quot;5&quot;/&gt;&lt;property id=&quot;20300&quot; value=&quot;Slide 32&quot;/&gt;&lt;property id=&quot;20307&quot; value=&quot;268&quot;/&gt;&lt;/object&gt;&lt;object type=&quot;3&quot; unique_id=&quot;13516&quot;&gt;&lt;property id=&quot;20148&quot; value=&quot;5&quot;/&gt;&lt;property id=&quot;20300&quot; value=&quot;Slide 33&quot;/&gt;&lt;property id=&quot;20307&quot; value=&quot;269&quot;/&gt;&lt;/object&gt;&lt;object type=&quot;3&quot; unique_id=&quot;13517&quot;&gt;&lt;property id=&quot;20148&quot; value=&quot;5&quot;/&gt;&lt;property id=&quot;20300&quot; value=&quot;Slide 34&quot;/&gt;&lt;property id=&quot;20307&quot; value=&quot;270&quot;/&gt;&lt;/object&gt;&lt;object type=&quot;3&quot; unique_id=&quot;13518&quot;&gt;&lt;property id=&quot;20148&quot; value=&quot;5&quot;/&gt;&lt;property id=&quot;20300&quot; value=&quot;Slide 35&quot;/&gt;&lt;property id=&quot;20307&quot; value=&quot;271&quot;/&gt;&lt;/object&gt;&lt;object type=&quot;3&quot; unique_id=&quot;13519&quot;&gt;&lt;property id=&quot;20148&quot; value=&quot;5&quot;/&gt;&lt;property id=&quot;20300&quot; value=&quot;Slide 36&quot;/&gt;&lt;property id=&quot;20307&quot; value=&quot;272&quot;/&gt;&lt;/object&gt;&lt;object type=&quot;3&quot; unique_id=&quot;13520&quot;&gt;&lt;property id=&quot;20148&quot; value=&quot;5&quot;/&gt;&lt;property id=&quot;20300&quot; value=&quot;Slide 37&quot;/&gt;&lt;property id=&quot;20307&quot; value=&quot;273&quot;/&gt;&lt;/object&gt;&lt;object type=&quot;3&quot; unique_id=&quot;13521&quot;&gt;&lt;property id=&quot;20148&quot; value=&quot;5&quot;/&gt;&lt;property id=&quot;20300&quot; value=&quot;Slide 38&quot;/&gt;&lt;property id=&quot;20307&quot; value=&quot;274&quot;/&gt;&lt;/object&gt;&lt;object type=&quot;3&quot; unique_id=&quot;13522&quot;&gt;&lt;property id=&quot;20148&quot; value=&quot;5&quot;/&gt;&lt;property id=&quot;20300&quot; value=&quot;Slide 41&quot;/&gt;&lt;property id=&quot;20307&quot; value=&quot;275&quot;/&gt;&lt;/object&gt;&lt;object type=&quot;3&quot; unique_id=&quot;13523&quot;&gt;&lt;property id=&quot;20148&quot; value=&quot;5&quot;/&gt;&lt;property id=&quot;20300&quot; value=&quot;Slide 42&quot;/&gt;&lt;property id=&quot;20307&quot; value=&quot;276&quot;/&gt;&lt;/object&gt;&lt;object type=&quot;3&quot; unique_id=&quot;13524&quot;&gt;&lt;property id=&quot;20148&quot; value=&quot;5&quot;/&gt;&lt;property id=&quot;20300&quot; value=&quot;Slide 46&quot;/&gt;&lt;property id=&quot;20307&quot; value=&quot;277&quot;/&gt;&lt;/object&gt;&lt;object type=&quot;3&quot; unique_id=&quot;13525&quot;&gt;&lt;property id=&quot;20148&quot; value=&quot;5&quot;/&gt;&lt;property id=&quot;20300&quot; value=&quot;Slide 47&quot;/&gt;&lt;property id=&quot;20307&quot; value=&quot;278&quot;/&gt;&lt;/object&gt;&lt;object type=&quot;3&quot; unique_id=&quot;13526&quot;&gt;&lt;property id=&quot;20148&quot; value=&quot;5&quot;/&gt;&lt;property id=&quot;20300&quot; value=&quot;Slide 48&quot;/&gt;&lt;property id=&quot;20307&quot; value=&quot;279&quot;/&gt;&lt;/object&gt;&lt;object type=&quot;3&quot; unique_id=&quot;13527&quot;&gt;&lt;property id=&quot;20148&quot; value=&quot;5&quot;/&gt;&lt;property id=&quot;20300&quot; value=&quot;Slide 49&quot;/&gt;&lt;property id=&quot;20307&quot; value=&quot;280&quot;/&gt;&lt;/object&gt;&lt;object type=&quot;3&quot; unique_id=&quot;13528&quot;&gt;&lt;property id=&quot;20148&quot; value=&quot;5&quot;/&gt;&lt;property id=&quot;20300&quot; value=&quot;Slide 50&quot;/&gt;&lt;property id=&quot;20307&quot; value=&quot;281&quot;/&gt;&lt;/object&gt;&lt;object type=&quot;3&quot; unique_id=&quot;13529&quot;&gt;&lt;property id=&quot;20148&quot; value=&quot;5&quot;/&gt;&lt;property id=&quot;20300&quot; value=&quot;Slide 51&quot;/&gt;&lt;property id=&quot;20307&quot; value=&quot;282&quot;/&gt;&lt;/object&gt;&lt;object type=&quot;3&quot; unique_id=&quot;13530&quot;&gt;&lt;property id=&quot;20148&quot; value=&quot;5&quot;/&gt;&lt;property id=&quot;20300&quot; value=&quot;Slide 53&quot;/&gt;&lt;property id=&quot;20307&quot; value=&quot;283&quot;/&gt;&lt;/object&gt;&lt;object type=&quot;3&quot; unique_id=&quot;13531&quot;&gt;&lt;property id=&quot;20148&quot; value=&quot;5&quot;/&gt;&lt;property id=&quot;20300&quot; value=&quot;Slide 60&quot;/&gt;&lt;property id=&quot;20307&quot; value=&quot;284&quot;/&gt;&lt;/object&gt;&lt;object type=&quot;3&quot; unique_id=&quot;13532&quot;&gt;&lt;property id=&quot;20148&quot; value=&quot;5&quot;/&gt;&lt;property id=&quot;20300&quot; value=&quot;Slide 68&quot;/&gt;&lt;property id=&quot;20307&quot; value=&quot;285&quot;/&gt;&lt;/object&gt;&lt;object type=&quot;3&quot; unique_id=&quot;13533&quot;&gt;&lt;property id=&quot;20148&quot; value=&quot;5&quot;/&gt;&lt;property id=&quot;20300&quot; value=&quot;Slide 69&quot;/&gt;&lt;property id=&quot;20307&quot; value=&quot;286&quot;/&gt;&lt;/object&gt;&lt;object type=&quot;3&quot; unique_id=&quot;13534&quot;&gt;&lt;property id=&quot;20148&quot; value=&quot;5&quot;/&gt;&lt;property id=&quot;20300&quot; value=&quot;Slide 74&quot;/&gt;&lt;property id=&quot;20307&quot; value=&quot;287&quot;/&gt;&lt;/object&gt;&lt;object type=&quot;3&quot; unique_id=&quot;13535&quot;&gt;&lt;property id=&quot;20148&quot; value=&quot;5&quot;/&gt;&lt;property id=&quot;20300&quot; value=&quot;Slide 75&quot;/&gt;&lt;property id=&quot;20307&quot; value=&quot;288&quot;/&gt;&lt;/object&gt;&lt;object type=&quot;3&quot; unique_id=&quot;13536&quot;&gt;&lt;property id=&quot;20148&quot; value=&quot;5&quot;/&gt;&lt;property id=&quot;20300&quot; value=&quot;Slide 76&quot;/&gt;&lt;property id=&quot;20307&quot; value=&quot;289&quot;/&gt;&lt;/object&gt;&lt;object type=&quot;3&quot; unique_id=&quot;13537&quot;&gt;&lt;property id=&quot;20148&quot; value=&quot;5&quot;/&gt;&lt;property id=&quot;20300&quot; value=&quot;Slide 77&quot;/&gt;&lt;property id=&quot;20307&quot; value=&quot;290&quot;/&gt;&lt;/object&gt;&lt;object type=&quot;3&quot; unique_id=&quot;13538&quot;&gt;&lt;property id=&quot;20148&quot; value=&quot;5&quot;/&gt;&lt;property id=&quot;20300&quot; value=&quot;Slide 80&quot;/&gt;&lt;property id=&quot;20307&quot; value=&quot;291&quot;/&gt;&lt;/object&gt;&lt;object type=&quot;3&quot; unique_id=&quot;13539&quot;&gt;&lt;property id=&quot;20148&quot; value=&quot;5&quot;/&gt;&lt;property id=&quot;20300&quot; value=&quot;Slide 87&quot;/&gt;&lt;property id=&quot;20307&quot; value=&quot;292&quot;/&gt;&lt;/object&gt;&lt;object type=&quot;3&quot; unique_id=&quot;13540&quot;&gt;&lt;property id=&quot;20148&quot; value=&quot;5&quot;/&gt;&lt;property id=&quot;20300&quot; value=&quot;Slide 88&quot;/&gt;&lt;property id=&quot;20307&quot; value=&quot;293&quot;/&gt;&lt;/object&gt;&lt;object type=&quot;3&quot; unique_id=&quot;13541&quot;&gt;&lt;property id=&quot;20148&quot; value=&quot;5&quot;/&gt;&lt;property id=&quot;20300&quot; value=&quot;Slide 89&quot;/&gt;&lt;property id=&quot;20307&quot; value=&quot;294&quot;/&gt;&lt;/object&gt;&lt;object type=&quot;3&quot; unique_id=&quot;13542&quot;&gt;&lt;property id=&quot;20148&quot; value=&quot;5&quot;/&gt;&lt;property id=&quot;20300&quot; value=&quot;Slide 95&quot;/&gt;&lt;property id=&quot;20307&quot; value=&quot;295&quot;/&gt;&lt;/object&gt;&lt;object type=&quot;3&quot; unique_id=&quot;13543&quot;&gt;&lt;property id=&quot;20148&quot; value=&quot;5&quot;/&gt;&lt;property id=&quot;20300&quot; value=&quot;Slide 96&quot;/&gt;&lt;property id=&quot;20307&quot; value=&quot;296&quot;/&gt;&lt;/object&gt;&lt;object type=&quot;3&quot; unique_id=&quot;13544&quot;&gt;&lt;property id=&quot;20148&quot; value=&quot;5&quot;/&gt;&lt;property id=&quot;20300&quot; value=&quot;Slide 97&quot;/&gt;&lt;property id=&quot;20307&quot; value=&quot;297&quot;/&gt;&lt;/object&gt;&lt;object type=&quot;3&quot; unique_id=&quot;13545&quot;&gt;&lt;property id=&quot;20148&quot; value=&quot;5&quot;/&gt;&lt;property id=&quot;20300&quot; value=&quot;Slide 98&quot;/&gt;&lt;property id=&quot;20307&quot; value=&quot;298&quot;/&gt;&lt;/object&gt;&lt;object type=&quot;3&quot; unique_id=&quot;13546&quot;&gt;&lt;property id=&quot;20148&quot; value=&quot;5&quot;/&gt;&lt;property id=&quot;20300&quot; value=&quot;Slide 99&quot;/&gt;&lt;property id=&quot;20307&quot; value=&quot;299&quot;/&gt;&lt;/object&gt;&lt;object type=&quot;3&quot; unique_id=&quot;13547&quot;&gt;&lt;property id=&quot;20148&quot; value=&quot;5&quot;/&gt;&lt;property id=&quot;20300&quot; value=&quot;Slide 100&quot;/&gt;&lt;property id=&quot;20307&quot; value=&quot;300&quot;/&gt;&lt;/object&gt;&lt;object type=&quot;3&quot; unique_id=&quot;13548&quot;&gt;&lt;property id=&quot;20148&quot; value=&quot;5&quot;/&gt;&lt;property id=&quot;20300&quot; value=&quot;Slide 101&quot;/&gt;&lt;property id=&quot;20307&quot; value=&quot;301&quot;/&gt;&lt;/object&gt;&lt;object type=&quot;3&quot; unique_id=&quot;13549&quot;&gt;&lt;property id=&quot;20148&quot; value=&quot;5&quot;/&gt;&lt;property id=&quot;20300&quot; value=&quot;Slide 102&quot;/&gt;&lt;property id=&quot;20307&quot; value=&quot;302&quot;/&gt;&lt;/object&gt;&lt;object type=&quot;3&quot; unique_id=&quot;13550&quot;&gt;&lt;property id=&quot;20148&quot; value=&quot;5&quot;/&gt;&lt;property id=&quot;20300&quot; value=&quot;Slide 103&quot;/&gt;&lt;property id=&quot;20307&quot; value=&quot;303&quot;/&gt;&lt;/object&gt;&lt;object type=&quot;3&quot; unique_id=&quot;13551&quot;&gt;&lt;property id=&quot;20148&quot; value=&quot;5&quot;/&gt;&lt;property id=&quot;20300&quot; value=&quot;Slide 104&quot;/&gt;&lt;property id=&quot;20307&quot; value=&quot;304&quot;/&gt;&lt;/object&gt;&lt;object type=&quot;3&quot; unique_id=&quot;13552&quot;&gt;&lt;property id=&quot;20148&quot; value=&quot;5&quot;/&gt;&lt;property id=&quot;20300&quot; value=&quot;Slide 105&quot;/&gt;&lt;property id=&quot;20307&quot; value=&quot;305&quot;/&gt;&lt;/object&gt;&lt;object type=&quot;3&quot; unique_id=&quot;69581&quot;&gt;&lt;property id=&quot;20148&quot; value=&quot;5&quot;/&gt;&lt;property id=&quot;20300&quot; value=&quot;Slide 1 - &amp;quot;Chapter 11 C File Processing&amp;quot;&quot;/&gt;&lt;property id=&quot;20307&quot; value=&quot;307&quot;/&gt;&lt;/object&gt;&lt;object type=&quot;3&quot; unique_id=&quot;69582&quot;&gt;&lt;property id=&quot;20148&quot; value=&quot;5&quot;/&gt;&lt;property id=&quot;20300&quot; value=&quot;Slide 4 - &amp;quot;11.1  Introduction&amp;quot;&quot;/&gt;&lt;property id=&quot;20307&quot; value=&quot;308&quot;/&gt;&lt;/object&gt;&lt;object type=&quot;3&quot; unique_id=&quot;69583&quot;&gt;&lt;property id=&quot;20148&quot; value=&quot;5&quot;/&gt;&lt;property id=&quot;20300&quot; value=&quot;Slide 5 - &amp;quot;11.2  Files and Streams&amp;quot;&quot;/&gt;&lt;property id=&quot;20307&quot; value=&quot;309&quot;/&gt;&lt;/object&gt;&lt;object type=&quot;3&quot; unique_id=&quot;69584&quot;&gt;&lt;property id=&quot;20148&quot; value=&quot;5&quot;/&gt;&lt;property id=&quot;20300&quot; value=&quot;Slide 6 - &amp;quot;11.2  Files and Streams (Cont.)&amp;quot;&quot;/&gt;&lt;property id=&quot;20307&quot; value=&quot;310&quot;/&gt;&lt;/object&gt;&lt;object type=&quot;3&quot; unique_id=&quot;69585&quot;&gt;&lt;property id=&quot;20148&quot; value=&quot;5&quot;/&gt;&lt;property id=&quot;20300&quot; value=&quot;Slide 8 - &amp;quot;11.2  Files and Streams (Cont.)&amp;quot;&quot;/&gt;&lt;property id=&quot;20307&quot; value=&quot;311&quot;/&gt;&lt;/object&gt;&lt;object type=&quot;3&quot; unique_id=&quot;69586&quot;&gt;&lt;property id=&quot;20148&quot; value=&quot;5&quot;/&gt;&lt;property id=&quot;20300&quot; value=&quot;Slide 9 - &amp;quot;11.2  Files and Streams (Cont.)&amp;quot;&quot;/&gt;&lt;property id=&quot;20307&quot; value=&quot;312&quot;/&gt;&lt;/object&gt;&lt;object type=&quot;3&quot; unique_id=&quot;69587&quot;&gt;&lt;property id=&quot;20148&quot; value=&quot;5&quot;/&gt;&lt;property id=&quot;20300&quot; value=&quot;Slide 10 - &amp;quot;11.3  Creating a Sequential-Access File&amp;quot;&quot;/&gt;&lt;property id=&quot;20307&quot; value=&quot;313&quot;/&gt;&lt;/object&gt;&lt;object type=&quot;3&quot; unique_id=&quot;69588&quot;&gt;&lt;property id=&quot;20148&quot; value=&quot;5&quot;/&gt;&lt;property id=&quot;20300&quot; value=&quot;Slide 11 - &amp;quot;11.3  Creating a Sequential-Access File (Cont.)&amp;quot;&quot;/&gt;&lt;property id=&quot;20307&quot; value=&quot;314&quot;/&gt;&lt;/object&gt;&lt;object type=&quot;3&quot; unique_id=&quot;69589&quot;&gt;&lt;property id=&quot;20148&quot; value=&quot;5&quot;/&gt;&lt;property id=&quot;20300&quot; value=&quot;Slide 12 - &amp;quot;11.3  Creating a Sequential-Access File (Cont.)&amp;quot;&quot;/&gt;&lt;property id=&quot;20307&quot; value=&quot;315&quot;/&gt;&lt;/object&gt;&lt;object type=&quot;3&quot; unique_id=&quot;69590&quot;&gt;&lt;property id=&quot;20148&quot; value=&quot;5&quot;/&gt;&lt;property id=&quot;20300&quot; value=&quot;Slide 15 - &amp;quot;11.3  Creating a Sequential-Access File (Cont.)&amp;quot;&quot;/&gt;&lt;property id=&quot;20307&quot; value=&quot;316&quot;/&gt;&lt;/object&gt;&lt;object type=&quot;3&quot; unique_id=&quot;69591&quot;&gt;&lt;property id=&quot;20148&quot; value=&quot;5&quot;/&gt;&lt;property id=&quot;20300&quot; value=&quot;Slide 16 - &amp;quot;11.3  Creating a Sequential-Access File (Cont.)&amp;quot;&quot;/&gt;&lt;property id=&quot;20307&quot; value=&quot;317&quot;/&gt;&lt;/object&gt;&lt;object type=&quot;3&quot; unique_id=&quot;69592&quot;&gt;&lt;property id=&quot;20148&quot; value=&quot;5&quot;/&gt;&lt;property id=&quot;20300&quot; value=&quot;Slide 17 - &amp;quot;11.3  Creating a Sequential-Access File (Cont.)&amp;quot;&quot;/&gt;&lt;property id=&quot;20307&quot; value=&quot;318&quot;/&gt;&lt;/object&gt;&lt;object type=&quot;3&quot; unique_id=&quot;69593&quot;&gt;&lt;property id=&quot;20148&quot; value=&quot;5&quot;/&gt;&lt;property id=&quot;20300&quot; value=&quot;Slide 20 - &amp;quot;11.3  Creating a Sequential-Access File (Cont.)&amp;quot;&quot;/&gt;&lt;property id=&quot;20307&quot; value=&quot;319&quot;/&gt;&lt;/object&gt;&lt;object type=&quot;3&quot; unique_id=&quot;69594&quot;&gt;&lt;property id=&quot;20148&quot; value=&quot;5&quot;/&gt;&lt;property id=&quot;20300&quot; value=&quot;Slide 22 - &amp;quot;11.3  Creating a Sequential-Access File (Cont.)&amp;quot;&quot;/&gt;&lt;property id=&quot;20307&quot; value=&quot;320&quot;/&gt;&lt;/object&gt;&lt;object type=&quot;3&quot; unique_id=&quot;69595&quot;&gt;&lt;property id=&quot;20148&quot; value=&quot;5&quot;/&gt;&lt;property id=&quot;20300&quot; value=&quot;Slide 23 - &amp;quot;11.3  Creating a Sequential-Access File (Cont.)&amp;quot;&quot;/&gt;&lt;property id=&quot;20307&quot; value=&quot;321&quot;/&gt;&lt;/object&gt;&lt;object type=&quot;3&quot; unique_id=&quot;69596&quot;&gt;&lt;property id=&quot;20148&quot; value=&quot;5&quot;/&gt;&lt;property id=&quot;20300&quot; value=&quot;Slide 24 - &amp;quot;11.3  Creating a Sequential-Access File (Cont.)&amp;quot;&quot;/&gt;&lt;property id=&quot;20307&quot; value=&quot;322&quot;/&gt;&lt;/object&gt;&lt;object type=&quot;3&quot; unique_id=&quot;69597&quot;&gt;&lt;property id=&quot;20148&quot; value=&quot;5&quot;/&gt;&lt;property id=&quot;20300&quot; value=&quot;Slide 26 - &amp;quot;11.3  Creating a Sequential-Access File (Cont.)&amp;quot;&quot;/&gt;&lt;property id=&quot;20307&quot; value=&quot;323&quot;/&gt;&lt;/object&gt;&lt;object type=&quot;3&quot; unique_id=&quot;69598&quot;&gt;&lt;property id=&quot;20148&quot; value=&quot;5&quot;/&gt;&lt;property id=&quot;20300&quot; value=&quot;Slide 28 - &amp;quot;11.3  Creating a Sequential-Access File (Cont.)&amp;quot;&quot;/&gt;&lt;property id=&quot;20307&quot; value=&quot;324&quot;/&gt;&lt;/object&gt;&lt;object type=&quot;3&quot; unique_id=&quot;69599&quot;&gt;&lt;property id=&quot;20148&quot; value=&quot;5&quot;/&gt;&lt;property id=&quot;20300&quot; value=&quot;Slide 29 - &amp;quot;11.3  Creating a Sequential-Access File (Cont.)&amp;quot;&quot;/&gt;&lt;property id=&quot;20307&quot; value=&quot;325&quot;/&gt;&lt;/object&gt;&lt;object type=&quot;3&quot; unique_id=&quot;69600&quot;&gt;&lt;property id=&quot;20148&quot; value=&quot;5&quot;/&gt;&lt;property id=&quot;20300&quot; value=&quot;Slide 30 - &amp;quot;11.3  Creating a Sequential-Access File (Cont.)&amp;quot;&quot;/&gt;&lt;property id=&quot;20307&quot; value=&quot;326&quot;/&gt;&lt;/object&gt;&lt;object type=&quot;3&quot; unique_id=&quot;69601&quot;&gt;&lt;property id=&quot;20148&quot; value=&quot;5&quot;/&gt;&lt;property id=&quot;20300&quot; value=&quot;Slide 31 - &amp;quot;11.3  Creating a Sequential-Access File (Cont.)&amp;quot;&quot;/&gt;&lt;property id=&quot;20307&quot; value=&quot;327&quot;/&gt;&lt;/object&gt;&lt;object type=&quot;3&quot; unique_id=&quot;69602&quot;&gt;&lt;property id=&quot;20148&quot; value=&quot;5&quot;/&gt;&lt;property id=&quot;20300&quot; value=&quot;Slide 39 - &amp;quot;11.4  Reading Data from a Sequential-Access File&amp;quot;&quot;/&gt;&lt;property id=&quot;20307&quot; value=&quot;328&quot;/&gt;&lt;/object&gt;&lt;object type=&quot;3&quot; unique_id=&quot;69603&quot;&gt;&lt;property id=&quot;20148&quot; value=&quot;5&quot;/&gt;&lt;property id=&quot;20300&quot; value=&quot;Slide 40 - &amp;quot;11.4  Reading Data from a Sequential-Access File (Cont.)&amp;quot;&quot;/&gt;&lt;property id=&quot;20307&quot; value=&quot;329&quot;/&gt;&lt;/object&gt;&lt;object type=&quot;3&quot; unique_id=&quot;69604&quot;&gt;&lt;property id=&quot;20148&quot; value=&quot;5&quot;/&gt;&lt;property id=&quot;20300&quot; value=&quot;Slide 43 - &amp;quot;11.4  Reading Data from a Sequential-Access File (Cont.)&amp;quot;&quot;/&gt;&lt;property id=&quot;20307&quot; value=&quot;330&quot;/&gt;&lt;/object&gt;&lt;object type=&quot;3&quot; unique_id=&quot;69605&quot;&gt;&lt;property id=&quot;20148&quot; value=&quot;5&quot;/&gt;&lt;property id=&quot;20300&quot; value=&quot;Slide 44 - &amp;quot;11.4  Reading Data from a Sequential-Access File (Cont.)&amp;quot;&quot;/&gt;&lt;property id=&quot;20307&quot; value=&quot;331&quot;/&gt;&lt;/object&gt;&lt;object type=&quot;3&quot; unique_id=&quot;69606&quot;&gt;&lt;property id=&quot;20148&quot; value=&quot;5&quot;/&gt;&lt;property id=&quot;20300&quot; value=&quot;Slide 45 - &amp;quot;11.4  Reading Data from a Sequential-Access File (Cont.)&amp;quot;&quot;/&gt;&lt;property id=&quot;20307&quot; value=&quot;332&quot;/&gt;&lt;/object&gt;&lt;object type=&quot;3&quot; unique_id=&quot;69607&quot;&gt;&lt;property id=&quot;20148&quot; value=&quot;5&quot;/&gt;&lt;property id=&quot;20300&quot; value=&quot;Slide 52 - &amp;quot;11.4  Reading Data from a Sequential-Access File (Cont.)&amp;quot;&quot;/&gt;&lt;property id=&quot;20307&quot; value=&quot;333&quot;/&gt;&lt;/object&gt;&lt;object type=&quot;3&quot; unique_id=&quot;69608&quot;&gt;&lt;property id=&quot;20148&quot; value=&quot;5&quot;/&gt;&lt;property id=&quot;20300&quot; value=&quot;Slide 54 - &amp;quot;11.4  Reading Data from a Sequential-Access File (Cont.)&amp;quot;&quot;/&gt;&lt;property id=&quot;20307&quot; value=&quot;334&quot;/&gt;&lt;/object&gt;&lt;object type=&quot;3&quot; unique_id=&quot;69609&quot;&gt;&lt;property id=&quot;20148&quot; value=&quot;5&quot;/&gt;&lt;property id=&quot;20300&quot; value=&quot;Slide 55 - &amp;quot;11.4  Reading Data from a Sequential-Access File (Cont.)&amp;quot;&quot;/&gt;&lt;property id=&quot;20307&quot; value=&quot;335&quot;/&gt;&lt;/object&gt;&lt;object type=&quot;3&quot; unique_id=&quot;69610&quot;&gt;&lt;property id=&quot;20148&quot; value=&quot;5&quot;/&gt;&lt;property id=&quot;20300&quot; value=&quot;Slide 56 - &amp;quot;11.4  Reading Data from a Sequential-Access File (Cont.)&amp;quot;&quot;/&gt;&lt;property id=&quot;20307&quot; value=&quot;336&quot;/&gt;&lt;/object&gt;&lt;object type=&quot;3&quot; unique_id=&quot;69611&quot;&gt;&lt;property id=&quot;20148&quot; value=&quot;5&quot;/&gt;&lt;property id=&quot;20300&quot; value=&quot;Slide 57 - &amp;quot;11.4  Reading Data from a Sequential-Access File (Cont.)&amp;quot;&quot;/&gt;&lt;property id=&quot;20307&quot; value=&quot;337&quot;/&gt;&lt;/object&gt;&lt;object type=&quot;3&quot; unique_id=&quot;69612&quot;&gt;&lt;property id=&quot;20148&quot; value=&quot;5&quot;/&gt;&lt;property id=&quot;20300&quot; value=&quot;Slide 58 - &amp;quot;11.5  Random-Access Files&amp;quot;&quot;/&gt;&lt;property id=&quot;20307&quot; value=&quot;338&quot;/&gt;&lt;/object&gt;&lt;object type=&quot;3&quot; unique_id=&quot;69613&quot;&gt;&lt;property id=&quot;20148&quot; value=&quot;5&quot;/&gt;&lt;property id=&quot;20300&quot; value=&quot;Slide 59 - &amp;quot;11.5  Random-Access Files (Cont.)&amp;quot;&quot;/&gt;&lt;property id=&quot;20307&quot; value=&quot;339&quot;/&gt;&lt;/object&gt;&lt;object type=&quot;3&quot; unique_id=&quot;69614&quot;&gt;&lt;property id=&quot;20148&quot; value=&quot;5&quot;/&gt;&lt;property id=&quot;20300&quot; value=&quot;Slide 61 - &amp;quot;11.5  Random-Access Files (Cont.)&amp;quot;&quot;/&gt;&lt;property id=&quot;20307&quot; value=&quot;340&quot;/&gt;&lt;/object&gt;&lt;object type=&quot;3&quot; unique_id=&quot;69615&quot;&gt;&lt;property id=&quot;20148&quot; value=&quot;5&quot;/&gt;&lt;property id=&quot;20300&quot; value=&quot;Slide 62 - &amp;quot;11.6  Creating a Random-Access File&amp;quot;&quot;/&gt;&lt;property id=&quot;20307&quot; value=&quot;341&quot;/&gt;&lt;/object&gt;&lt;object type=&quot;3&quot; unique_id=&quot;69616&quot;&gt;&lt;property id=&quot;20148&quot; value=&quot;5&quot;/&gt;&lt;property id=&quot;20300&quot; value=&quot;Slide 63 - &amp;quot;11.6  Creating a Random-Access File (Cont.)&amp;quot;&quot;/&gt;&lt;property id=&quot;20307&quot; value=&quot;342&quot;/&gt;&lt;/object&gt;&lt;object type=&quot;3&quot; unique_id=&quot;69617&quot;&gt;&lt;property id=&quot;20148&quot; value=&quot;5&quot;/&gt;&lt;property id=&quot;20300&quot; value=&quot;Slide 64 - &amp;quot;11.6  Creating a Random-Access File (Cont.)&amp;quot;&quot;/&gt;&lt;property id=&quot;20307&quot; value=&quot;343&quot;/&gt;&lt;/object&gt;&lt;object type=&quot;3&quot; unique_id=&quot;69618&quot;&gt;&lt;property id=&quot;20148&quot; value=&quot;5&quot;/&gt;&lt;property id=&quot;20300&quot; value=&quot;Slide 65 - &amp;quot;11.6  Creating a Random-Access File (Cont.)&amp;quot;&quot;/&gt;&lt;property id=&quot;20307&quot; value=&quot;344&quot;/&gt;&lt;/object&gt;&lt;object type=&quot;3&quot; unique_id=&quot;69619&quot;&gt;&lt;property id=&quot;20148&quot; value=&quot;5&quot;/&gt;&lt;property id=&quot;20300&quot; value=&quot;Slide 66 - &amp;quot;11.6  Creating a Random-Access File (Cont.)&amp;quot;&quot;/&gt;&lt;property id=&quot;20307&quot; value=&quot;345&quot;/&gt;&lt;/object&gt;&lt;object type=&quot;3&quot; unique_id=&quot;69620&quot;&gt;&lt;property id=&quot;20148&quot; value=&quot;5&quot;/&gt;&lt;property id=&quot;20300&quot; value=&quot;Slide 67 - &amp;quot;11.7  Creating a Random-Access File (Cont.)&amp;quot;&quot;/&gt;&lt;property id=&quot;20307&quot; value=&quot;346&quot;/&gt;&lt;/object&gt;&lt;object type=&quot;3&quot; unique_id=&quot;69621&quot;&gt;&lt;property id=&quot;20148&quot; value=&quot;5&quot;/&gt;&lt;property id=&quot;20300&quot; value=&quot;Slide 70 - &amp;quot;11.6  Creating a Random-Access File (Cont.)&amp;quot;&quot;/&gt;&lt;property id=&quot;20307&quot; value=&quot;347&quot;/&gt;&lt;/object&gt;&lt;object type=&quot;3&quot; unique_id=&quot;69622&quot;&gt;&lt;property id=&quot;20148&quot; value=&quot;5&quot;/&gt;&lt;property id=&quot;20300&quot; value=&quot;Slide 71 - &amp;quot;11.6  Creating a Random-Access File (Cont.)&amp;quot;&quot;/&gt;&lt;property id=&quot;20307&quot; value=&quot;348&quot;/&gt;&lt;/object&gt;&lt;object type=&quot;3&quot; unique_id=&quot;69623&quot;&gt;&lt;property id=&quot;20148&quot; value=&quot;5&quot;/&gt;&lt;property id=&quot;20300&quot; value=&quot;Slide 72 - &amp;quot;11.6  Creating a Random-Access File (Cont.)&amp;quot;&quot;/&gt;&lt;property id=&quot;20307&quot; value=&quot;349&quot;/&gt;&lt;/object&gt;&lt;object type=&quot;3&quot; unique_id=&quot;69624&quot;&gt;&lt;property id=&quot;20148&quot; value=&quot;5&quot;/&gt;&lt;property id=&quot;20300&quot; value=&quot;Slide 73 - &amp;quot;11.7  Writing Data Randomly to a Random-Access File&amp;quot;&quot;/&gt;&lt;property id=&quot;20307&quot; value=&quot;350&quot;/&gt;&lt;/object&gt;&lt;object type=&quot;3&quot; unique_id=&quot;69625&quot;&gt;&lt;property id=&quot;20148&quot; value=&quot;5&quot;/&gt;&lt;property id=&quot;20300&quot; value=&quot;Slide 78 - &amp;quot;11.7  Writing Data Randomly to a Random-Access File (Cont.)&amp;quot;&quot;/&gt;&lt;property id=&quot;20307&quot; value=&quot;351&quot;/&gt;&lt;/object&gt;&lt;object type=&quot;3&quot; unique_id=&quot;69626&quot;&gt;&lt;property id=&quot;20148&quot; value=&quot;5&quot;/&gt;&lt;property id=&quot;20300&quot; value=&quot;Slide 79 - &amp;quot;11.7  Writing Data Randomly to a Random-Access File (Cont.)&amp;quot;&quot;/&gt;&lt;property id=&quot;20307&quot; value=&quot;352&quot;/&gt;&lt;/object&gt;&lt;object type=&quot;3&quot; unique_id=&quot;69627&quot;&gt;&lt;property id=&quot;20148&quot; value=&quot;5&quot;/&gt;&lt;property id=&quot;20300&quot; value=&quot;Slide 81 - &amp;quot;11.7  Writing Data Randomly to a Random-Access File (Cont.)&amp;quot;&quot;/&gt;&lt;property id=&quot;20307&quot; value=&quot;353&quot;/&gt;&lt;/object&gt;&lt;object type=&quot;3&quot; unique_id=&quot;69628&quot;&gt;&lt;property id=&quot;20148&quot; value=&quot;5&quot;/&gt;&lt;property id=&quot;20300&quot; value=&quot;Slide 82 - &amp;quot;11.7  Writing Data Randomly to a Random-Access File (Cont.)&amp;quot;&quot;/&gt;&lt;property id=&quot;20307&quot; value=&quot;354&quot;/&gt;&lt;/object&gt;&lt;object type=&quot;3&quot; unique_id=&quot;69629&quot;&gt;&lt;property id=&quot;20148&quot; value=&quot;5&quot;/&gt;&lt;property id=&quot;20300&quot; value=&quot;Slide 83 - &amp;quot;11.7  Writing Data Randomly to a Random-Access File (Cont.)&amp;quot;&quot;/&gt;&lt;property id=&quot;20307&quot; value=&quot;355&quot;/&gt;&lt;/object&gt;&lt;object type=&quot;3&quot; unique_id=&quot;69630&quot;&gt;&lt;property id=&quot;20148&quot; value=&quot;5&quot;/&gt;&lt;property id=&quot;20300&quot; value=&quot;Slide 84 - &amp;quot;11.8  Reading Data from a Random-Access File&amp;quot;&quot;/&gt;&lt;property id=&quot;20307&quot; value=&quot;356&quot;/&gt;&lt;/object&gt;&lt;object type=&quot;3&quot; unique_id=&quot;69631&quot;&gt;&lt;property id=&quot;20148&quot; value=&quot;5&quot;/&gt;&lt;property id=&quot;20300&quot; value=&quot;Slide 85 - &amp;quot;11.8  Reading Data from a Random-Access File (Cont.)&amp;quot;&quot;/&gt;&lt;property id=&quot;20307&quot; value=&quot;357&quot;/&gt;&lt;/object&gt;&lt;object type=&quot;3&quot; unique_id=&quot;69632&quot;&gt;&lt;property id=&quot;20148&quot; value=&quot;5&quot;/&gt;&lt;property id=&quot;20300&quot; value=&quot;Slide 86 - &amp;quot;11.8  Reading Data from a Random-Access File (Cont.)&amp;quot;&quot;/&gt;&lt;property id=&quot;20307&quot; value=&quot;358&quot;/&gt;&lt;/object&gt;&lt;object type=&quot;3&quot; unique_id=&quot;69633&quot;&gt;&lt;property id=&quot;20148&quot; value=&quot;5&quot;/&gt;&lt;property id=&quot;20300&quot; value=&quot;Slide 90 - &amp;quot;11.9  Case Study: Transaction-Processing Program&amp;quot;&quot;/&gt;&lt;property id=&quot;20307&quot; value=&quot;359&quot;/&gt;&lt;/object&gt;&lt;object type=&quot;3&quot; unique_id=&quot;69634&quot;&gt;&lt;property id=&quot;20148&quot; value=&quot;5&quot;/&gt;&lt;property id=&quot;20300&quot; value=&quot;Slide 91 - &amp;quot;11.9  Case Study: Transaction-Processing Program (Cont.)&amp;quot;&quot;/&gt;&lt;property id=&quot;20307&quot; value=&quot;360&quot;/&gt;&lt;/object&gt;&lt;object type=&quot;3&quot; unique_id=&quot;69635&quot;&gt;&lt;property id=&quot;20148&quot; value=&quot;5&quot;/&gt;&lt;property id=&quot;20300&quot; value=&quot;Slide 92 - &amp;quot;11.9  Case Study: Transaction-Processing Program (Cont.)&amp;quot;&quot;/&gt;&lt;property id=&quot;20307&quot; value=&quot;361&quot;/&gt;&lt;/object&gt;&lt;object type=&quot;3&quot; unique_id=&quot;69636&quot;&gt;&lt;property id=&quot;20148&quot; value=&quot;5&quot;/&gt;&lt;property id=&quot;20300&quot; value=&quot;Slide 93 - &amp;quot;11.9  Case Study: Transaction-Processing Program (Cont.)&amp;quot;&quot;/&gt;&lt;property id=&quot;20307&quot; value=&quot;362&quot;/&gt;&lt;/object&gt;&lt;object type=&quot;3&quot; unique_id=&quot;69637&quot;&gt;&lt;property id=&quot;20148&quot; value=&quot;5&quot;/&gt;&lt;property id=&quot;20300&quot; value=&quot;Slide 94 - &amp;quot;11.9  Case Study: Transaction-Processing Program (Cont.)&amp;quot;&quot;/&gt;&lt;property id=&quot;20307&quot; value=&quot;363&quot;/&gt;&lt;/object&gt;&lt;object type=&quot;3&quot; unique_id=&quot;69638&quot;&gt;&lt;property id=&quot;20148&quot; value=&quot;5&quot;/&gt;&lt;property id=&quot;20300&quot; value=&quot;Slide 106 - &amp;quot;11.10  Secure C Programming&amp;quot;&quot;/&gt;&lt;property id=&quot;20307&quot; value=&quot;364&quot;/&gt;&lt;/object&gt;&lt;object type=&quot;3&quot; unique_id=&quot;69639&quot;&gt;&lt;property id=&quot;20148&quot; value=&quot;5&quot;/&gt;&lt;property id=&quot;20300&quot; value=&quot;Slide 107 - &amp;quot;11.10  Secure C Programming (Cont.)&amp;quot;&quot;/&gt;&lt;property id=&quot;20307&quot; value=&quot;365&quot;/&gt;&lt;/object&gt;&lt;object type=&quot;3&quot; unique_id=&quot;69640&quot;&gt;&lt;property id=&quot;20148&quot; value=&quot;5&quot;/&gt;&lt;property id=&quot;20300&quot; value=&quot;Slide 108 - &amp;quot;11.10  Secure C Programming (Cont.)&amp;quot;&quot;/&gt;&lt;property id=&quot;20307&quot; value=&quot;366&quot;/&gt;&lt;/object&gt;&lt;object type=&quot;3&quot; unique_id=&quot;69641&quot;&gt;&lt;property id=&quot;20148&quot; value=&quot;5&quot;/&gt;&lt;property id=&quot;20300&quot; value=&quot;Slide 109 - &amp;quot;11.10  Secure C Programming (Cont.)&amp;quot;&quot;/&gt;&lt;property id=&quot;20307&quot; value=&quot;367&quot;/&gt;&lt;/object&gt;&lt;object type=&quot;3&quot; unique_id=&quot;69642&quot;&gt;&lt;property id=&quot;20148&quot; value=&quot;5&quot;/&gt;&lt;property id=&quot;20300&quot; value=&quot;Slide 110 - &amp;quot;11.10  Secure C Programming (Cont.)&amp;quot;&quot;/&gt;&lt;property id=&quot;20307&quot; value=&quot;368&quot;/&gt;&lt;/object&gt;&lt;object type=&quot;3&quot; unique_id=&quot;69643&quot;&gt;&lt;property id=&quot;20148&quot; value=&quot;5&quot;/&gt;&lt;property id=&quot;20300&quot; value=&quot;Slide 111 - &amp;quot;11.10  Secure C Programming (Cont.)&amp;quot;&quot;/&gt;&lt;property id=&quot;20307&quot; value=&quot;369&quot;/&gt;&lt;/object&gt;&lt;/object&gt;&lt;object type=&quot;8&quot; unique_id=&quot;1360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htp8_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chtp8_10</Template>
  <TotalTime>1174</TotalTime>
  <Words>5229</Words>
  <Application>Microsoft Office PowerPoint</Application>
  <PresentationFormat>Ekran Gösterisi (4:3)</PresentationFormat>
  <Paragraphs>306</Paragraphs>
  <Slides>50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8" baseType="lpstr">
      <vt:lpstr>Arial</vt:lpstr>
      <vt:lpstr>Calibri</vt:lpstr>
      <vt:lpstr>Consolas</vt:lpstr>
      <vt:lpstr>Lucida Console</vt:lpstr>
      <vt:lpstr>Lucida Sans Unicode</vt:lpstr>
      <vt:lpstr>Times New Roman</vt:lpstr>
      <vt:lpstr>Wingdings 3</vt:lpstr>
      <vt:lpstr>chtp8_07</vt:lpstr>
      <vt:lpstr>Chapter 11 C File Processing</vt:lpstr>
      <vt:lpstr>11.1  Introduction</vt:lpstr>
      <vt:lpstr>11.2  Files and Streams</vt:lpstr>
      <vt:lpstr>11.2  Files and Streams (Cont.)</vt:lpstr>
      <vt:lpstr>11.2  Files and Streams (Cont.)</vt:lpstr>
      <vt:lpstr>11.2  Files and Streams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11.3  Creating a Sequential-Access File (Cont.)</vt:lpstr>
      <vt:lpstr>11.4  Reading Data from a Sequential-Access File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11.4  Reading Data from a Sequential-Access File (Cont.)</vt:lpstr>
      <vt:lpstr>11.5  Random-Access Files</vt:lpstr>
      <vt:lpstr>11.5  Random-Access Files (Cont.)</vt:lpstr>
      <vt:lpstr>11.6  Creating a Random-Access File</vt:lpstr>
      <vt:lpstr>11.6  Creating a Random-Access File (Cont.)</vt:lpstr>
      <vt:lpstr>11.6  Creating a Random-Access File (Cont.)</vt:lpstr>
      <vt:lpstr>11.6  Creating a Random-Access File (Cont.)</vt:lpstr>
      <vt:lpstr>11.6  Creating a Random-Access File (Cont.)</vt:lpstr>
      <vt:lpstr>11.7  Creating a Random-Access File (Cont.)</vt:lpstr>
      <vt:lpstr>11.7  Writing Data Randomly to a Random-Access File (Cont.)</vt:lpstr>
      <vt:lpstr>11.7  Writing Data Randomly to a Random-Access File (Cont.)</vt:lpstr>
      <vt:lpstr>11.7  Writing Data Randomly to a Random-Access File (Cont.)</vt:lpstr>
      <vt:lpstr>11.7  Writing Data Randomly to a Random-Access File (Cont.)</vt:lpstr>
      <vt:lpstr>11.7  Writing Data Randomly to a Random-Access File (Cont.)</vt:lpstr>
      <vt:lpstr>11.8  Reading Data from a Random-Access File</vt:lpstr>
      <vt:lpstr>11.8  Reading Data from a Random-Access File (Cont.)</vt:lpstr>
      <vt:lpstr>11.8  Reading Data from a Random-Access File (Cont.)</vt:lpstr>
      <vt:lpstr>11.9  Case Study: Transaction-Processing Program</vt:lpstr>
      <vt:lpstr>11.9  Case Study: Transaction-Processing Program (Cont.)</vt:lpstr>
      <vt:lpstr>11.9  Case Study: Transaction-Processing Program (Cont.)</vt:lpstr>
      <vt:lpstr>11.9  Case Study: Transaction-Processing Program (Cont.)</vt:lpstr>
      <vt:lpstr>11.9  Case Study: Transaction-Processing Program (Cont.)</vt:lpstr>
      <vt:lpstr>11.9  Case Study: Transaction-Processing Program (Cont.)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irem</cp:lastModifiedBy>
  <cp:revision>111</cp:revision>
  <dcterms:created xsi:type="dcterms:W3CDTF">2015-04-27T19:06:54Z</dcterms:created>
  <dcterms:modified xsi:type="dcterms:W3CDTF">2022-10-05T12:48:25Z</dcterms:modified>
</cp:coreProperties>
</file>