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92" r:id="rId3"/>
    <p:sldId id="257" r:id="rId4"/>
    <p:sldId id="261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273" r:id="rId13"/>
    <p:sldId id="287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63" autoAdjust="0"/>
  </p:normalViewPr>
  <p:slideViewPr>
    <p:cSldViewPr>
      <p:cViewPr varScale="1">
        <p:scale>
          <a:sx n="65" d="100"/>
          <a:sy n="65" d="100"/>
        </p:scale>
        <p:origin x="1320" y="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FF584-0D6B-4F69-95C1-8E1735D8D366}" type="datetimeFigureOut">
              <a:rPr lang="tr-TR" smtClean="0"/>
              <a:t>5.11.2020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7C401-BC4F-43CE-B3B2-91F29CC6A4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913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7C401-BC4F-43CE-B3B2-91F29CC6A423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269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7C401-BC4F-43CE-B3B2-91F29CC6A423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827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97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260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7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28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67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03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64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60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809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974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4350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5.11.2020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0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87624" y="1412776"/>
            <a:ext cx="6833592" cy="2868168"/>
          </a:xfrm>
        </p:spPr>
        <p:txBody>
          <a:bodyPr>
            <a:noAutofit/>
          </a:bodyPr>
          <a:lstStyle/>
          <a:p>
            <a:pPr algn="ctr"/>
            <a:r>
              <a:rPr lang="tr-TR" sz="4800" b="1" dirty="0" smtClean="0"/>
              <a:t>TRANSKUTANÖZ ELEKTRİKSEL SİNİR STİMULASYONU </a:t>
            </a:r>
            <a:br>
              <a:rPr lang="tr-TR" sz="4800" b="1" dirty="0" smtClean="0"/>
            </a:br>
            <a:r>
              <a:rPr lang="tr-TR" sz="4800" b="1" dirty="0" smtClean="0"/>
              <a:t>(TENS)</a:t>
            </a:r>
            <a:endParaRPr lang="tr-TR" sz="4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683568" y="4509120"/>
            <a:ext cx="5114778" cy="1101248"/>
          </a:xfrm>
        </p:spPr>
        <p:txBody>
          <a:bodyPr/>
          <a:lstStyle/>
          <a:p>
            <a:r>
              <a:rPr lang="tr-TR" dirty="0" smtClean="0"/>
              <a:t>ÖĞR. GÖR. BÜŞRA NUR EROL</a:t>
            </a:r>
          </a:p>
        </p:txBody>
      </p:sp>
      <p:sp>
        <p:nvSpPr>
          <p:cNvPr id="50178" name="AutoShape 2" descr="ten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0180" name="AutoShape 4" descr="ten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Modüle </a:t>
            </a:r>
            <a:r>
              <a:rPr lang="tr-TR" dirty="0" smtClean="0"/>
              <a:t>TENS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1916832"/>
            <a:ext cx="7239000" cy="3744416"/>
          </a:xfrm>
        </p:spPr>
        <p:txBody>
          <a:bodyPr>
            <a:normAutofit/>
          </a:bodyPr>
          <a:lstStyle/>
          <a:p>
            <a:r>
              <a:rPr lang="tr-TR" dirty="0" smtClean="0"/>
              <a:t>Hastanın toleransını artırmak ve </a:t>
            </a:r>
            <a:r>
              <a:rPr lang="tr-TR" dirty="0" err="1" smtClean="0"/>
              <a:t>akomodasyon</a:t>
            </a:r>
            <a:r>
              <a:rPr lang="tr-TR" dirty="0" smtClean="0"/>
              <a:t> oluşumunu engellemek için geliştirilen modeldir. </a:t>
            </a:r>
          </a:p>
          <a:p>
            <a:endParaRPr lang="tr-TR" dirty="0" smtClean="0"/>
          </a:p>
        </p:txBody>
      </p:sp>
      <p:sp>
        <p:nvSpPr>
          <p:cNvPr id="38914" name="AutoShape 2" descr="modulated ten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Endikasyonları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844043"/>
            <a:ext cx="7772400" cy="4050792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>
              <a:buNone/>
            </a:pPr>
            <a:r>
              <a:rPr lang="tr-TR" dirty="0" smtClean="0"/>
              <a:t>1. Kas-iskelet sistemi ile ilgili akut ağrılı durumlar (örneğin kas zorlanması, </a:t>
            </a:r>
            <a:r>
              <a:rPr lang="tr-TR" dirty="0" err="1" smtClean="0"/>
              <a:t>artrit</a:t>
            </a:r>
            <a:r>
              <a:rPr lang="tr-TR" dirty="0" smtClean="0"/>
              <a:t>, eklem incinmesi, </a:t>
            </a:r>
            <a:r>
              <a:rPr lang="tr-TR" dirty="0" err="1" smtClean="0"/>
              <a:t>laserasyon</a:t>
            </a:r>
            <a:r>
              <a:rPr lang="tr-TR" dirty="0" smtClean="0"/>
              <a:t>, </a:t>
            </a:r>
            <a:r>
              <a:rPr lang="tr-TR" dirty="0" err="1" smtClean="0"/>
              <a:t>kontüzyon</a:t>
            </a:r>
            <a:r>
              <a:rPr lang="tr-TR" dirty="0" smtClean="0"/>
              <a:t>, kırık, </a:t>
            </a:r>
            <a:r>
              <a:rPr lang="tr-TR" dirty="0" err="1" smtClean="0"/>
              <a:t>hematom</a:t>
            </a:r>
            <a:r>
              <a:rPr lang="tr-TR" dirty="0" smtClean="0"/>
              <a:t>, spazm) </a:t>
            </a:r>
          </a:p>
          <a:p>
            <a:pPr>
              <a:buNone/>
            </a:pPr>
            <a:r>
              <a:rPr lang="tr-TR" dirty="0" smtClean="0"/>
              <a:t>2. </a:t>
            </a:r>
            <a:r>
              <a:rPr lang="tr-TR" dirty="0" err="1" smtClean="0"/>
              <a:t>Postoperatif</a:t>
            </a:r>
            <a:r>
              <a:rPr lang="tr-TR" dirty="0" smtClean="0"/>
              <a:t> ağrı kontrolünde </a:t>
            </a:r>
          </a:p>
          <a:p>
            <a:pPr>
              <a:buNone/>
            </a:pPr>
            <a:r>
              <a:rPr lang="tr-TR" dirty="0" smtClean="0"/>
              <a:t>3. </a:t>
            </a:r>
            <a:r>
              <a:rPr lang="tr-TR" dirty="0" err="1" smtClean="0"/>
              <a:t>Kardiyopulmoner</a:t>
            </a:r>
            <a:r>
              <a:rPr lang="tr-TR" dirty="0" smtClean="0"/>
              <a:t> ağrı kontrolünde </a:t>
            </a:r>
          </a:p>
          <a:p>
            <a:pPr>
              <a:buNone/>
            </a:pPr>
            <a:r>
              <a:rPr lang="tr-TR" dirty="0" smtClean="0"/>
              <a:t>4. </a:t>
            </a:r>
            <a:r>
              <a:rPr lang="tr-TR" dirty="0" err="1" smtClean="0"/>
              <a:t>Orofasiyal</a:t>
            </a:r>
            <a:r>
              <a:rPr lang="tr-TR" dirty="0" smtClean="0"/>
              <a:t> ağrı tedavisinde </a:t>
            </a:r>
          </a:p>
          <a:p>
            <a:pPr>
              <a:buNone/>
            </a:pPr>
            <a:r>
              <a:rPr lang="tr-TR" dirty="0" smtClean="0"/>
              <a:t>5. Doğum sürecinde ağrının kontrolünde </a:t>
            </a:r>
          </a:p>
          <a:p>
            <a:pPr>
              <a:buNone/>
            </a:pPr>
            <a:r>
              <a:rPr lang="tr-TR" dirty="0" smtClean="0"/>
              <a:t>6. Tedavilerden önce hastanın ağrı eşiğini yükseltmek için kullanılır (</a:t>
            </a:r>
            <a:r>
              <a:rPr lang="tr-TR" dirty="0" err="1" smtClean="0"/>
              <a:t>kontraktür</a:t>
            </a:r>
            <a:r>
              <a:rPr lang="tr-TR" dirty="0" smtClean="0"/>
              <a:t> ve </a:t>
            </a:r>
            <a:r>
              <a:rPr lang="tr-TR" dirty="0" err="1" smtClean="0"/>
              <a:t>debritman</a:t>
            </a:r>
            <a:r>
              <a:rPr lang="tr-TR" dirty="0" smtClean="0"/>
              <a:t> gerilmesi gibi). </a:t>
            </a: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88640"/>
            <a:ext cx="7239000" cy="1143000"/>
          </a:xfrm>
        </p:spPr>
        <p:txBody>
          <a:bodyPr/>
          <a:lstStyle/>
          <a:p>
            <a:r>
              <a:rPr lang="tr-TR" dirty="0" err="1" smtClean="0"/>
              <a:t>KontrendikasyonlarI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074" name="Picture 2" descr="C:\Users\pc\Desktop\Adsız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796" y="1196752"/>
            <a:ext cx="8244408" cy="553985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400" b="1" dirty="0" smtClean="0"/>
              <a:t>TEŞEKKÜRLER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55557" y="1484784"/>
            <a:ext cx="7772400" cy="4050792"/>
          </a:xfrm>
        </p:spPr>
        <p:txBody>
          <a:bodyPr/>
          <a:lstStyle/>
          <a:p>
            <a:r>
              <a:rPr lang="tr-TR" dirty="0" err="1" smtClean="0"/>
              <a:t>Transkütanöz</a:t>
            </a:r>
            <a:r>
              <a:rPr lang="tr-TR" dirty="0" smtClean="0"/>
              <a:t> elektriksel sinir </a:t>
            </a:r>
            <a:r>
              <a:rPr lang="tr-TR" dirty="0" err="1" smtClean="0"/>
              <a:t>stimülasyonu</a:t>
            </a:r>
            <a:r>
              <a:rPr lang="tr-TR" dirty="0" smtClean="0"/>
              <a:t> (TENS), deri üzerine yerleştirilen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elektrodlar</a:t>
            </a:r>
            <a:r>
              <a:rPr lang="tr-TR" dirty="0" smtClean="0"/>
              <a:t> aracılığı ile uygulanan, ağrı kesici amaçlı elektrik akımıdır.</a:t>
            </a:r>
          </a:p>
          <a:p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TARİHÇE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832949"/>
            <a:ext cx="7954402" cy="4846320"/>
          </a:xfrm>
        </p:spPr>
        <p:txBody>
          <a:bodyPr>
            <a:normAutofit/>
          </a:bodyPr>
          <a:lstStyle/>
          <a:p>
            <a:r>
              <a:rPr lang="tr-TR" dirty="0" err="1" smtClean="0"/>
              <a:t>Melzack</a:t>
            </a:r>
            <a:r>
              <a:rPr lang="tr-TR" dirty="0" smtClean="0"/>
              <a:t> </a:t>
            </a:r>
            <a:r>
              <a:rPr lang="tr-TR" dirty="0"/>
              <a:t>ve Wall tarafından 1965 yılında tanımlanan </a:t>
            </a:r>
            <a:r>
              <a:rPr lang="tr-TR" b="1" i="1" dirty="0">
                <a:solidFill>
                  <a:srgbClr val="FF0000"/>
                </a:solidFill>
              </a:rPr>
              <a:t>Kapı-Kontrol Teorisi</a:t>
            </a:r>
            <a:r>
              <a:rPr lang="tr-TR" dirty="0"/>
              <a:t> ile ağrı </a:t>
            </a:r>
            <a:r>
              <a:rPr lang="tr-TR" dirty="0" err="1"/>
              <a:t>inhibisyonu</a:t>
            </a:r>
            <a:r>
              <a:rPr lang="tr-TR" dirty="0"/>
              <a:t> gerçekleşir.</a:t>
            </a:r>
          </a:p>
          <a:p>
            <a:endParaRPr lang="tr-TR" dirty="0"/>
          </a:p>
          <a:p>
            <a:r>
              <a:rPr lang="tr-TR" dirty="0"/>
              <a:t>Bu sistemde;</a:t>
            </a:r>
          </a:p>
          <a:p>
            <a:endParaRPr lang="tr-TR" dirty="0"/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Kapı-kontrol sistemi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Santral kontrol sistemi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Aksiyon sistemi vardır.</a:t>
            </a:r>
          </a:p>
          <a:p>
            <a:endParaRPr 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teoriler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b="1" i="1" dirty="0" smtClean="0"/>
              <a:t>1) </a:t>
            </a:r>
            <a:r>
              <a:rPr lang="tr-TR" b="1" i="1" dirty="0" smtClean="0">
                <a:solidFill>
                  <a:srgbClr val="FF0000"/>
                </a:solidFill>
              </a:rPr>
              <a:t>kapı </a:t>
            </a:r>
            <a:r>
              <a:rPr lang="tr-TR" b="1" i="1" dirty="0" smtClean="0">
                <a:solidFill>
                  <a:srgbClr val="FF0000"/>
                </a:solidFill>
              </a:rPr>
              <a:t>kontrol </a:t>
            </a:r>
            <a:r>
              <a:rPr lang="tr-TR" b="1" i="1" dirty="0" smtClean="0">
                <a:solidFill>
                  <a:srgbClr val="FF0000"/>
                </a:solidFill>
              </a:rPr>
              <a:t>teorisi</a:t>
            </a:r>
          </a:p>
          <a:p>
            <a:pPr marL="0" indent="0">
              <a:buNone/>
            </a:pPr>
            <a:r>
              <a:rPr lang="tr-TR" dirty="0"/>
              <a:t>2) </a:t>
            </a:r>
            <a:r>
              <a:rPr lang="el-GR" i="1" dirty="0">
                <a:solidFill>
                  <a:srgbClr val="FF0000"/>
                </a:solidFill>
              </a:rPr>
              <a:t>β </a:t>
            </a:r>
            <a:r>
              <a:rPr lang="tr-TR" i="1" dirty="0" err="1">
                <a:solidFill>
                  <a:srgbClr val="FF0000"/>
                </a:solidFill>
              </a:rPr>
              <a:t>endorfin</a:t>
            </a:r>
            <a:r>
              <a:rPr lang="tr-TR" i="1" dirty="0">
                <a:solidFill>
                  <a:srgbClr val="FF0000"/>
                </a:solidFill>
              </a:rPr>
              <a:t> ve </a:t>
            </a:r>
            <a:r>
              <a:rPr lang="tr-TR" i="1" dirty="0" err="1">
                <a:solidFill>
                  <a:srgbClr val="FF0000"/>
                </a:solidFill>
              </a:rPr>
              <a:t>enkefalinlerin</a:t>
            </a:r>
            <a:r>
              <a:rPr lang="tr-TR" i="1" dirty="0">
                <a:solidFill>
                  <a:srgbClr val="FF0000"/>
                </a:solidFill>
              </a:rPr>
              <a:t> salınımı</a:t>
            </a:r>
            <a:endParaRPr lang="tr-TR" dirty="0"/>
          </a:p>
          <a:p>
            <a:pPr marL="0" indent="0">
              <a:buNone/>
            </a:pPr>
            <a:r>
              <a:rPr lang="nn-NO" dirty="0"/>
              <a:t>3) myofasiyal semptomlu hastalarda </a:t>
            </a:r>
            <a:r>
              <a:rPr lang="nn-NO" i="1" dirty="0">
                <a:solidFill>
                  <a:srgbClr val="FF0000"/>
                </a:solidFill>
              </a:rPr>
              <a:t>lokal</a:t>
            </a:r>
            <a:r>
              <a:rPr lang="tr-TR" i="1" dirty="0">
                <a:solidFill>
                  <a:srgbClr val="FF0000"/>
                </a:solidFill>
              </a:rPr>
              <a:t> </a:t>
            </a:r>
            <a:r>
              <a:rPr lang="tr-TR" i="1" dirty="0" err="1" smtClean="0">
                <a:solidFill>
                  <a:srgbClr val="FF0000"/>
                </a:solidFill>
              </a:rPr>
              <a:t>vazodilatasyon</a:t>
            </a:r>
            <a:endParaRPr lang="tr-TR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i="1" dirty="0" smtClean="0"/>
              <a:t>4) akupunktur </a:t>
            </a:r>
            <a:r>
              <a:rPr lang="tr-TR" i="1" dirty="0"/>
              <a:t>noktalarını </a:t>
            </a:r>
            <a:r>
              <a:rPr lang="tr-TR" i="1" dirty="0" err="1"/>
              <a:t>stimüle</a:t>
            </a:r>
            <a:r>
              <a:rPr lang="tr-TR" i="1" dirty="0"/>
              <a:t> etmek</a:t>
            </a:r>
            <a:endParaRPr lang="tr-TR" dirty="0"/>
          </a:p>
          <a:p>
            <a:pPr marL="457200" indent="-457200">
              <a:buAutoNum type="arabicParenR"/>
            </a:pPr>
            <a:endParaRPr lang="tr-T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Şekli: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1844824"/>
            <a:ext cx="7239000" cy="4176464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Konvansiyonel,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A</a:t>
            </a:r>
            <a:r>
              <a:rPr lang="tr-TR" dirty="0" smtClean="0"/>
              <a:t>kupunktura benzer,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K</a:t>
            </a:r>
            <a:r>
              <a:rPr lang="tr-TR" dirty="0" smtClean="0"/>
              <a:t>ısa şiddetli,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Puls</a:t>
            </a:r>
            <a:r>
              <a:rPr lang="tr-TR" dirty="0" smtClean="0"/>
              <a:t> (patlayıcı), </a:t>
            </a: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M</a:t>
            </a:r>
            <a:r>
              <a:rPr lang="tr-TR" dirty="0" smtClean="0"/>
              <a:t>odüle edilmiş model.</a:t>
            </a: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Konvansiyonel TENS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475612"/>
            <a:ext cx="7772400" cy="4050792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En yaygın araştırılan TENS tipidir. Yüksek frekanslı ve düşük </a:t>
            </a:r>
            <a:r>
              <a:rPr lang="tr-TR" dirty="0" err="1" smtClean="0"/>
              <a:t>amplitüdlü</a:t>
            </a:r>
            <a:r>
              <a:rPr lang="tr-TR" dirty="0" smtClean="0"/>
              <a:t> akımdır. Hastalar tarafından en rahat </a:t>
            </a:r>
            <a:r>
              <a:rPr lang="tr-TR" dirty="0" err="1" smtClean="0"/>
              <a:t>tolere</a:t>
            </a:r>
            <a:r>
              <a:rPr lang="tr-TR" dirty="0" smtClean="0"/>
              <a:t> edilebilen </a:t>
            </a:r>
            <a:r>
              <a:rPr lang="tr-TR" dirty="0" err="1" smtClean="0"/>
              <a:t>mod</a:t>
            </a:r>
            <a:r>
              <a:rPr lang="tr-TR" dirty="0" smtClean="0"/>
              <a:t> olduğu düşünülmektedir. Akım frekansı 10-100 Hz arasında seçilebilir. Tedavi süresi 30 dakika ile bir saattir. </a:t>
            </a:r>
            <a:endParaRPr lang="tr-TR" dirty="0"/>
          </a:p>
        </p:txBody>
      </p:sp>
      <p:sp>
        <p:nvSpPr>
          <p:cNvPr id="43010" name="AutoShape 2" descr="conventional ten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3012" name="AutoShape 4" descr="conventional ten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3014" name="AutoShape 6" descr="conventional ten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3016" name="AutoShape 8" descr="conventional ten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3018" name="AutoShape 10" descr="conventional ten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Akupunktur benzeri </a:t>
            </a:r>
            <a:r>
              <a:rPr lang="tr-TR" dirty="0" smtClean="0"/>
              <a:t>TENS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Akupunktura benzer TENS üniteleri; düşük frekans, yüksek şiddetle uyarı verir. Bir bakıma akupunkturun </a:t>
            </a:r>
            <a:r>
              <a:rPr lang="tr-TR" b="1" dirty="0" err="1" smtClean="0"/>
              <a:t>elektrodlarla</a:t>
            </a:r>
            <a:r>
              <a:rPr lang="tr-TR" b="1" dirty="0" smtClean="0"/>
              <a:t> uygulanmasıdır. Frekans 1-10 Hz, dalga genişliği 0-200 msn’dir.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Burst</a:t>
            </a:r>
            <a:r>
              <a:rPr lang="tr-TR" dirty="0"/>
              <a:t> Tipi </a:t>
            </a:r>
            <a:r>
              <a:rPr lang="tr-TR" dirty="0" smtClean="0"/>
              <a:t>TENS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700808"/>
            <a:ext cx="7239000" cy="4616258"/>
          </a:xfrm>
        </p:spPr>
        <p:txBody>
          <a:bodyPr>
            <a:noAutofit/>
          </a:bodyPr>
          <a:lstStyle/>
          <a:p>
            <a:r>
              <a:rPr lang="tr-TR" dirty="0" smtClean="0"/>
              <a:t>Düşük frekanslı akımların </a:t>
            </a:r>
            <a:r>
              <a:rPr lang="tr-TR" dirty="0" err="1" smtClean="0"/>
              <a:t>kesiklendirilmesi</a:t>
            </a:r>
            <a:r>
              <a:rPr lang="tr-TR" dirty="0" smtClean="0"/>
              <a:t> ve </a:t>
            </a:r>
            <a:r>
              <a:rPr lang="tr-TR" dirty="0" err="1" smtClean="0"/>
              <a:t>tolere</a:t>
            </a:r>
            <a:r>
              <a:rPr lang="tr-TR" dirty="0" smtClean="0"/>
              <a:t> edilebilen şiddette verilmesi ile karakterizedir. </a:t>
            </a:r>
          </a:p>
          <a:p>
            <a:r>
              <a:rPr lang="tr-TR" dirty="0" smtClean="0"/>
              <a:t>Frekansı 0,5-4 Hz olan taşıyıcı akımla modüle edilmiş 60-100 </a:t>
            </a:r>
            <a:r>
              <a:rPr lang="tr-TR" dirty="0" err="1" smtClean="0"/>
              <a:t>Hz’lik</a:t>
            </a:r>
            <a:r>
              <a:rPr lang="tr-TR" dirty="0" smtClean="0"/>
              <a:t> atımlı akımdır. </a:t>
            </a:r>
          </a:p>
          <a:p>
            <a:endParaRPr lang="tr-TR" dirty="0" smtClean="0"/>
          </a:p>
          <a:p>
            <a:r>
              <a:rPr lang="tr-TR" dirty="0" smtClean="0"/>
              <a:t>Tedavi süresi 30-60 dakikadır. </a:t>
            </a:r>
          </a:p>
          <a:p>
            <a:endParaRPr lang="tr-TR" dirty="0" smtClean="0"/>
          </a:p>
        </p:txBody>
      </p:sp>
      <p:sp>
        <p:nvSpPr>
          <p:cNvPr id="40962" name="AutoShape 2" descr="burst ten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0964" name="AutoShape 4" descr="burst ten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Kısa-Yoğun TENS (</a:t>
            </a:r>
            <a:r>
              <a:rPr lang="tr-TR" dirty="0" err="1"/>
              <a:t>Brief-İntense</a:t>
            </a:r>
            <a:r>
              <a:rPr lang="tr-TR" dirty="0"/>
              <a:t> TENS, </a:t>
            </a:r>
            <a:r>
              <a:rPr lang="tr-TR" dirty="0" err="1"/>
              <a:t>Hiperstimülasyon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5800" y="2348880"/>
            <a:ext cx="7772400" cy="4050792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Bu </a:t>
            </a:r>
            <a:r>
              <a:rPr lang="tr-TR" sz="2400" dirty="0" err="1" smtClean="0"/>
              <a:t>mod</a:t>
            </a:r>
            <a:r>
              <a:rPr lang="tr-TR" sz="2400" dirty="0" smtClean="0"/>
              <a:t> akımın uzun süreli ve yüksek frekansına ek olarak rahatlıkla </a:t>
            </a:r>
            <a:r>
              <a:rPr lang="tr-TR" sz="2400" dirty="0" err="1" smtClean="0"/>
              <a:t>tolere</a:t>
            </a:r>
            <a:r>
              <a:rPr lang="tr-TR" sz="2400" dirty="0" smtClean="0"/>
              <a:t> edilebilme özellikleri ile karakterizedir. </a:t>
            </a:r>
          </a:p>
          <a:p>
            <a:r>
              <a:rPr lang="tr-TR" sz="2400" dirty="0" smtClean="0"/>
              <a:t>Tedavi süresi 15-30 dakikadır.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604</TotalTime>
  <Words>324</Words>
  <Application>Microsoft Office PowerPoint</Application>
  <PresentationFormat>Ekran Gösterisi (4:3)</PresentationFormat>
  <Paragraphs>50</Paragraphs>
  <Slides>13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Calibri</vt:lpstr>
      <vt:lpstr>Cambria</vt:lpstr>
      <vt:lpstr>Rockwell</vt:lpstr>
      <vt:lpstr>Rockwell Condensed</vt:lpstr>
      <vt:lpstr>Wingdings</vt:lpstr>
      <vt:lpstr>Wood Type Yazı Tipi</vt:lpstr>
      <vt:lpstr>TRANSKUTANÖZ ELEKTRİKSEL SİNİR STİMULASYONU  (TENS)</vt:lpstr>
      <vt:lpstr>PowerPoint Sunusu</vt:lpstr>
      <vt:lpstr>TARİHÇE</vt:lpstr>
      <vt:lpstr>teoriler</vt:lpstr>
      <vt:lpstr>Uygulama Şekli:</vt:lpstr>
      <vt:lpstr>Konvansiyonel TENS</vt:lpstr>
      <vt:lpstr>Akupunktur benzeri TENS</vt:lpstr>
      <vt:lpstr>Burst Tipi TENS</vt:lpstr>
      <vt:lpstr>Kısa-Yoğun TENS (Brief-İntense TENS, Hiperstimülasyon)</vt:lpstr>
      <vt:lpstr>Modüle TENS</vt:lpstr>
      <vt:lpstr>Endikasyonları </vt:lpstr>
      <vt:lpstr>KontrendikasyonlarI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TRANSKUTANÖZ ELEKTRİKSEL SİNİR STİMULASYONU  (TENS)</dc:title>
  <dc:creator>BÜŞRA</dc:creator>
  <cp:lastModifiedBy>büşra içer</cp:lastModifiedBy>
  <cp:revision>72</cp:revision>
  <dcterms:created xsi:type="dcterms:W3CDTF">2015-10-11T19:26:42Z</dcterms:created>
  <dcterms:modified xsi:type="dcterms:W3CDTF">2020-11-05T13:43:07Z</dcterms:modified>
  <cp:contentStatus/>
</cp:coreProperties>
</file>