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7" r:id="rId1"/>
  </p:sldMasterIdLst>
  <p:notesMasterIdLst>
    <p:notesMasterId r:id="rId11"/>
  </p:notesMasterIdLst>
  <p:sldIdLst>
    <p:sldId id="256" r:id="rId2"/>
    <p:sldId id="271" r:id="rId3"/>
    <p:sldId id="266" r:id="rId4"/>
    <p:sldId id="280" r:id="rId5"/>
    <p:sldId id="283" r:id="rId6"/>
    <p:sldId id="285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7C8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667" autoAdjust="0"/>
  </p:normalViewPr>
  <p:slideViewPr>
    <p:cSldViewPr>
      <p:cViewPr varScale="1">
        <p:scale>
          <a:sx n="85" d="100"/>
          <a:sy n="85" d="100"/>
        </p:scale>
        <p:origin x="236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FE0BF-53A7-4180-BB3F-9458D4FE3DD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3BEE6-BA92-4697-8939-B60B216463A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EE6-BA92-4697-8939-B60B216463A0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1D84D-8F24-4B40-8F0F-C018E40A2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9F53-21C8-421A-8C7B-FA557D1DC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5EDA-4CC0-4770-9B64-86F32CA9AC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D306-CD1A-4479-A156-1F58C57F29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C416-7BEA-4C58-9610-01F5F9A01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23C7-BD88-4ACA-A870-E3635574F3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81895-A223-4A91-AE84-B8DF0877A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9C8D8-30D4-4FBA-BDFD-3BBC56E40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145D8-9E3A-42A6-A9CD-42C37DD7E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172F-896F-41ED-987A-B17AF8C34D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963C6FD-6AE2-476F-90EC-6B6AD62B8D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D4A68E-6F4A-4611-B733-C33B927CC09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8" r:id="rId1"/>
    <p:sldLayoutId id="2147484359" r:id="rId2"/>
    <p:sldLayoutId id="2147484360" r:id="rId3"/>
    <p:sldLayoutId id="2147484361" r:id="rId4"/>
    <p:sldLayoutId id="2147484362" r:id="rId5"/>
    <p:sldLayoutId id="2147484363" r:id="rId6"/>
    <p:sldLayoutId id="2147484364" r:id="rId7"/>
    <p:sldLayoutId id="2147484365" r:id="rId8"/>
    <p:sldLayoutId id="2147484366" r:id="rId9"/>
    <p:sldLayoutId id="2147484367" r:id="rId10"/>
    <p:sldLayoutId id="2147484368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0" dirty="0" err="1">
                <a:effectLst/>
              </a:rPr>
              <a:t>Biomimicry</a:t>
            </a:r>
            <a:r>
              <a:rPr lang="en-US" sz="4000" b="0" dirty="0">
                <a:effectLst/>
              </a:rPr>
              <a:t>:</a:t>
            </a:r>
            <a:br>
              <a:rPr lang="en-US" sz="4000" b="0" dirty="0">
                <a:effectLst/>
              </a:rPr>
            </a:br>
            <a:r>
              <a:rPr lang="en-US" sz="4000" b="0" dirty="0" smtClean="0">
                <a:effectLst/>
                <a:cs typeface="Verdana"/>
              </a:rPr>
              <a:t>Learning From Nature</a:t>
            </a:r>
            <a:endParaRPr lang="en-US" sz="4000" b="0" dirty="0">
              <a:effectLst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298825" y="3108325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/>
            </a:r>
            <a:br>
              <a:rPr lang="en-US">
                <a:solidFill>
                  <a:schemeClr val="tx2"/>
                </a:solidFill>
              </a:rPr>
            </a:br>
            <a:endParaRPr lang="en-US">
              <a:solidFill>
                <a:schemeClr val="tx2"/>
              </a:solidFill>
            </a:endParaRPr>
          </a:p>
        </p:txBody>
      </p:sp>
      <p:pic>
        <p:nvPicPr>
          <p:cNvPr id="2053" name="Picture 5" descr="1book_int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905000"/>
            <a:ext cx="5372100" cy="4297363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2362200" y="6324600"/>
            <a:ext cx="4198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dirty="0" smtClean="0"/>
              <a:t>Nature as Model, Measure, and Mentor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229600" cy="9144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Agenda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229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Introduction to </a:t>
            </a:r>
            <a:r>
              <a:rPr lang="en-US" dirty="0" err="1"/>
              <a:t>Biomimicry</a:t>
            </a:r>
            <a:endParaRPr lang="en-US" dirty="0"/>
          </a:p>
          <a:p>
            <a:r>
              <a:rPr lang="en-US" dirty="0" smtClean="0"/>
              <a:t>Key Elements: EMULATE (RE)CONNECT ETHOS</a:t>
            </a:r>
            <a:endParaRPr lang="en-US" dirty="0"/>
          </a:p>
          <a:p>
            <a:r>
              <a:rPr lang="en-US" dirty="0" smtClean="0"/>
              <a:t>Systems Thinking </a:t>
            </a:r>
            <a:endParaRPr lang="tr-TR" dirty="0" smtClean="0"/>
          </a:p>
          <a:p>
            <a:r>
              <a:rPr lang="en-US" dirty="0" err="1" smtClean="0"/>
              <a:t>Biomimicry</a:t>
            </a:r>
            <a:r>
              <a:rPr lang="en-US" dirty="0" smtClean="0"/>
              <a:t> for Creative Thinking</a:t>
            </a:r>
            <a:endParaRPr lang="tr-TR" dirty="0" smtClean="0"/>
          </a:p>
          <a:p>
            <a:r>
              <a:rPr lang="en-US" dirty="0" smtClean="0"/>
              <a:t>Life's  Principles</a:t>
            </a:r>
            <a:endParaRPr lang="tr-TR" dirty="0" smtClean="0"/>
          </a:p>
          <a:p>
            <a:r>
              <a:rPr lang="en-US" dirty="0" smtClean="0"/>
              <a:t>Inspiration from birds</a:t>
            </a:r>
            <a:endParaRPr lang="tr-TR" dirty="0" smtClean="0"/>
          </a:p>
          <a:p>
            <a:r>
              <a:rPr lang="en-US" dirty="0" smtClean="0"/>
              <a:t>Inspiration from trees</a:t>
            </a:r>
            <a:endParaRPr lang="en-US" dirty="0"/>
          </a:p>
          <a:p>
            <a:r>
              <a:rPr lang="en-US" dirty="0" smtClean="0"/>
              <a:t>Inspiration from beetles &amp; other animals</a:t>
            </a:r>
            <a:endParaRPr lang="tr-TR" dirty="0" smtClean="0"/>
          </a:p>
          <a:p>
            <a:r>
              <a:rPr lang="en-US" dirty="0" smtClean="0"/>
              <a:t>Influence of b</a:t>
            </a:r>
            <a:r>
              <a:rPr lang="tr-TR" dirty="0" smtClean="0"/>
              <a:t>i</a:t>
            </a:r>
            <a:r>
              <a:rPr lang="en-US" dirty="0" err="1" smtClean="0"/>
              <a:t>om</a:t>
            </a:r>
            <a:r>
              <a:rPr lang="tr-TR" dirty="0" smtClean="0"/>
              <a:t>i</a:t>
            </a:r>
            <a:r>
              <a:rPr lang="en-US" dirty="0" smtClean="0"/>
              <a:t>m</a:t>
            </a:r>
            <a:r>
              <a:rPr lang="tr-TR" dirty="0" smtClean="0"/>
              <a:t>i</a:t>
            </a:r>
            <a:r>
              <a:rPr lang="en-US" dirty="0" smtClean="0"/>
              <a:t>cry on economy</a:t>
            </a:r>
            <a:endParaRPr lang="tr-TR" dirty="0" smtClean="0"/>
          </a:p>
          <a:p>
            <a:r>
              <a:rPr lang="en-US" dirty="0" smtClean="0"/>
              <a:t>Connection between Architecture and Nature</a:t>
            </a:r>
            <a:endParaRPr lang="tr-TR" dirty="0" smtClean="0"/>
          </a:p>
          <a:p>
            <a:r>
              <a:rPr lang="tr-TR" dirty="0" err="1" smtClean="0"/>
              <a:t>Biomimicry</a:t>
            </a:r>
            <a:r>
              <a:rPr lang="tr-TR" dirty="0" smtClean="0"/>
              <a:t> </a:t>
            </a:r>
            <a:r>
              <a:rPr lang="tr-TR" dirty="0" err="1" smtClean="0"/>
              <a:t>Design</a:t>
            </a:r>
            <a:r>
              <a:rPr lang="tr-TR" dirty="0" smtClean="0"/>
              <a:t> </a:t>
            </a:r>
            <a:r>
              <a:rPr lang="tr-TR" dirty="0" err="1" smtClean="0"/>
              <a:t>Challenges</a:t>
            </a:r>
            <a:endParaRPr lang="tr-TR" dirty="0" smtClean="0"/>
          </a:p>
          <a:p>
            <a:r>
              <a:rPr lang="tr-TR" dirty="0" err="1" smtClean="0"/>
              <a:t>Case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endParaRPr lang="tr-T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762000"/>
          </a:xfrm>
        </p:spPr>
        <p:txBody>
          <a:bodyPr>
            <a:normAutofit/>
          </a:bodyPr>
          <a:lstStyle/>
          <a:p>
            <a:r>
              <a:rPr lang="tr-TR" sz="3200" b="1" dirty="0" err="1" smtClean="0"/>
              <a:t>What</a:t>
            </a:r>
            <a:r>
              <a:rPr lang="tr-TR" sz="3200" b="1" dirty="0" smtClean="0"/>
              <a:t> is </a:t>
            </a:r>
            <a:r>
              <a:rPr lang="tr-TR" sz="3200" b="1" dirty="0" err="1" smtClean="0"/>
              <a:t>biomimicry</a:t>
            </a:r>
            <a:r>
              <a:rPr lang="tr-TR" sz="3200" b="1" dirty="0" smtClean="0"/>
              <a:t>?</a:t>
            </a:r>
            <a:endParaRPr lang="tr-TR" sz="3200" b="1" dirty="0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609600" y="3124200"/>
            <a:ext cx="7696200" cy="3124200"/>
          </a:xfrm>
        </p:spPr>
        <p:txBody>
          <a:bodyPr>
            <a:normAutofit fontScale="92500"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Bio= 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cs typeface="Verdana"/>
              </a:rPr>
              <a:t>Life, living things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Mimicry= 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cs typeface="Verdana"/>
              </a:rPr>
              <a:t>Copying, emulating</a:t>
            </a:r>
          </a:p>
          <a:p>
            <a:endParaRPr lang="en-US" sz="2400" dirty="0">
              <a:solidFill>
                <a:srgbClr val="000000"/>
              </a:solidFill>
              <a:latin typeface="+mj-lt"/>
              <a:cs typeface="Verdana"/>
            </a:endParaRPr>
          </a:p>
          <a:p>
            <a:pPr marL="0" indent="0"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0000"/>
                </a:solidFill>
                <a:latin typeface="+mj-lt"/>
                <a:cs typeface="Verdana"/>
              </a:rPr>
              <a:t>Biomimicry is a design tool based on emulating the strategies used by living things. </a:t>
            </a:r>
            <a:endParaRPr lang="tr-TR" sz="2400" dirty="0" smtClean="0">
              <a:solidFill>
                <a:srgbClr val="000000"/>
              </a:solidFill>
              <a:latin typeface="+mj-lt"/>
              <a:cs typeface="Verdana"/>
            </a:endParaRPr>
          </a:p>
          <a:p>
            <a:pPr marL="0" indent="0" algn="just">
              <a:buFont typeface="Wingdings" pitchFamily="2" charset="2"/>
              <a:buChar char="Ø"/>
            </a:pPr>
            <a:r>
              <a:rPr lang="en-US" sz="2400" dirty="0" smtClean="0">
                <a:latin typeface="+mj-lt"/>
              </a:rPr>
              <a:t>The interdisciplinary field where technology, science, art, design and architecture influence each other and use biology for innovative solutions and products is called </a:t>
            </a:r>
            <a:r>
              <a:rPr lang="en-US" sz="2400" dirty="0" err="1" smtClean="0">
                <a:latin typeface="+mj-lt"/>
              </a:rPr>
              <a:t>biomimicry</a:t>
            </a:r>
            <a:r>
              <a:rPr lang="en-US" sz="2400" dirty="0" smtClean="0">
                <a:latin typeface="+mj-lt"/>
              </a:rPr>
              <a:t>.</a:t>
            </a:r>
            <a:endParaRPr lang="en-US" sz="2400" dirty="0">
              <a:solidFill>
                <a:srgbClr val="000000"/>
              </a:solidFill>
              <a:latin typeface="+mj-lt"/>
              <a:cs typeface="Verdana"/>
            </a:endParaRPr>
          </a:p>
        </p:txBody>
      </p:sp>
      <p:pic>
        <p:nvPicPr>
          <p:cNvPr id="5" name="Picture 2" descr="C:\Users\ARZU\Desktop\b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990600"/>
            <a:ext cx="7067550" cy="1841246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1371600" y="2590800"/>
            <a:ext cx="624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</a:t>
            </a:r>
            <a:r>
              <a:rPr lang="en-US" i="1" dirty="0" smtClean="0"/>
              <a:t>From the Greek bios, life, and mimesis, imitation)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 </a:t>
            </a:r>
            <a:r>
              <a:rPr lang="tr-TR" sz="3600" b="1" dirty="0" err="1" smtClean="0"/>
              <a:t>Inspiration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from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nature</a:t>
            </a:r>
            <a:endParaRPr lang="tr-TR" sz="3600" dirty="0"/>
          </a:p>
        </p:txBody>
      </p:sp>
      <p:pic>
        <p:nvPicPr>
          <p:cNvPr id="1026" name="Picture 2" descr="C:\Users\ARZU\Desktop\leonarda vinc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7792382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780288"/>
          </a:xfrm>
        </p:spPr>
        <p:txBody>
          <a:bodyPr>
            <a:normAutofit/>
          </a:bodyPr>
          <a:lstStyle/>
          <a:p>
            <a:r>
              <a:rPr lang="tr-TR" sz="3200" b="1" dirty="0" err="1" smtClean="0"/>
              <a:t>Jenine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Benyus</a:t>
            </a:r>
            <a:endParaRPr lang="tr-TR" sz="3200" b="1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495800" y="1219200"/>
            <a:ext cx="4191000" cy="502920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is </a:t>
            </a:r>
            <a:r>
              <a:rPr lang="tr-TR" dirty="0" err="1" smtClean="0"/>
              <a:t>defined</a:t>
            </a:r>
            <a:r>
              <a:rPr lang="tr-TR" dirty="0" smtClean="0"/>
              <a:t> in her </a:t>
            </a:r>
            <a:r>
              <a:rPr lang="tr-TR" dirty="0" err="1" smtClean="0"/>
              <a:t>book</a:t>
            </a:r>
            <a:r>
              <a:rPr lang="tr-TR" dirty="0" smtClean="0"/>
              <a:t> as a "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 </a:t>
            </a:r>
            <a:r>
              <a:rPr lang="tr-TR" dirty="0" err="1" smtClean="0"/>
              <a:t>nature's</a:t>
            </a:r>
            <a:r>
              <a:rPr lang="tr-TR" dirty="0" smtClean="0"/>
              <a:t> </a:t>
            </a:r>
            <a:r>
              <a:rPr lang="tr-TR" dirty="0" err="1" smtClean="0"/>
              <a:t>models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imitates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takes</a:t>
            </a:r>
            <a:r>
              <a:rPr lang="tr-TR" dirty="0" smtClean="0"/>
              <a:t> </a:t>
            </a:r>
            <a:r>
              <a:rPr lang="tr-TR" dirty="0" err="1" smtClean="0"/>
              <a:t>inspiration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designs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solve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problems</a:t>
            </a:r>
            <a:r>
              <a:rPr lang="tr-TR" dirty="0" smtClean="0"/>
              <a:t>". </a:t>
            </a:r>
            <a:r>
              <a:rPr lang="tr-TR" dirty="0" err="1" smtClean="0"/>
              <a:t>Benyus</a:t>
            </a:r>
            <a:r>
              <a:rPr lang="tr-TR" dirty="0" smtClean="0"/>
              <a:t> </a:t>
            </a:r>
            <a:r>
              <a:rPr lang="tr-TR" dirty="0" err="1" smtClean="0"/>
              <a:t>suggests</a:t>
            </a:r>
            <a:r>
              <a:rPr lang="tr-TR" dirty="0" smtClean="0"/>
              <a:t> </a:t>
            </a:r>
            <a:r>
              <a:rPr lang="tr-TR" dirty="0" err="1" smtClean="0"/>
              <a:t>looking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Nature</a:t>
            </a:r>
            <a:r>
              <a:rPr lang="tr-TR" dirty="0" smtClean="0"/>
              <a:t> as a "Model, </a:t>
            </a:r>
            <a:r>
              <a:rPr lang="tr-TR" dirty="0" err="1" smtClean="0"/>
              <a:t>Measure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Mentor</a:t>
            </a:r>
            <a:r>
              <a:rPr lang="tr-TR" dirty="0" smtClean="0"/>
              <a:t>"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emphasizes</a:t>
            </a:r>
            <a:r>
              <a:rPr lang="tr-TR" dirty="0" smtClean="0"/>
              <a:t> </a:t>
            </a:r>
            <a:r>
              <a:rPr lang="tr-TR" dirty="0" err="1" smtClean="0"/>
              <a:t>sustainability</a:t>
            </a:r>
            <a:r>
              <a:rPr lang="tr-TR" dirty="0" smtClean="0"/>
              <a:t> as an </a:t>
            </a:r>
            <a:r>
              <a:rPr lang="tr-TR" dirty="0" err="1" smtClean="0"/>
              <a:t>objective</a:t>
            </a:r>
            <a:r>
              <a:rPr lang="tr-TR" dirty="0" smtClean="0"/>
              <a:t> of </a:t>
            </a:r>
            <a:r>
              <a:rPr lang="tr-TR" dirty="0" err="1" smtClean="0"/>
              <a:t>biomimicry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pic>
        <p:nvPicPr>
          <p:cNvPr id="1026" name="Picture 2" descr="C:\Users\ARZU\Desktop\je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71600"/>
            <a:ext cx="2746363" cy="4433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609600"/>
            <a:ext cx="6248400" cy="1143000"/>
          </a:xfrm>
        </p:spPr>
        <p:txBody>
          <a:bodyPr>
            <a:normAutofit/>
          </a:bodyPr>
          <a:lstStyle/>
          <a:p>
            <a:r>
              <a:rPr lang="tr-TR" sz="3200" b="1" dirty="0" err="1" smtClean="0"/>
              <a:t>What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we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learn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today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about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mimicry</a:t>
            </a:r>
            <a:r>
              <a:rPr lang="tr-TR" sz="3200" b="1" dirty="0" smtClean="0"/>
              <a:t>???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648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first flying machine heavier than the air from the Wright brothers, in 1903, was inspired by flying pigeons.</a:t>
            </a:r>
            <a:endParaRPr lang="tr-TR" dirty="0" smtClean="0"/>
          </a:p>
          <a:p>
            <a:r>
              <a:rPr lang="en-US" dirty="0" smtClean="0"/>
              <a:t>The aerodynamics of the famous Japanese Bullet train was inspired by the shape of a bird’s beak.</a:t>
            </a:r>
            <a:endParaRPr lang="tr-TR" dirty="0" smtClean="0"/>
          </a:p>
          <a:p>
            <a:r>
              <a:rPr lang="en-US" dirty="0" smtClean="0"/>
              <a:t>The study of shark skin is at the origin of particularly effective swimming suits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en-US" dirty="0" smtClean="0"/>
              <a:t>Architecture is inspired by termite mounds to design passive cooling structures.</a:t>
            </a:r>
          </a:p>
          <a:p>
            <a:r>
              <a:rPr lang="en-US" dirty="0" smtClean="0"/>
              <a:t>Velcro is born from the observation of the hooks implemented by some plants for the propagation of their seeds via animal’s coat.</a:t>
            </a:r>
          </a:p>
          <a:p>
            <a:r>
              <a:rPr lang="en-US" dirty="0" smtClean="0"/>
              <a:t>Climbing pads capable of supporting human weight are a mimic of the biomechanics of gecko feet. </a:t>
            </a:r>
          </a:p>
          <a:p>
            <a:endParaRPr lang="en-US" dirty="0" smtClean="0"/>
          </a:p>
          <a:p>
            <a:endParaRPr lang="tr-TR" dirty="0"/>
          </a:p>
        </p:txBody>
      </p:sp>
      <p:pic>
        <p:nvPicPr>
          <p:cNvPr id="3074" name="Picture 2" descr="C:\Users\ARZU\Desktop\Adsı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1" y="228600"/>
            <a:ext cx="2057400" cy="1387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Verdana"/>
                <a:cs typeface="Verdana"/>
              </a:rPr>
              <a:t>Main Website</a:t>
            </a:r>
            <a:br>
              <a:rPr lang="en-US" dirty="0" smtClean="0">
                <a:latin typeface="Verdana"/>
                <a:cs typeface="Verdana"/>
              </a:rPr>
            </a:b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http://</a:t>
            </a:r>
            <a:r>
              <a:rPr lang="en-US" dirty="0" err="1">
                <a:latin typeface="Arial" charset="0"/>
                <a:ea typeface="ＭＳ Ｐゴシック" charset="0"/>
                <a:cs typeface="Arial" charset="0"/>
              </a:rPr>
              <a:t>biomimicry.net</a:t>
            </a:r>
            <a:endParaRPr lang="en-US" dirty="0">
              <a:latin typeface="Verdana"/>
              <a:cs typeface="Verdana"/>
            </a:endParaRPr>
          </a:p>
        </p:txBody>
      </p:sp>
      <p:pic>
        <p:nvPicPr>
          <p:cNvPr id="4" name="Content Placeholder 3" descr="Screen Shot 2019-02-11 at 00.38.41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35480"/>
            <a:ext cx="8229600" cy="4389120"/>
          </a:xfrm>
        </p:spPr>
      </p:pic>
    </p:spTree>
    <p:extLst>
      <p:ext uri="{BB962C8B-B14F-4D97-AF65-F5344CB8AC3E}">
        <p14:creationId xmlns:p14="http://schemas.microsoft.com/office/powerpoint/2010/main" val="64651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/>
                <a:cs typeface="Verdana"/>
              </a:rPr>
              <a:t>Main Books</a:t>
            </a:r>
            <a:endParaRPr lang="en-US" dirty="0">
              <a:latin typeface="Verdana"/>
              <a:cs typeface="Verdana"/>
            </a:endParaRPr>
          </a:p>
        </p:txBody>
      </p:sp>
      <p:pic>
        <p:nvPicPr>
          <p:cNvPr id="5" name="Content Placeholder 4" descr="biomimicry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20085"/>
            <a:ext cx="4038600" cy="4434840"/>
          </a:xfrm>
          <a:prstGeom prst="rect">
            <a:avLst/>
          </a:prstGeom>
        </p:spPr>
      </p:pic>
      <p:pic>
        <p:nvPicPr>
          <p:cNvPr id="6" name="Content Placeholder 5" descr="biomimicry-resource-handbook-dayna-baumeister-ph-d-9781505634648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20085"/>
            <a:ext cx="4038600" cy="443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8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/>
                <a:cs typeface="Verdana"/>
              </a:rPr>
              <a:t>Inspirational Books</a:t>
            </a:r>
            <a:endParaRPr lang="en-US" dirty="0">
              <a:latin typeface="Verdana"/>
              <a:cs typeface="Verdana"/>
            </a:endParaRPr>
          </a:p>
        </p:txBody>
      </p:sp>
      <p:pic>
        <p:nvPicPr>
          <p:cNvPr id="5" name="Content Placeholder 4" descr="7864-square-1536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20085"/>
            <a:ext cx="4038600" cy="4434840"/>
          </a:xfrm>
          <a:prstGeom prst="rect">
            <a:avLst/>
          </a:prstGeom>
        </p:spPr>
      </p:pic>
      <p:pic>
        <p:nvPicPr>
          <p:cNvPr id="6" name="Content Placeholder 5" descr="page_1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20085"/>
            <a:ext cx="4038600" cy="443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910</TotalTime>
  <Words>325</Words>
  <Application>Microsoft Office PowerPoint</Application>
  <PresentationFormat>Ekran Gösterisi (4:3)</PresentationFormat>
  <Paragraphs>37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Constantia</vt:lpstr>
      <vt:lpstr>Verdana</vt:lpstr>
      <vt:lpstr>Wingdings</vt:lpstr>
      <vt:lpstr>Wingdings 2</vt:lpstr>
      <vt:lpstr>Akış</vt:lpstr>
      <vt:lpstr>Biomimicry: Learning From Nature</vt:lpstr>
      <vt:lpstr>Agenda</vt:lpstr>
      <vt:lpstr>What is biomimicry?</vt:lpstr>
      <vt:lpstr>  Inspiration from nature</vt:lpstr>
      <vt:lpstr>Jenine Benyus</vt:lpstr>
      <vt:lpstr>What we learn today about mimicry???</vt:lpstr>
      <vt:lpstr>Main Website http://biomimicry.net</vt:lpstr>
      <vt:lpstr>Main Books</vt:lpstr>
      <vt:lpstr>Inspirational Books</vt:lpstr>
    </vt:vector>
  </TitlesOfParts>
  <Company>Lakeland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Biomimicry: Copying Mother Nature</dc:title>
  <dc:creator>A. User</dc:creator>
  <cp:lastModifiedBy>ARZU</cp:lastModifiedBy>
  <cp:revision>87</cp:revision>
  <dcterms:created xsi:type="dcterms:W3CDTF">2011-06-30T15:44:41Z</dcterms:created>
  <dcterms:modified xsi:type="dcterms:W3CDTF">2021-10-11T13:38:36Z</dcterms:modified>
</cp:coreProperties>
</file>