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F938-897C-4C49-9F6B-198F621D1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B598B-D14A-4097-B018-AD57453F4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4BEFC-04EF-4F33-9FB9-A2C424E3D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8F405-916C-43D4-9A32-9373F89C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26B05-5A20-491A-AF32-912694A9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80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B5C1C-8869-4834-8BEE-F5660B6C9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0B094-E84A-4949-B9B4-C8E1A37DD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20DE0-7D6C-4D17-8256-AF9328F1B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BB8FE-E030-46BA-ACB3-25C527F23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2447-1130-49C2-9C64-DEEACE01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20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58356A-BE45-4C88-B516-B14EAB507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FCB95-05CB-4DA8-9213-39CE79C92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A1046-F0FE-4279-961F-A9BC63431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3AFCC-2325-4AE0-B022-15384A66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9A9A8-1C46-4259-9B53-2A3DE44B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075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990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066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095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232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69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798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15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84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00A8C-7338-4613-903C-D2140D83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EE557-7045-4D54-9C30-A9E8F8864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E41AC-E532-45E5-95AC-B727693C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62447-9800-4A01-B3DD-EA65AD3F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368CC-D31F-49F1-8ACA-4B31F491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27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121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35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405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222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1829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2655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279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2158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87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50CA-678D-4316-A3AC-530D5D8D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62A4A-40F6-421A-B98E-9E9C398C8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11177-C0D7-40E5-ACDB-ED1F34C0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A2CF6-6D7F-498E-B878-6467D3B7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B13FE-4B35-48B8-B203-7E1F1CDB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106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AB33C-6CF8-4F89-8D91-394664E8A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8D121-3447-4A0F-AF1C-0544167B6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F07AA-2B79-4D4C-8F06-B2FD82AF4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5B5F8-301A-40FE-8F78-34B0B527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A48CD-CC83-48E8-9CA6-D43F8970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6104A-34DF-4877-A5D2-205A59E9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30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78FC-CB4F-44C9-89D2-167B8958E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9EBC2-64D2-4A20-8F46-E55909E71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68FF8-CF23-47B0-B925-A824FC37C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BB90E-8315-4936-AA58-1E15FF08B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93FEF-4013-4E04-91A5-9F180E7FB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C03657-1D24-4531-9137-15F6D6CF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25A8A-8215-4EF7-8E06-2BBAF1B7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A0B97-622E-40E6-8071-12847EE4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15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3AB4-43E2-4A9B-9736-B839CEAD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B7CD3-8E76-44C1-8397-23451785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3224A-1477-4016-A31A-B5A9492B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5AFCA-C801-4995-9D46-42A94DAF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82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97838-5973-49DB-929B-A71D48A0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CAE4D-3182-4853-B0D1-284E71A4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156C4-8BA8-45E1-88FF-01466AC2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5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E596-97DB-4E82-8434-0310E88A5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8BBF6-7C82-404C-A8E0-0A5BDBD6C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00099-E2EE-4532-958E-7D1FF5516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FD288-CF31-4A8B-94A3-5A3FF7F69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8B15A-5039-479C-9C60-BAC45B9D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93F71-57D8-49D9-A326-87A8B012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50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D0BE0-A53D-4BC2-9D8E-476E27AD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0F502-DFDD-4539-9C23-4D24D19AF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C29D5-7EF2-49BF-95EB-9AF23478A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C61B6-BF74-4565-A393-0C37D251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8A3A3-B194-46A2-B50C-A5E75B1C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C4DF1-8F00-48E8-8969-FCE74B75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80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544D7-330F-4274-B7AE-2E2CE52B5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157C-ACA9-4DEB-A6C8-B266E9308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A7197-A007-40E4-B963-2BA9F0E59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3DCC7-82BB-4B94-919B-3C06BFE90C4C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8E31A-6DE4-40E8-8E15-D0B5880D7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26E41-48F3-46DA-B023-0B36711E6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3110A-0034-4876-A92D-3AAD06C2E7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7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227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duino.cc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duino.cc/en/Reference/UnsignedInt" TargetMode="External"/><Relationship Id="rId13" Type="http://schemas.openxmlformats.org/officeDocument/2006/relationships/hyperlink" Target="https://www.arduino.cc/en/Reference/Float" TargetMode="External"/><Relationship Id="rId3" Type="http://schemas.openxmlformats.org/officeDocument/2006/relationships/hyperlink" Target="https://www.arduino.cc/en/Reference/BooleanVariables" TargetMode="External"/><Relationship Id="rId7" Type="http://schemas.openxmlformats.org/officeDocument/2006/relationships/hyperlink" Target="https://www.arduino.cc/en/Reference/Int" TargetMode="External"/><Relationship Id="rId12" Type="http://schemas.openxmlformats.org/officeDocument/2006/relationships/hyperlink" Target="https://www.arduino.cc/en/Reference/Short" TargetMode="External"/><Relationship Id="rId17" Type="http://schemas.openxmlformats.org/officeDocument/2006/relationships/hyperlink" Target="https://www.arduino.cc/en/Reference/Array" TargetMode="External"/><Relationship Id="rId2" Type="http://schemas.openxmlformats.org/officeDocument/2006/relationships/hyperlink" Target="https://www.arduino.cc/en/Reference/Void" TargetMode="External"/><Relationship Id="rId16" Type="http://schemas.openxmlformats.org/officeDocument/2006/relationships/hyperlink" Target="https://www.arduino.cc/en/Reference/StringObject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arduino.cc/en/Reference/Byte" TargetMode="External"/><Relationship Id="rId11" Type="http://schemas.openxmlformats.org/officeDocument/2006/relationships/hyperlink" Target="https://www.arduino.cc/en/Reference/UnsignedLong" TargetMode="External"/><Relationship Id="rId5" Type="http://schemas.openxmlformats.org/officeDocument/2006/relationships/hyperlink" Target="https://www.arduino.cc/en/Reference/UnsignedChar" TargetMode="External"/><Relationship Id="rId15" Type="http://schemas.openxmlformats.org/officeDocument/2006/relationships/hyperlink" Target="https://www.arduino.cc/en/Reference/String" TargetMode="External"/><Relationship Id="rId10" Type="http://schemas.openxmlformats.org/officeDocument/2006/relationships/hyperlink" Target="https://www.arduino.cc/en/Reference/Long" TargetMode="External"/><Relationship Id="rId4" Type="http://schemas.openxmlformats.org/officeDocument/2006/relationships/hyperlink" Target="https://www.arduino.cc/en/Reference/Char" TargetMode="External"/><Relationship Id="rId9" Type="http://schemas.openxmlformats.org/officeDocument/2006/relationships/hyperlink" Target="https://www.arduino.cc/en/Reference/Word" TargetMode="External"/><Relationship Id="rId14" Type="http://schemas.openxmlformats.org/officeDocument/2006/relationships/hyperlink" Target="https://www.arduino.cc/en/Reference/Doubl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Ders 3</a:t>
            </a:r>
            <a:br>
              <a:rPr lang="tr-TR" dirty="0"/>
            </a:br>
            <a:r>
              <a:rPr lang="tr-TR" dirty="0" err="1"/>
              <a:t>Arduino</a:t>
            </a:r>
            <a:r>
              <a:rPr lang="tr-TR" dirty="0"/>
              <a:t> IDE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Öğr. Gör. Gökhan MANAV</a:t>
            </a:r>
          </a:p>
        </p:txBody>
      </p:sp>
    </p:spTree>
    <p:extLst>
      <p:ext uri="{BB962C8B-B14F-4D97-AF65-F5344CB8AC3E}">
        <p14:creationId xmlns:p14="http://schemas.microsoft.com/office/powerpoint/2010/main" val="1209891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- Kesmeler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attachInterrupt</a:t>
            </a:r>
            <a:r>
              <a:rPr lang="tr-TR" dirty="0"/>
              <a:t>()</a:t>
            </a:r>
          </a:p>
          <a:p>
            <a:r>
              <a:rPr lang="tr-TR" dirty="0" err="1"/>
              <a:t>detachInterrupt</a:t>
            </a:r>
            <a:r>
              <a:rPr lang="tr-TR" dirty="0"/>
              <a:t>()</a:t>
            </a:r>
          </a:p>
          <a:p>
            <a:endParaRPr lang="tr-TR" dirty="0"/>
          </a:p>
          <a:p>
            <a:r>
              <a:rPr lang="tr-TR" dirty="0" err="1"/>
              <a:t>interrupts</a:t>
            </a:r>
            <a:r>
              <a:rPr lang="tr-TR" dirty="0"/>
              <a:t>()</a:t>
            </a:r>
          </a:p>
          <a:p>
            <a:r>
              <a:rPr lang="tr-TR" dirty="0" err="1"/>
              <a:t>noInterrupts</a:t>
            </a:r>
            <a:r>
              <a:rPr lang="tr-TR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5108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– BITS ve BYTES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lowByte</a:t>
            </a:r>
            <a:r>
              <a:rPr lang="tr-TR" dirty="0"/>
              <a:t>()</a:t>
            </a:r>
          </a:p>
          <a:p>
            <a:r>
              <a:rPr lang="tr-TR" dirty="0" err="1"/>
              <a:t>highByte</a:t>
            </a:r>
            <a:r>
              <a:rPr lang="tr-TR" dirty="0"/>
              <a:t>()</a:t>
            </a:r>
          </a:p>
          <a:p>
            <a:r>
              <a:rPr lang="tr-TR" dirty="0" err="1"/>
              <a:t>bitRead</a:t>
            </a:r>
            <a:r>
              <a:rPr lang="tr-TR" dirty="0"/>
              <a:t>()</a:t>
            </a:r>
          </a:p>
          <a:p>
            <a:r>
              <a:rPr lang="tr-TR" dirty="0" err="1"/>
              <a:t>bitWrite</a:t>
            </a:r>
            <a:r>
              <a:rPr lang="tr-TR" dirty="0"/>
              <a:t>()</a:t>
            </a:r>
          </a:p>
          <a:p>
            <a:r>
              <a:rPr lang="tr-TR" dirty="0" err="1"/>
              <a:t>bitSet</a:t>
            </a:r>
            <a:r>
              <a:rPr lang="tr-TR" dirty="0"/>
              <a:t>()</a:t>
            </a:r>
          </a:p>
          <a:p>
            <a:r>
              <a:rPr lang="tr-TR" dirty="0" err="1"/>
              <a:t>bitClear</a:t>
            </a:r>
            <a:r>
              <a:rPr lang="tr-TR" dirty="0"/>
              <a:t>()</a:t>
            </a:r>
          </a:p>
          <a:p>
            <a:r>
              <a:rPr lang="tr-TR" dirty="0"/>
              <a:t>bit()</a:t>
            </a:r>
          </a:p>
        </p:txBody>
      </p:sp>
    </p:spTree>
    <p:extLst>
      <p:ext uri="{BB962C8B-B14F-4D97-AF65-F5344CB8AC3E}">
        <p14:creationId xmlns:p14="http://schemas.microsoft.com/office/powerpoint/2010/main" val="89715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- İletişim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shiftOut</a:t>
            </a:r>
            <a:r>
              <a:rPr lang="tr-TR" dirty="0"/>
              <a:t>()</a:t>
            </a:r>
          </a:p>
          <a:p>
            <a:r>
              <a:rPr lang="tr-TR" dirty="0" err="1"/>
              <a:t>shiftIn</a:t>
            </a:r>
            <a:r>
              <a:rPr lang="tr-TR" dirty="0"/>
              <a:t>()</a:t>
            </a:r>
          </a:p>
          <a:p>
            <a:r>
              <a:rPr lang="tr-TR" dirty="0" err="1"/>
              <a:t>Serial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07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– </a:t>
            </a:r>
            <a:r>
              <a:rPr lang="tr-TR" dirty="0" err="1"/>
              <a:t>Serial.XXX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1103313" y="2052638"/>
          <a:ext cx="8947149" cy="2743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(</a:t>
                      </a:r>
                      <a:r>
                        <a:rPr lang="tr-TR" sz="2400" dirty="0" err="1"/>
                        <a:t>Serial</a:t>
                      </a:r>
                      <a:r>
                        <a:rPr lang="tr-TR" sz="2400" dirty="0"/>
                        <a:t>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flush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print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available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parseFloat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printLn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begin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parseInt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write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end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peek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read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find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setTimeout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readBytes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findUntil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serialEvent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/>
                        <a:t>readBytesUntil</a:t>
                      </a:r>
                      <a:r>
                        <a:rPr lang="tr-TR" sz="2400" dirty="0"/>
                        <a:t>()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819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– Temel Operatörler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103313" y="2052638"/>
          <a:ext cx="894715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Aritmetik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Karşılaştırma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Lojik / Gösterge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Bit tabanlı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Atamalar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=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==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&amp;&amp;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&amp;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++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+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!=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||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|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--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&lt;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!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^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+=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*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&gt;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~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-=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/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&lt;=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*var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&lt;&lt;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*=, /=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%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&gt;=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&amp;var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&gt;&gt;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&amp;=, |=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025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- Fonksiyonlar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103313" y="2052638"/>
          <a:ext cx="929671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6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Zamanlama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min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constrain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sqrt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millis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max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map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random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micros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abs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pow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randomSeed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delay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sin()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cos()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tan()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delayMicroseconds</a:t>
                      </a:r>
                      <a:r>
                        <a:rPr lang="tr-TR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513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– Akış Kontrol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tr-TR" dirty="0" err="1"/>
              <a:t>if</a:t>
            </a:r>
            <a:endParaRPr lang="tr-TR" dirty="0"/>
          </a:p>
          <a:p>
            <a:r>
              <a:rPr lang="tr-TR" dirty="0" err="1"/>
              <a:t>if</a:t>
            </a:r>
            <a:r>
              <a:rPr lang="tr-TR" dirty="0"/>
              <a:t> . . . Else</a:t>
            </a:r>
          </a:p>
          <a:p>
            <a:r>
              <a:rPr lang="tr-TR" dirty="0" err="1"/>
              <a:t>for</a:t>
            </a:r>
            <a:r>
              <a:rPr lang="tr-TR" dirty="0"/>
              <a:t> </a:t>
            </a:r>
          </a:p>
          <a:p>
            <a:r>
              <a:rPr lang="tr-TR" dirty="0" err="1"/>
              <a:t>switch</a:t>
            </a:r>
            <a:r>
              <a:rPr lang="tr-TR" dirty="0"/>
              <a:t> </a:t>
            </a:r>
            <a:r>
              <a:rPr lang="tr-TR" dirty="0" err="1"/>
              <a:t>case</a:t>
            </a:r>
            <a:endParaRPr lang="tr-TR" dirty="0"/>
          </a:p>
          <a:p>
            <a:r>
              <a:rPr lang="tr-TR" dirty="0" err="1"/>
              <a:t>while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do . . .  </a:t>
            </a:r>
            <a:r>
              <a:rPr lang="tr-TR" dirty="0" err="1"/>
              <a:t>while</a:t>
            </a:r>
            <a:endParaRPr lang="tr-TR" dirty="0"/>
          </a:p>
          <a:p>
            <a:r>
              <a:rPr lang="tr-TR" dirty="0"/>
              <a:t>break</a:t>
            </a:r>
          </a:p>
          <a:p>
            <a:r>
              <a:rPr lang="tr-TR" dirty="0" err="1"/>
              <a:t>contiune</a:t>
            </a:r>
            <a:endParaRPr lang="tr-TR" dirty="0"/>
          </a:p>
          <a:p>
            <a:r>
              <a:rPr lang="tr-TR" dirty="0" err="1"/>
              <a:t>return</a:t>
            </a:r>
            <a:endParaRPr lang="tr-TR" dirty="0"/>
          </a:p>
          <a:p>
            <a:r>
              <a:rPr lang="tr-TR" dirty="0" err="1"/>
              <a:t>goto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15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Haftanın Konular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ile program yazmak</a:t>
            </a:r>
          </a:p>
          <a:p>
            <a:r>
              <a:rPr lang="tr-TR" dirty="0"/>
              <a:t>Seri iletişim</a:t>
            </a:r>
          </a:p>
        </p:txBody>
      </p:sp>
    </p:spTree>
    <p:extLst>
      <p:ext uri="{BB962C8B-B14F-4D97-AF65-F5344CB8AC3E}">
        <p14:creationId xmlns:p14="http://schemas.microsoft.com/office/powerpoint/2010/main" val="392286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C / C++ tabanlıdır</a:t>
            </a:r>
          </a:p>
          <a:p>
            <a:r>
              <a:rPr lang="tr-TR" dirty="0"/>
              <a:t>İki adet alt rutine sahiptir:</a:t>
            </a:r>
          </a:p>
          <a:p>
            <a:pPr lvl="1"/>
            <a:r>
              <a:rPr lang="tr-TR" dirty="0" err="1"/>
              <a:t>void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()</a:t>
            </a:r>
          </a:p>
          <a:p>
            <a:pPr lvl="1"/>
            <a:r>
              <a:rPr lang="tr-TR" dirty="0" err="1"/>
              <a:t>void</a:t>
            </a:r>
            <a:r>
              <a:rPr lang="tr-TR" dirty="0"/>
              <a:t> </a:t>
            </a:r>
            <a:r>
              <a:rPr lang="tr-TR" dirty="0" err="1"/>
              <a:t>loop</a:t>
            </a:r>
            <a:r>
              <a:rPr lang="tr-TR" dirty="0"/>
              <a:t>()</a:t>
            </a:r>
          </a:p>
          <a:p>
            <a:r>
              <a:rPr lang="tr-TR" dirty="0"/>
              <a:t>«</a:t>
            </a:r>
            <a:r>
              <a:rPr lang="tr-TR" dirty="0" err="1"/>
              <a:t>Include</a:t>
            </a:r>
            <a:r>
              <a:rPr lang="tr-TR" dirty="0"/>
              <a:t>» ve «define» C dilindeki gibi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25809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 Programlama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321" y="2336873"/>
            <a:ext cx="4790037" cy="3599316"/>
          </a:xfrm>
        </p:spPr>
        <p:txBody>
          <a:bodyPr/>
          <a:lstStyle/>
          <a:p>
            <a:r>
              <a:rPr lang="tr-TR" dirty="0"/>
              <a:t>C programlama dili ile ilgili bilgilerinizi tazeleyin</a:t>
            </a:r>
          </a:p>
          <a:p>
            <a:r>
              <a:rPr lang="tr-TR" dirty="0"/>
              <a:t>C programlama dilini öğrenin</a:t>
            </a:r>
          </a:p>
          <a:p>
            <a:r>
              <a:rPr lang="tr-TR" dirty="0"/>
              <a:t>Bu dersimizde C programlama dilinin temel özelliklerini bildiğiniz varsayılacaktır.</a:t>
            </a:r>
          </a:p>
        </p:txBody>
      </p:sp>
      <p:pic>
        <p:nvPicPr>
          <p:cNvPr id="16386" name="Picture 2" descr="http://www.papatya.gen.tr/C_Programlama_Dili_Colke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58" y="2336873"/>
            <a:ext cx="2828257" cy="422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580100" y="2336873"/>
            <a:ext cx="3428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İşte C Programlama Dili 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Temel Konular - ANSI C - Disk Dosyaları - Grafik Fonksiyonlar - Sistem Çağrıları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Yazar: </a:t>
            </a:r>
            <a:r>
              <a:rPr kumimoji="0" lang="tr-T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Rifat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ÇÖLKESEN (</a:t>
            </a:r>
            <a:r>
              <a:rPr kumimoji="0" lang="tr-T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Ph.D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Yayınevi: Papatya Yayıncılık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14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İlk Açılıştaki Program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1313" y="1973179"/>
            <a:ext cx="4003411" cy="4884821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6554106" y="4702023"/>
            <a:ext cx="4583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Derleme işlemi hatasız gerçekleştirilir, fakat program kodları hiçbir şey yapmaz.</a:t>
            </a: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2550695" y="3015916"/>
            <a:ext cx="3978442" cy="144379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2550695" y="4090737"/>
            <a:ext cx="3978442" cy="3208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6554106" y="2837129"/>
            <a:ext cx="4395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Setup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fonksiyonu program ilk çalışmaya başladığı zaman sadece bir kez çalışır.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6554106" y="3799655"/>
            <a:ext cx="4244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Loop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fonkisiyonu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setup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fonksiyonundan sonra sürekli çalışır.</a:t>
            </a:r>
          </a:p>
        </p:txBody>
      </p:sp>
    </p:spTree>
    <p:extLst>
      <p:ext uri="{BB962C8B-B14F-4D97-AF65-F5344CB8AC3E}">
        <p14:creationId xmlns:p14="http://schemas.microsoft.com/office/powerpoint/2010/main" val="117597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- Komutları ve Fonksiyonları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2152316"/>
            <a:ext cx="8369744" cy="470568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584442" y="2265400"/>
            <a:ext cx="3607558" cy="1750982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3"/>
              </a:rPr>
              <a:t>www.arduino.cc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Learning / Reference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ol Ok 4"/>
          <p:cNvSpPr/>
          <p:nvPr/>
        </p:nvSpPr>
        <p:spPr>
          <a:xfrm rot="20905158">
            <a:off x="4740449" y="3219905"/>
            <a:ext cx="3880412" cy="641684"/>
          </a:xfrm>
          <a:prstGeom prst="leftArrow">
            <a:avLst/>
          </a:prstGeom>
          <a:solidFill>
            <a:srgbClr val="00B0F0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68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- Sabitler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Dijital:</a:t>
            </a:r>
          </a:p>
          <a:p>
            <a:pPr lvl="1"/>
            <a:r>
              <a:rPr lang="tr-TR" dirty="0"/>
              <a:t>HIGH | LOW (</a:t>
            </a:r>
            <a:r>
              <a:rPr lang="tr-TR" dirty="0" err="1"/>
              <a:t>logic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)</a:t>
            </a:r>
          </a:p>
          <a:p>
            <a:pPr lvl="1"/>
            <a:r>
              <a:rPr lang="tr-TR" dirty="0" err="1"/>
              <a:t>true</a:t>
            </a:r>
            <a:r>
              <a:rPr lang="tr-TR" dirty="0"/>
              <a:t> | </a:t>
            </a:r>
            <a:r>
              <a:rPr lang="tr-TR" dirty="0" err="1"/>
              <a:t>false</a:t>
            </a:r>
            <a:r>
              <a:rPr lang="tr-TR" dirty="0"/>
              <a:t> (</a:t>
            </a:r>
            <a:r>
              <a:rPr lang="tr-TR" dirty="0" err="1"/>
              <a:t>boolen</a:t>
            </a:r>
            <a:r>
              <a:rPr lang="tr-TR" dirty="0"/>
              <a:t>)</a:t>
            </a:r>
          </a:p>
          <a:p>
            <a:r>
              <a:rPr lang="tr-TR" dirty="0"/>
              <a:t>GPIO Ayarları:</a:t>
            </a:r>
          </a:p>
          <a:p>
            <a:pPr lvl="1"/>
            <a:r>
              <a:rPr lang="tr-TR" dirty="0"/>
              <a:t>INPUT | OUTPUT | INPUT_PULLUP</a:t>
            </a:r>
          </a:p>
          <a:p>
            <a:r>
              <a:rPr lang="tr-TR" dirty="0" err="1"/>
              <a:t>Numeric</a:t>
            </a:r>
            <a:r>
              <a:rPr lang="tr-TR" dirty="0"/>
              <a:t>:</a:t>
            </a:r>
          </a:p>
          <a:p>
            <a:pPr lvl="1"/>
            <a:r>
              <a:rPr lang="tr-TR" dirty="0"/>
              <a:t>Tamsayı: B11001101, -123, 123uL, 0x3C, 0123</a:t>
            </a:r>
          </a:p>
          <a:p>
            <a:pPr lvl="1"/>
            <a:r>
              <a:rPr lang="tr-TR" dirty="0"/>
              <a:t>Gerçek Sayı: -1.2, 1.7e5, -62E-12</a:t>
            </a:r>
          </a:p>
        </p:txBody>
      </p:sp>
    </p:spTree>
    <p:extLst>
      <p:ext uri="{BB962C8B-B14F-4D97-AF65-F5344CB8AC3E}">
        <p14:creationId xmlns:p14="http://schemas.microsoft.com/office/powerpoint/2010/main" val="138112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- Veri Yapıları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sz="2400" b="1" dirty="0">
                <a:hlinkClick r:id="rId2"/>
              </a:rPr>
              <a:t>void</a:t>
            </a:r>
            <a:r>
              <a:rPr lang="en-US" sz="2400" b="1" dirty="0"/>
              <a:t> </a:t>
            </a:r>
          </a:p>
          <a:p>
            <a:r>
              <a:rPr lang="en-US" sz="2400" b="1" dirty="0" err="1">
                <a:hlinkClick r:id="rId3"/>
              </a:rPr>
              <a:t>boolean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4"/>
              </a:rPr>
              <a:t>char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5"/>
              </a:rPr>
              <a:t>unsigned char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6"/>
              </a:rPr>
              <a:t>byte</a:t>
            </a:r>
            <a:r>
              <a:rPr lang="en-US" sz="2400" b="1" dirty="0"/>
              <a:t> </a:t>
            </a:r>
          </a:p>
          <a:p>
            <a:r>
              <a:rPr lang="en-US" sz="2400" b="1" dirty="0" err="1">
                <a:hlinkClick r:id="rId7"/>
              </a:rPr>
              <a:t>int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8"/>
              </a:rPr>
              <a:t>unsigned </a:t>
            </a:r>
            <a:r>
              <a:rPr lang="en-US" sz="2400" b="1" dirty="0" err="1">
                <a:hlinkClick r:id="rId8"/>
              </a:rPr>
              <a:t>int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9"/>
              </a:rPr>
              <a:t>word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10"/>
              </a:rPr>
              <a:t>long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11"/>
              </a:rPr>
              <a:t>unsigned long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12"/>
              </a:rPr>
              <a:t>short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13"/>
              </a:rPr>
              <a:t>float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14"/>
              </a:rPr>
              <a:t>double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hlinkClick r:id="rId15"/>
              </a:rPr>
              <a:t>string</a:t>
            </a:r>
            <a:r>
              <a:rPr lang="en-US" sz="2400" b="1" dirty="0"/>
              <a:t> - char array </a:t>
            </a:r>
          </a:p>
          <a:p>
            <a:r>
              <a:rPr lang="en-US" sz="2400" b="1" dirty="0">
                <a:hlinkClick r:id="rId16"/>
              </a:rPr>
              <a:t>String</a:t>
            </a:r>
            <a:r>
              <a:rPr lang="en-US" sz="2400" b="1" dirty="0"/>
              <a:t> - object </a:t>
            </a:r>
          </a:p>
          <a:p>
            <a:r>
              <a:rPr lang="en-US" sz="2400" b="1" dirty="0">
                <a:hlinkClick r:id="rId17"/>
              </a:rPr>
              <a:t>array</a:t>
            </a:r>
            <a:r>
              <a:rPr lang="en-US" sz="2400" b="1" dirty="0"/>
              <a:t> 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56712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Arduino</a:t>
            </a:r>
            <a:r>
              <a:rPr lang="tr-TR" dirty="0"/>
              <a:t> IDE – I/O Fonksiyonları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103313" y="2052638"/>
          <a:ext cx="9179939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Basit Dijital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Gelişmiş Dijital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Analog</a:t>
                      </a:r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/>
                        <a:t>Ayarlama</a:t>
                      </a:r>
                    </a:p>
                    <a:p>
                      <a:r>
                        <a:rPr lang="tr-TR" sz="1200" dirty="0"/>
                        <a:t>INPUT</a:t>
                      </a:r>
                    </a:p>
                    <a:p>
                      <a:r>
                        <a:rPr lang="tr-TR" sz="1200" dirty="0"/>
                        <a:t>OUTPUT</a:t>
                      </a:r>
                    </a:p>
                    <a:p>
                      <a:r>
                        <a:rPr lang="tr-TR" sz="1200" dirty="0"/>
                        <a:t>INPUT_PULLUP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pinMode</a:t>
                      </a:r>
                      <a:endParaRPr lang="tr-TR" dirty="0"/>
                    </a:p>
                    <a:p>
                      <a:r>
                        <a:rPr lang="tr-TR" sz="1200" dirty="0"/>
                        <a:t>0,1,2,3,4,5,6,7,8,9,10,11,12,13,</a:t>
                      </a:r>
                    </a:p>
                    <a:p>
                      <a:r>
                        <a:rPr lang="tr-TR" sz="1200" dirty="0"/>
                        <a:t>A0,A1,A2,A3,A4,A5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analogReference</a:t>
                      </a:r>
                      <a:endParaRPr lang="tr-TR" dirty="0"/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Yazma</a:t>
                      </a:r>
                    </a:p>
                    <a:p>
                      <a:r>
                        <a:rPr lang="tr-TR" sz="1200" dirty="0"/>
                        <a:t>HIGH</a:t>
                      </a:r>
                    </a:p>
                    <a:p>
                      <a:r>
                        <a:rPr lang="tr-TR" sz="1200" dirty="0"/>
                        <a:t>LOW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digitalWrite</a:t>
                      </a:r>
                      <a:endParaRPr lang="tr-T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0,1,2,3,4,5,6,7,8,9,10,11,12,13,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A0,A1,A2,A3,A4,A5</a:t>
                      </a:r>
                    </a:p>
                    <a:p>
                      <a:endParaRPr lang="tr-TR" dirty="0"/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noTone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tone</a:t>
                      </a:r>
                      <a:r>
                        <a:rPr lang="tr-TR" dirty="0"/>
                        <a:t> </a:t>
                      </a:r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0,1,2,3,4,5,6,7,8,9,10,11,12,13,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A0,A1,A2,A3,A4,A5</a:t>
                      </a:r>
                    </a:p>
                    <a:p>
                      <a:endParaRPr lang="tr-TR" dirty="0"/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analogWrite</a:t>
                      </a:r>
                      <a:endParaRPr lang="tr-TR" dirty="0"/>
                    </a:p>
                    <a:p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3,5,6,9,10,11</a:t>
                      </a:r>
                      <a:endParaRPr lang="tr-TR" sz="1200" dirty="0"/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Okuma</a:t>
                      </a:r>
                    </a:p>
                    <a:p>
                      <a:r>
                        <a:rPr lang="tr-TR" sz="1200" dirty="0"/>
                        <a:t>HIGH</a:t>
                      </a:r>
                    </a:p>
                    <a:p>
                      <a:r>
                        <a:rPr lang="tr-TR" sz="1200" dirty="0"/>
                        <a:t>LOW</a:t>
                      </a:r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digitalRead</a:t>
                      </a:r>
                      <a:endParaRPr lang="tr-T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0,1,2,3,4,5,6,7,8,9,10,11,12,13,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A0,A1,A2,A3,A4,A5</a:t>
                      </a:r>
                    </a:p>
                    <a:p>
                      <a:endParaRPr lang="tr-TR" dirty="0"/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pulseIn</a:t>
                      </a:r>
                      <a:endParaRPr lang="tr-TR" dirty="0"/>
                    </a:p>
                    <a:p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0,1,2,3,4,5,6,7,8,9,10,11,12,13,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A0,A1,A2,A3,A4,A5</a:t>
                      </a:r>
                    </a:p>
                    <a:p>
                      <a:endParaRPr lang="tr-TR" dirty="0"/>
                    </a:p>
                  </a:txBody>
                  <a:tcPr marL="85099" marR="8509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analogRead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A0,A1,A2,A3,A4,A5</a:t>
                      </a:r>
                    </a:p>
                    <a:p>
                      <a:endParaRPr lang="tr-TR" dirty="0"/>
                    </a:p>
                  </a:txBody>
                  <a:tcPr marL="85099" marR="850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1955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Widescreen</PresentationFormat>
  <Paragraphs>194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Wingdings 3</vt:lpstr>
      <vt:lpstr>Office Theme</vt:lpstr>
      <vt:lpstr>İyon</vt:lpstr>
      <vt:lpstr>Ders 3 Arduino IDE</vt:lpstr>
      <vt:lpstr>Haftanın Konular</vt:lpstr>
      <vt:lpstr>Arduino IDE</vt:lpstr>
      <vt:lpstr>C Programlama</vt:lpstr>
      <vt:lpstr>İlk Açılıştaki Program</vt:lpstr>
      <vt:lpstr>Arduino IDE - Komutları ve Fonksiyonları</vt:lpstr>
      <vt:lpstr>Arduino IDE - Sabitler</vt:lpstr>
      <vt:lpstr>Arduino IDE - Veri Yapıları</vt:lpstr>
      <vt:lpstr>Arduino IDE – I/O Fonksiyonları</vt:lpstr>
      <vt:lpstr>Arduino IDE - Kesmeler</vt:lpstr>
      <vt:lpstr>Arduino IDE – BITS ve BYTES </vt:lpstr>
      <vt:lpstr>Arduino IDE - İletişim</vt:lpstr>
      <vt:lpstr>Arduino IDE – Serial.XXX</vt:lpstr>
      <vt:lpstr>Arduino IDE – Temel Operatörler</vt:lpstr>
      <vt:lpstr>Arduino IDE - Fonksiyonlar</vt:lpstr>
      <vt:lpstr>Arduino IDE – Akış Kontrol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3 Arduino IDE</dc:title>
  <dc:creator>Gokhan.Manav</dc:creator>
  <cp:lastModifiedBy>Gokhan.Manav</cp:lastModifiedBy>
  <cp:revision>1</cp:revision>
  <dcterms:created xsi:type="dcterms:W3CDTF">2018-02-09T08:11:04Z</dcterms:created>
  <dcterms:modified xsi:type="dcterms:W3CDTF">2018-02-09T08:11:41Z</dcterms:modified>
</cp:coreProperties>
</file>