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79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theme" Target="theme/them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microsoft.com/office/2015/10/relationships/revisionInfo" Target="revisionInfo.xml"/><Relationship Id="rId10" Type="http://schemas.openxmlformats.org/officeDocument/2006/relationships/slide" Target="slides/slide8.xml"/><Relationship Id="rId19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69F938-897C-4C49-9F6B-198F621D10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26B598B-D14A-4097-B018-AD57453F434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tr-T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EB4BEFC-04EF-4F33-9FB9-A2C424E3DB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3DCC7-82BB-4B94-919B-3C06BFE90C4C}" type="datetimeFigureOut">
              <a:rPr lang="tr-TR" smtClean="0"/>
              <a:t>9.2.2018</a:t>
            </a:fld>
            <a:endParaRPr lang="tr-T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3D8F405-916C-43D4-9A32-9373F89C3B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B226B05-5A20-491A-AF32-912694A916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53110A-0034-4876-A92D-3AAD06C2E79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308095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1B5C1C-8869-4834-8BEE-F5660B6C9E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850B094-E84A-4949-B9B4-C8E1A37DDDE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8820DE0-7D6C-4D17-8256-AF9328F1B1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3DCC7-82BB-4B94-919B-3C06BFE90C4C}" type="datetimeFigureOut">
              <a:rPr lang="tr-TR" smtClean="0"/>
              <a:t>9.2.2018</a:t>
            </a:fld>
            <a:endParaRPr lang="tr-T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25BB8FE-E030-46BA-ACB3-25C527F23F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D5C2447-1130-49C2-9C64-DEEACE01FF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53110A-0034-4876-A92D-3AAD06C2E79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802095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F58356A-BE45-4C88-B516-B14EAB5071F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23FCB95-05CB-4DA8-9213-39CE79C9294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35A1046-F0FE-4279-961F-A9BC634317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3DCC7-82BB-4B94-919B-3C06BFE90C4C}" type="datetimeFigureOut">
              <a:rPr lang="tr-TR" smtClean="0"/>
              <a:t>9.2.2018</a:t>
            </a:fld>
            <a:endParaRPr lang="tr-T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893AFCC-2325-4AE0-B022-15384A66E6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89A9A8-1C46-4259-9B53-2A3DE44B5E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53110A-0034-4876-A92D-3AAD06C2E79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6807588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7561EF-D3DC-4FC3-BB4B-5979CFEE2E9E}" type="datetimeFigureOut">
              <a:rPr lang="tr-TR" smtClean="0"/>
              <a:t>9.2.2018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48E589-78DC-4AD2-ADA9-112F00108C9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3799004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7561EF-D3DC-4FC3-BB4B-5979CFEE2E9E}" type="datetimeFigureOut">
              <a:rPr lang="tr-TR" smtClean="0"/>
              <a:t>9.2.2018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48E589-78DC-4AD2-ADA9-112F00108C9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8506651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7561EF-D3DC-4FC3-BB4B-5979CFEE2E9E}" type="datetimeFigureOut">
              <a:rPr lang="tr-TR" smtClean="0"/>
              <a:t>9.2.2018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48E589-78DC-4AD2-ADA9-112F00108C9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0209576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7561EF-D3DC-4FC3-BB4B-5979CFEE2E9E}" type="datetimeFigureOut">
              <a:rPr lang="tr-TR" smtClean="0"/>
              <a:t>9.2.2018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48E589-78DC-4AD2-ADA9-112F00108C9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7923215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7561EF-D3DC-4FC3-BB4B-5979CFEE2E9E}" type="datetimeFigureOut">
              <a:rPr lang="tr-TR" smtClean="0"/>
              <a:t>9.2.2018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48E589-78DC-4AD2-ADA9-112F00108C9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5269308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7561EF-D3DC-4FC3-BB4B-5979CFEE2E9E}" type="datetimeFigureOut">
              <a:rPr lang="tr-TR" smtClean="0"/>
              <a:t>9.2.2018</a:t>
            </a:fld>
            <a:endParaRPr lang="tr-TR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48E589-78DC-4AD2-ADA9-112F00108C9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9679836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7561EF-D3DC-4FC3-BB4B-5979CFEE2E9E}" type="datetimeFigureOut">
              <a:rPr lang="tr-TR" smtClean="0"/>
              <a:t>9.2.2018</a:t>
            </a:fld>
            <a:endParaRPr lang="tr-TR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48E589-78DC-4AD2-ADA9-112F00108C9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8215883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7561EF-D3DC-4FC3-BB4B-5979CFEE2E9E}" type="datetimeFigureOut">
              <a:rPr lang="tr-TR" smtClean="0"/>
              <a:t>9.2.2018</a:t>
            </a:fld>
            <a:endParaRPr lang="tr-TR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48E589-78DC-4AD2-ADA9-112F00108C9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688423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700A8C-7338-4613-903C-D2140D835A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4EE557-7045-4D54-9C30-A9E8F8864C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B3E41AC-E532-45E5-95AC-B727693C0F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3DCC7-82BB-4B94-919B-3C06BFE90C4C}" type="datetimeFigureOut">
              <a:rPr lang="tr-TR" smtClean="0"/>
              <a:t>9.2.2018</a:t>
            </a:fld>
            <a:endParaRPr lang="tr-T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6162447-9800-4A01-B3DD-EA65AD3F8E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AA368CC-D31F-49F1-8ACA-4B31F4912D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53110A-0034-4876-A92D-3AAD06C2E79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402755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7561EF-D3DC-4FC3-BB4B-5979CFEE2E9E}" type="datetimeFigureOut">
              <a:rPr lang="tr-TR" smtClean="0"/>
              <a:t>9.2.2018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48E589-78DC-4AD2-ADA9-112F00108C9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2612186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7561EF-D3DC-4FC3-BB4B-5979CFEE2E9E}" type="datetimeFigureOut">
              <a:rPr lang="tr-TR" smtClean="0"/>
              <a:t>9.2.2018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48E589-78DC-4AD2-ADA9-112F00108C9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3933580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7561EF-D3DC-4FC3-BB4B-5979CFEE2E9E}" type="datetimeFigureOut">
              <a:rPr lang="tr-TR" smtClean="0"/>
              <a:t>9.2.2018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48E589-78DC-4AD2-ADA9-112F00108C9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1940567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>
          <a:xfrm>
            <a:off x="1930400" y="3771174"/>
            <a:ext cx="727964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7561EF-D3DC-4FC3-BB4B-5979CFEE2E9E}" type="datetimeFigureOut">
              <a:rPr lang="tr-TR" smtClean="0"/>
              <a:t>9.2.2018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48E589-78DC-4AD2-ADA9-112F00108C98}" type="slidenum">
              <a:rPr lang="tr-TR" smtClean="0"/>
              <a:t>‹#›</a:t>
            </a:fld>
            <a:endParaRPr lang="tr-TR"/>
          </a:p>
        </p:txBody>
      </p:sp>
      <p:sp>
        <p:nvSpPr>
          <p:cNvPr id="9" name="TextBox 8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70122236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7561EF-D3DC-4FC3-BB4B-5979CFEE2E9E}" type="datetimeFigureOut">
              <a:rPr lang="tr-TR" smtClean="0"/>
              <a:t>9.2.2018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48E589-78DC-4AD2-ADA9-112F00108C9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7418297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ütu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7561EF-D3DC-4FC3-BB4B-5979CFEE2E9E}" type="datetimeFigureOut">
              <a:rPr lang="tr-TR" smtClean="0"/>
              <a:t>9.2.2018</a:t>
            </a:fld>
            <a:endParaRPr lang="tr-TR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48E589-78DC-4AD2-ADA9-112F00108C9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0126558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Resim Sütu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simgeyi tıklatın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simgeyi tıklatın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simgeyi tıklatın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7561EF-D3DC-4FC3-BB4B-5979CFEE2E9E}" type="datetimeFigureOut">
              <a:rPr lang="tr-TR" smtClean="0"/>
              <a:t>9.2.2018</a:t>
            </a:fld>
            <a:endParaRPr lang="tr-TR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48E589-78DC-4AD2-ADA9-112F00108C9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72279374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7561EF-D3DC-4FC3-BB4B-5979CFEE2E9E}" type="datetimeFigureOut">
              <a:rPr lang="tr-TR" smtClean="0"/>
              <a:t>9.2.2018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48E589-78DC-4AD2-ADA9-112F00108C9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01215878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7561EF-D3DC-4FC3-BB4B-5979CFEE2E9E}" type="datetimeFigureOut">
              <a:rPr lang="tr-TR" smtClean="0"/>
              <a:t>9.2.2018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48E589-78DC-4AD2-ADA9-112F00108C9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238748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AF50CA-678D-4316-A3AC-530D5D8DC3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2762A4A-40F6-421A-B98E-9E9C398C8B8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7611177-C0D7-40E5-ACDB-ED1F34C0D6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3DCC7-82BB-4B94-919B-3C06BFE90C4C}" type="datetimeFigureOut">
              <a:rPr lang="tr-TR" smtClean="0"/>
              <a:t>9.2.2018</a:t>
            </a:fld>
            <a:endParaRPr lang="tr-T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B1A2CF6-6D7F-498E-B878-6467D3B75A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75B13FE-4B35-48B8-B203-7E1F1CDB36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53110A-0034-4876-A92D-3AAD06C2E79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910633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FAB33C-6CF8-4F89-8D91-394664E8A9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E8D121-3447-4A0F-AF1C-0544167B697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B1F07AA-2B79-4D4C-8F06-B2FD82AF477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235B5F8-301A-40FE-8F78-34B0B527C5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3DCC7-82BB-4B94-919B-3C06BFE90C4C}" type="datetimeFigureOut">
              <a:rPr lang="tr-TR" smtClean="0"/>
              <a:t>9.2.2018</a:t>
            </a:fld>
            <a:endParaRPr lang="tr-T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92A48CD-CC83-48E8-9CA6-D43F897075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E76104A-34DF-4877-A5D2-205A59E9DF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53110A-0034-4876-A92D-3AAD06C2E79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303026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D978FC-CB4F-44C9-89D2-167B8958E2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109EBC2-64D2-4A20-8F46-E55909E717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4768FF8-CF23-47B0-B925-A824FC37CDA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84BB90E-8315-4936-AA58-1E15FF08B18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E893FEF-4013-4E04-91A5-9F180E7FB54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9C03657-1D24-4531-9137-15F6D6CFBA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3DCC7-82BB-4B94-919B-3C06BFE90C4C}" type="datetimeFigureOut">
              <a:rPr lang="tr-TR" smtClean="0"/>
              <a:t>9.2.2018</a:t>
            </a:fld>
            <a:endParaRPr lang="tr-TR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1325A8A-8215-4EF7-8E06-2BBAF1B74C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28A0B97-622E-40E6-8071-12847EE409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53110A-0034-4876-A92D-3AAD06C2E79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651589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DE3AB4-43E2-4A9B-9736-B839CEADE6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A1B7CD3-8E76-44C1-8397-23451785AC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3DCC7-82BB-4B94-919B-3C06BFE90C4C}" type="datetimeFigureOut">
              <a:rPr lang="tr-TR" smtClean="0"/>
              <a:t>9.2.2018</a:t>
            </a:fld>
            <a:endParaRPr lang="tr-TR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CE3224A-1477-4016-A31A-B5A9492B56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AB5AFCA-C801-4995-9D46-42A94DAFE2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53110A-0034-4876-A92D-3AAD06C2E79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448287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6B97838-5973-49DB-929B-A71D48A064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3DCC7-82BB-4B94-919B-3C06BFE90C4C}" type="datetimeFigureOut">
              <a:rPr lang="tr-TR" smtClean="0"/>
              <a:t>9.2.2018</a:t>
            </a:fld>
            <a:endParaRPr lang="tr-TR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06CAE4D-3182-4853-B0D1-284E71A49A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DB156C4-8BA8-45E1-88FF-01466AC21F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53110A-0034-4876-A92D-3AAD06C2E79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50500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0CE596-97DB-4E82-8434-0310E88A55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A8BBF6-7C82-404C-A8E0-0A5BDBD6C7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CA00099-E2EE-4532-958E-7D1FF5516E8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7AFD288-CF31-4A8B-94A3-5A3FF7F69F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3DCC7-82BB-4B94-919B-3C06BFE90C4C}" type="datetimeFigureOut">
              <a:rPr lang="tr-TR" smtClean="0"/>
              <a:t>9.2.2018</a:t>
            </a:fld>
            <a:endParaRPr lang="tr-T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508B15A-5039-479C-9C60-BAC45B9D56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C593F71-57D8-49D9-A326-87A8B012BA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53110A-0034-4876-A92D-3AAD06C2E79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005019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9D0BE0-A53D-4BC2-9D8E-476E27ADF8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D70F502-DFDD-4539-9C23-4D24D19AFEC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95C29D5-7EF2-49BF-95EB-9AF23478A5C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4BC61B6-BF74-4565-A393-0C37D251B6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3DCC7-82BB-4B94-919B-3C06BFE90C4C}" type="datetimeFigureOut">
              <a:rPr lang="tr-TR" smtClean="0"/>
              <a:t>9.2.2018</a:t>
            </a:fld>
            <a:endParaRPr lang="tr-T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5E8A3A3-B194-46A2-B50C-A5E75B1C2E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F2C4DF1-8F00-48E8-8969-FCE74B7598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53110A-0034-4876-A92D-3AAD06C2E79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488045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18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17" Type="http://schemas.openxmlformats.org/officeDocument/2006/relationships/slideLayout" Target="../slideLayouts/slideLayout28.xml"/><Relationship Id="rId2" Type="http://schemas.openxmlformats.org/officeDocument/2006/relationships/slideLayout" Target="../slideLayouts/slideLayout13.xml"/><Relationship Id="rId16" Type="http://schemas.openxmlformats.org/officeDocument/2006/relationships/slideLayout" Target="../slideLayouts/slideLayout27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21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5D544D7-330F-4274-B7AE-2E2CE52B5A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35C157C-ACA9-4DEB-A6C8-B266E930873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80A7197-A007-40E4-B963-2BA9F0E593E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13DCC7-82BB-4B94-919B-3C06BFE90C4C}" type="datetimeFigureOut">
              <a:rPr lang="tr-TR" smtClean="0"/>
              <a:t>9.2.2018</a:t>
            </a:fld>
            <a:endParaRPr lang="tr-T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BF8E31A-6DE4-40E8-8E15-D0B5880D72A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826E41-48F3-46DA-B023-0B36711E655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53110A-0034-4876-A92D-3AAD06C2E79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557130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40000"/>
                  <a:lumOff val="60000"/>
                  <a:alpha val="7000"/>
                </a:schemeClr>
              </a:gs>
              <a:gs pos="69000">
                <a:schemeClr val="bg2">
                  <a:lumMod val="40000"/>
                  <a:lumOff val="60000"/>
                  <a:alpha val="0"/>
                </a:schemeClr>
              </a:gs>
              <a:gs pos="36000">
                <a:schemeClr val="bg2">
                  <a:lumMod val="40000"/>
                  <a:lumOff val="6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9012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807561EF-D3DC-4FC3-BB4B-5979CFEE2E9E}" type="datetimeFigureOut">
              <a:rPr lang="tr-TR" smtClean="0"/>
              <a:t>9.2.2018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48E589-78DC-4AD2-ADA9-112F00108C9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5422774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arduino.cc/" TargetMode="External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arduino.cc/en/Reference/UnsignedInt" TargetMode="External"/><Relationship Id="rId13" Type="http://schemas.openxmlformats.org/officeDocument/2006/relationships/hyperlink" Target="https://www.arduino.cc/en/Reference/Float" TargetMode="External"/><Relationship Id="rId3" Type="http://schemas.openxmlformats.org/officeDocument/2006/relationships/hyperlink" Target="https://www.arduino.cc/en/Reference/BooleanVariables" TargetMode="External"/><Relationship Id="rId7" Type="http://schemas.openxmlformats.org/officeDocument/2006/relationships/hyperlink" Target="https://www.arduino.cc/en/Reference/Int" TargetMode="External"/><Relationship Id="rId12" Type="http://schemas.openxmlformats.org/officeDocument/2006/relationships/hyperlink" Target="https://www.arduino.cc/en/Reference/Short" TargetMode="External"/><Relationship Id="rId17" Type="http://schemas.openxmlformats.org/officeDocument/2006/relationships/hyperlink" Target="https://www.arduino.cc/en/Reference/Array" TargetMode="External"/><Relationship Id="rId2" Type="http://schemas.openxmlformats.org/officeDocument/2006/relationships/hyperlink" Target="https://www.arduino.cc/en/Reference/Void" TargetMode="External"/><Relationship Id="rId16" Type="http://schemas.openxmlformats.org/officeDocument/2006/relationships/hyperlink" Target="https://www.arduino.cc/en/Reference/StringObject" TargetMode="External"/><Relationship Id="rId1" Type="http://schemas.openxmlformats.org/officeDocument/2006/relationships/slideLayout" Target="../slideLayouts/slideLayout13.xml"/><Relationship Id="rId6" Type="http://schemas.openxmlformats.org/officeDocument/2006/relationships/hyperlink" Target="https://www.arduino.cc/en/Reference/Byte" TargetMode="External"/><Relationship Id="rId11" Type="http://schemas.openxmlformats.org/officeDocument/2006/relationships/hyperlink" Target="https://www.arduino.cc/en/Reference/UnsignedLong" TargetMode="External"/><Relationship Id="rId5" Type="http://schemas.openxmlformats.org/officeDocument/2006/relationships/hyperlink" Target="https://www.arduino.cc/en/Reference/UnsignedChar" TargetMode="External"/><Relationship Id="rId15" Type="http://schemas.openxmlformats.org/officeDocument/2006/relationships/hyperlink" Target="https://www.arduino.cc/en/Reference/String" TargetMode="External"/><Relationship Id="rId10" Type="http://schemas.openxmlformats.org/officeDocument/2006/relationships/hyperlink" Target="https://www.arduino.cc/en/Reference/Long" TargetMode="External"/><Relationship Id="rId4" Type="http://schemas.openxmlformats.org/officeDocument/2006/relationships/hyperlink" Target="https://www.arduino.cc/en/Reference/Char" TargetMode="External"/><Relationship Id="rId9" Type="http://schemas.openxmlformats.org/officeDocument/2006/relationships/hyperlink" Target="https://www.arduino.cc/en/Reference/Word" TargetMode="External"/><Relationship Id="rId14" Type="http://schemas.openxmlformats.org/officeDocument/2006/relationships/hyperlink" Target="https://www.arduino.cc/en/Reference/Double" TargetMode="Externa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/>
              <a:t>Ders 3</a:t>
            </a:r>
            <a:br>
              <a:rPr lang="tr-TR" dirty="0"/>
            </a:br>
            <a:r>
              <a:rPr lang="tr-TR" dirty="0" err="1"/>
              <a:t>Arduino</a:t>
            </a:r>
            <a:r>
              <a:rPr lang="tr-TR" dirty="0"/>
              <a:t> IDE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/>
              <a:t>Öğr. Gör. Gökhan MANAV</a:t>
            </a:r>
          </a:p>
        </p:txBody>
      </p:sp>
    </p:spTree>
    <p:extLst>
      <p:ext uri="{BB962C8B-B14F-4D97-AF65-F5344CB8AC3E}">
        <p14:creationId xmlns:p14="http://schemas.microsoft.com/office/powerpoint/2010/main" val="120989173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Arduino</a:t>
            </a:r>
            <a:r>
              <a:rPr lang="tr-TR" dirty="0"/>
              <a:t> IDE - Kesmeler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/>
              <a:t>attachInterrupt</a:t>
            </a:r>
            <a:r>
              <a:rPr lang="tr-TR" dirty="0"/>
              <a:t>()</a:t>
            </a:r>
          </a:p>
          <a:p>
            <a:r>
              <a:rPr lang="tr-TR" dirty="0" err="1"/>
              <a:t>detachInterrupt</a:t>
            </a:r>
            <a:r>
              <a:rPr lang="tr-TR" dirty="0"/>
              <a:t>()</a:t>
            </a:r>
          </a:p>
          <a:p>
            <a:endParaRPr lang="tr-TR" dirty="0"/>
          </a:p>
          <a:p>
            <a:r>
              <a:rPr lang="tr-TR" dirty="0" err="1"/>
              <a:t>interrupts</a:t>
            </a:r>
            <a:r>
              <a:rPr lang="tr-TR" dirty="0"/>
              <a:t>()</a:t>
            </a:r>
          </a:p>
          <a:p>
            <a:r>
              <a:rPr lang="tr-TR" dirty="0" err="1"/>
              <a:t>noInterrupts</a:t>
            </a:r>
            <a:r>
              <a:rPr lang="tr-TR" dirty="0"/>
              <a:t>()</a:t>
            </a:r>
          </a:p>
        </p:txBody>
      </p:sp>
    </p:spTree>
    <p:extLst>
      <p:ext uri="{BB962C8B-B14F-4D97-AF65-F5344CB8AC3E}">
        <p14:creationId xmlns:p14="http://schemas.microsoft.com/office/powerpoint/2010/main" val="165108841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Arduino</a:t>
            </a:r>
            <a:r>
              <a:rPr lang="tr-TR" dirty="0"/>
              <a:t> IDE – BITS ve BYTES 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/>
              <a:t>lowByte</a:t>
            </a:r>
            <a:r>
              <a:rPr lang="tr-TR" dirty="0"/>
              <a:t>()</a:t>
            </a:r>
          </a:p>
          <a:p>
            <a:r>
              <a:rPr lang="tr-TR" dirty="0" err="1"/>
              <a:t>highByte</a:t>
            </a:r>
            <a:r>
              <a:rPr lang="tr-TR" dirty="0"/>
              <a:t>()</a:t>
            </a:r>
          </a:p>
          <a:p>
            <a:r>
              <a:rPr lang="tr-TR" dirty="0" err="1"/>
              <a:t>bitRead</a:t>
            </a:r>
            <a:r>
              <a:rPr lang="tr-TR" dirty="0"/>
              <a:t>()</a:t>
            </a:r>
          </a:p>
          <a:p>
            <a:r>
              <a:rPr lang="tr-TR" dirty="0" err="1"/>
              <a:t>bitWrite</a:t>
            </a:r>
            <a:r>
              <a:rPr lang="tr-TR" dirty="0"/>
              <a:t>()</a:t>
            </a:r>
          </a:p>
          <a:p>
            <a:r>
              <a:rPr lang="tr-TR" dirty="0" err="1"/>
              <a:t>bitSet</a:t>
            </a:r>
            <a:r>
              <a:rPr lang="tr-TR" dirty="0"/>
              <a:t>()</a:t>
            </a:r>
          </a:p>
          <a:p>
            <a:r>
              <a:rPr lang="tr-TR" dirty="0" err="1"/>
              <a:t>bitClear</a:t>
            </a:r>
            <a:r>
              <a:rPr lang="tr-TR" dirty="0"/>
              <a:t>()</a:t>
            </a:r>
          </a:p>
          <a:p>
            <a:r>
              <a:rPr lang="tr-TR" dirty="0"/>
              <a:t>bit()</a:t>
            </a:r>
          </a:p>
        </p:txBody>
      </p:sp>
    </p:spTree>
    <p:extLst>
      <p:ext uri="{BB962C8B-B14F-4D97-AF65-F5344CB8AC3E}">
        <p14:creationId xmlns:p14="http://schemas.microsoft.com/office/powerpoint/2010/main" val="89715202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Arduino</a:t>
            </a:r>
            <a:r>
              <a:rPr lang="tr-TR" dirty="0"/>
              <a:t> IDE - İletişim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/>
              <a:t>shiftOut</a:t>
            </a:r>
            <a:r>
              <a:rPr lang="tr-TR" dirty="0"/>
              <a:t>()</a:t>
            </a:r>
          </a:p>
          <a:p>
            <a:r>
              <a:rPr lang="tr-TR" dirty="0" err="1"/>
              <a:t>shiftIn</a:t>
            </a:r>
            <a:r>
              <a:rPr lang="tr-TR" dirty="0"/>
              <a:t>()</a:t>
            </a:r>
          </a:p>
          <a:p>
            <a:r>
              <a:rPr lang="tr-TR" dirty="0" err="1"/>
              <a:t>Serial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6907363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Arduino</a:t>
            </a:r>
            <a:r>
              <a:rPr lang="tr-TR" dirty="0"/>
              <a:t> IDE – </a:t>
            </a:r>
            <a:r>
              <a:rPr lang="tr-TR" dirty="0" err="1"/>
              <a:t>Serial.XXX</a:t>
            </a:r>
            <a:endParaRPr lang="tr-TR" dirty="0"/>
          </a:p>
        </p:txBody>
      </p:sp>
      <p:graphicFrame>
        <p:nvGraphicFramePr>
          <p:cNvPr id="5" name="İçerik Yer Tutucusu 4"/>
          <p:cNvGraphicFramePr>
            <a:graphicFrameLocks noGrp="1"/>
          </p:cNvGraphicFramePr>
          <p:nvPr>
            <p:ph idx="1"/>
            <p:extLst/>
          </p:nvPr>
        </p:nvGraphicFramePr>
        <p:xfrm>
          <a:off x="1103313" y="2052638"/>
          <a:ext cx="8947149" cy="2743200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298238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8238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98238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tr-TR" sz="2400" dirty="0"/>
                        <a:t>(</a:t>
                      </a:r>
                      <a:r>
                        <a:rPr lang="tr-TR" sz="2400" dirty="0" err="1"/>
                        <a:t>Serial</a:t>
                      </a:r>
                      <a:r>
                        <a:rPr lang="tr-TR" sz="2400" dirty="0"/>
                        <a:t>)</a:t>
                      </a:r>
                    </a:p>
                  </a:txBody>
                  <a:tcPr marL="85099" marR="8509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400" dirty="0" err="1"/>
                        <a:t>flush</a:t>
                      </a:r>
                      <a:r>
                        <a:rPr lang="tr-TR" sz="2400" dirty="0"/>
                        <a:t>()</a:t>
                      </a:r>
                    </a:p>
                  </a:txBody>
                  <a:tcPr marL="85099" marR="8509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400" dirty="0" err="1"/>
                        <a:t>print</a:t>
                      </a:r>
                      <a:r>
                        <a:rPr lang="tr-TR" sz="2400" dirty="0"/>
                        <a:t>()</a:t>
                      </a:r>
                    </a:p>
                  </a:txBody>
                  <a:tcPr marL="85099" marR="85099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tr-TR" sz="2400" dirty="0" err="1"/>
                        <a:t>available</a:t>
                      </a:r>
                      <a:r>
                        <a:rPr lang="tr-TR" sz="2400" dirty="0"/>
                        <a:t>()</a:t>
                      </a:r>
                    </a:p>
                  </a:txBody>
                  <a:tcPr marL="85099" marR="8509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400" dirty="0" err="1"/>
                        <a:t>parseFloat</a:t>
                      </a:r>
                      <a:r>
                        <a:rPr lang="tr-TR" sz="2400" dirty="0"/>
                        <a:t>()</a:t>
                      </a:r>
                    </a:p>
                  </a:txBody>
                  <a:tcPr marL="85099" marR="8509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400" dirty="0" err="1"/>
                        <a:t>printLn</a:t>
                      </a:r>
                      <a:r>
                        <a:rPr lang="tr-TR" sz="2400" dirty="0"/>
                        <a:t>()</a:t>
                      </a:r>
                    </a:p>
                  </a:txBody>
                  <a:tcPr marL="85099" marR="85099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tr-TR" sz="2400" dirty="0" err="1"/>
                        <a:t>begin</a:t>
                      </a:r>
                      <a:r>
                        <a:rPr lang="tr-TR" sz="2400" dirty="0"/>
                        <a:t>()</a:t>
                      </a:r>
                    </a:p>
                  </a:txBody>
                  <a:tcPr marL="85099" marR="8509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400" dirty="0" err="1"/>
                        <a:t>parseInt</a:t>
                      </a:r>
                      <a:r>
                        <a:rPr lang="tr-TR" sz="2400" dirty="0"/>
                        <a:t>()</a:t>
                      </a:r>
                    </a:p>
                  </a:txBody>
                  <a:tcPr marL="85099" marR="8509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400" dirty="0" err="1"/>
                        <a:t>write</a:t>
                      </a:r>
                      <a:r>
                        <a:rPr lang="tr-TR" sz="2400" dirty="0"/>
                        <a:t>()</a:t>
                      </a:r>
                    </a:p>
                  </a:txBody>
                  <a:tcPr marL="85099" marR="85099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tr-TR" sz="2400" dirty="0" err="1"/>
                        <a:t>end</a:t>
                      </a:r>
                      <a:r>
                        <a:rPr lang="tr-TR" sz="2400" dirty="0"/>
                        <a:t>()</a:t>
                      </a:r>
                    </a:p>
                  </a:txBody>
                  <a:tcPr marL="85099" marR="8509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400" dirty="0" err="1"/>
                        <a:t>peek</a:t>
                      </a:r>
                      <a:r>
                        <a:rPr lang="tr-TR" sz="2400" dirty="0"/>
                        <a:t>()</a:t>
                      </a:r>
                    </a:p>
                  </a:txBody>
                  <a:tcPr marL="85099" marR="8509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400" dirty="0" err="1"/>
                        <a:t>read</a:t>
                      </a:r>
                      <a:r>
                        <a:rPr lang="tr-TR" sz="2400" dirty="0"/>
                        <a:t>()</a:t>
                      </a:r>
                    </a:p>
                  </a:txBody>
                  <a:tcPr marL="85099" marR="85099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tr-TR" sz="2400" dirty="0" err="1"/>
                        <a:t>find</a:t>
                      </a:r>
                      <a:r>
                        <a:rPr lang="tr-TR" sz="2400" dirty="0"/>
                        <a:t>()</a:t>
                      </a:r>
                    </a:p>
                  </a:txBody>
                  <a:tcPr marL="85099" marR="8509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400" dirty="0" err="1"/>
                        <a:t>setTimeout</a:t>
                      </a:r>
                      <a:r>
                        <a:rPr lang="tr-TR" sz="2400" dirty="0"/>
                        <a:t>()</a:t>
                      </a:r>
                    </a:p>
                  </a:txBody>
                  <a:tcPr marL="85099" marR="8509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400" dirty="0" err="1"/>
                        <a:t>readBytes</a:t>
                      </a:r>
                      <a:r>
                        <a:rPr lang="tr-TR" sz="2400" dirty="0"/>
                        <a:t>()</a:t>
                      </a:r>
                    </a:p>
                  </a:txBody>
                  <a:tcPr marL="85099" marR="85099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tr-TR" sz="2400" dirty="0" err="1"/>
                        <a:t>findUntil</a:t>
                      </a:r>
                      <a:r>
                        <a:rPr lang="tr-TR" sz="2400" dirty="0"/>
                        <a:t>()</a:t>
                      </a:r>
                    </a:p>
                  </a:txBody>
                  <a:tcPr marL="85099" marR="8509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400" dirty="0" err="1"/>
                        <a:t>serialEvent</a:t>
                      </a:r>
                      <a:r>
                        <a:rPr lang="tr-TR" sz="2400" dirty="0"/>
                        <a:t>()</a:t>
                      </a:r>
                    </a:p>
                  </a:txBody>
                  <a:tcPr marL="85099" marR="8509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400" dirty="0" err="1"/>
                        <a:t>readBytesUntil</a:t>
                      </a:r>
                      <a:r>
                        <a:rPr lang="tr-TR" sz="2400" dirty="0"/>
                        <a:t>()</a:t>
                      </a:r>
                    </a:p>
                  </a:txBody>
                  <a:tcPr marL="85099" marR="85099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5181940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Arduino</a:t>
            </a:r>
            <a:r>
              <a:rPr lang="tr-TR" dirty="0"/>
              <a:t> IDE – Temel Operatörler</a:t>
            </a:r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/>
          </p:nvPr>
        </p:nvGraphicFramePr>
        <p:xfrm>
          <a:off x="1103313" y="2052638"/>
          <a:ext cx="8947150" cy="2865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8943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8943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8943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8943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78943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tr-TR" dirty="0"/>
                        <a:t>Aritmetik</a:t>
                      </a:r>
                    </a:p>
                  </a:txBody>
                  <a:tcPr marL="85099" marR="85099"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Karşılaştırma</a:t>
                      </a:r>
                    </a:p>
                  </a:txBody>
                  <a:tcPr marL="85099" marR="85099"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Lojik / Gösterge</a:t>
                      </a:r>
                    </a:p>
                  </a:txBody>
                  <a:tcPr marL="85099" marR="85099"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Bit tabanlı</a:t>
                      </a:r>
                    </a:p>
                  </a:txBody>
                  <a:tcPr marL="85099" marR="85099"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Atamalar</a:t>
                      </a:r>
                    </a:p>
                  </a:txBody>
                  <a:tcPr marL="85099" marR="85099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/>
                        <a:t>=</a:t>
                      </a:r>
                    </a:p>
                  </a:txBody>
                  <a:tcPr marL="85099" marR="85099"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==</a:t>
                      </a:r>
                    </a:p>
                  </a:txBody>
                  <a:tcPr marL="85099" marR="85099"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&amp;&amp;</a:t>
                      </a:r>
                    </a:p>
                  </a:txBody>
                  <a:tcPr marL="85099" marR="85099"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&amp;</a:t>
                      </a:r>
                    </a:p>
                  </a:txBody>
                  <a:tcPr marL="85099" marR="85099"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++</a:t>
                      </a:r>
                    </a:p>
                  </a:txBody>
                  <a:tcPr marL="85099" marR="85099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/>
                        <a:t>+</a:t>
                      </a:r>
                    </a:p>
                  </a:txBody>
                  <a:tcPr marL="85099" marR="85099"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!=</a:t>
                      </a:r>
                    </a:p>
                  </a:txBody>
                  <a:tcPr marL="85099" marR="85099"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||</a:t>
                      </a:r>
                    </a:p>
                  </a:txBody>
                  <a:tcPr marL="85099" marR="85099"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|</a:t>
                      </a:r>
                    </a:p>
                  </a:txBody>
                  <a:tcPr marL="85099" marR="85099"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--</a:t>
                      </a:r>
                    </a:p>
                  </a:txBody>
                  <a:tcPr marL="85099" marR="85099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/>
                        <a:t>-</a:t>
                      </a:r>
                    </a:p>
                  </a:txBody>
                  <a:tcPr marL="85099" marR="85099"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&lt;</a:t>
                      </a:r>
                    </a:p>
                  </a:txBody>
                  <a:tcPr marL="85099" marR="85099"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!</a:t>
                      </a:r>
                    </a:p>
                  </a:txBody>
                  <a:tcPr marL="85099" marR="85099"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^</a:t>
                      </a:r>
                    </a:p>
                  </a:txBody>
                  <a:tcPr marL="85099" marR="85099"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+=</a:t>
                      </a:r>
                    </a:p>
                  </a:txBody>
                  <a:tcPr marL="85099" marR="85099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/>
                        <a:t>*</a:t>
                      </a:r>
                    </a:p>
                  </a:txBody>
                  <a:tcPr marL="85099" marR="85099"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&gt;</a:t>
                      </a:r>
                    </a:p>
                  </a:txBody>
                  <a:tcPr marL="85099" marR="85099"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 marL="85099" marR="85099"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~</a:t>
                      </a:r>
                    </a:p>
                  </a:txBody>
                  <a:tcPr marL="85099" marR="85099"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-=</a:t>
                      </a:r>
                    </a:p>
                  </a:txBody>
                  <a:tcPr marL="85099" marR="85099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/>
                        <a:t>/</a:t>
                      </a:r>
                    </a:p>
                  </a:txBody>
                  <a:tcPr marL="85099" marR="85099"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&lt;=</a:t>
                      </a:r>
                    </a:p>
                  </a:txBody>
                  <a:tcPr marL="85099" marR="85099"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*var</a:t>
                      </a:r>
                    </a:p>
                  </a:txBody>
                  <a:tcPr marL="85099" marR="85099"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&lt;&lt;</a:t>
                      </a:r>
                    </a:p>
                  </a:txBody>
                  <a:tcPr marL="85099" marR="85099"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*=, /=</a:t>
                      </a:r>
                    </a:p>
                  </a:txBody>
                  <a:tcPr marL="85099" marR="85099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/>
                        <a:t>%</a:t>
                      </a:r>
                    </a:p>
                  </a:txBody>
                  <a:tcPr marL="85099" marR="85099"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&gt;=</a:t>
                      </a:r>
                    </a:p>
                  </a:txBody>
                  <a:tcPr marL="85099" marR="85099"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&amp;var</a:t>
                      </a:r>
                    </a:p>
                  </a:txBody>
                  <a:tcPr marL="85099" marR="85099"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&gt;&gt;</a:t>
                      </a:r>
                    </a:p>
                  </a:txBody>
                  <a:tcPr marL="85099" marR="85099"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&amp;=, |=</a:t>
                      </a:r>
                    </a:p>
                  </a:txBody>
                  <a:tcPr marL="85099" marR="85099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3302583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Arduino</a:t>
            </a:r>
            <a:r>
              <a:rPr lang="tr-TR" dirty="0"/>
              <a:t> IDE - Fonksiyonlar</a:t>
            </a:r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/>
          </p:nvPr>
        </p:nvGraphicFramePr>
        <p:xfrm>
          <a:off x="1103313" y="2052638"/>
          <a:ext cx="9296719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367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3678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3678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58635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tr-TR" dirty="0"/>
                        <a:t>Matematik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Matematik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Matematik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Zamanlama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err="1"/>
                        <a:t>min</a:t>
                      </a:r>
                      <a:r>
                        <a:rPr lang="tr-TR" dirty="0"/>
                        <a:t>()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err="1"/>
                        <a:t>constrain</a:t>
                      </a:r>
                      <a:r>
                        <a:rPr lang="tr-TR" dirty="0"/>
                        <a:t>()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err="1"/>
                        <a:t>sqrt</a:t>
                      </a:r>
                      <a:r>
                        <a:rPr lang="tr-TR" dirty="0"/>
                        <a:t>()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err="1"/>
                        <a:t>millis</a:t>
                      </a:r>
                      <a:r>
                        <a:rPr lang="tr-TR" dirty="0"/>
                        <a:t>()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err="1"/>
                        <a:t>max</a:t>
                      </a:r>
                      <a:r>
                        <a:rPr lang="tr-TR" dirty="0"/>
                        <a:t>()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err="1"/>
                        <a:t>map</a:t>
                      </a:r>
                      <a:r>
                        <a:rPr lang="tr-TR" dirty="0"/>
                        <a:t>()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err="1"/>
                        <a:t>random</a:t>
                      </a:r>
                      <a:r>
                        <a:rPr lang="tr-TR" dirty="0"/>
                        <a:t>()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err="1"/>
                        <a:t>micros</a:t>
                      </a:r>
                      <a:r>
                        <a:rPr lang="tr-TR" dirty="0"/>
                        <a:t>()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err="1"/>
                        <a:t>abs</a:t>
                      </a:r>
                      <a:r>
                        <a:rPr lang="tr-TR" dirty="0"/>
                        <a:t>()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err="1"/>
                        <a:t>pow</a:t>
                      </a:r>
                      <a:r>
                        <a:rPr lang="tr-TR" dirty="0"/>
                        <a:t>()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err="1"/>
                        <a:t>randomSeed</a:t>
                      </a:r>
                      <a:r>
                        <a:rPr lang="tr-TR" dirty="0"/>
                        <a:t>()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err="1"/>
                        <a:t>delay</a:t>
                      </a:r>
                      <a:r>
                        <a:rPr lang="tr-TR" dirty="0"/>
                        <a:t>()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/>
                        <a:t>sin()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cos()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tan()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err="1"/>
                        <a:t>delayMicroseconds</a:t>
                      </a:r>
                      <a:r>
                        <a:rPr lang="tr-TR" dirty="0"/>
                        <a:t>()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3851347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Arduino</a:t>
            </a:r>
            <a:r>
              <a:rPr lang="tr-TR" dirty="0"/>
              <a:t> IDE – Akış Kontrol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 numCol="2">
            <a:normAutofit/>
          </a:bodyPr>
          <a:lstStyle/>
          <a:p>
            <a:r>
              <a:rPr lang="tr-TR" dirty="0" err="1"/>
              <a:t>if</a:t>
            </a:r>
            <a:endParaRPr lang="tr-TR" dirty="0"/>
          </a:p>
          <a:p>
            <a:r>
              <a:rPr lang="tr-TR" dirty="0" err="1"/>
              <a:t>if</a:t>
            </a:r>
            <a:r>
              <a:rPr lang="tr-TR" dirty="0"/>
              <a:t> . . . Else</a:t>
            </a:r>
          </a:p>
          <a:p>
            <a:r>
              <a:rPr lang="tr-TR" dirty="0" err="1"/>
              <a:t>for</a:t>
            </a:r>
            <a:r>
              <a:rPr lang="tr-TR" dirty="0"/>
              <a:t> </a:t>
            </a:r>
          </a:p>
          <a:p>
            <a:r>
              <a:rPr lang="tr-TR" dirty="0" err="1"/>
              <a:t>switch</a:t>
            </a:r>
            <a:r>
              <a:rPr lang="tr-TR" dirty="0"/>
              <a:t> </a:t>
            </a:r>
            <a:r>
              <a:rPr lang="tr-TR" dirty="0" err="1"/>
              <a:t>case</a:t>
            </a:r>
            <a:endParaRPr lang="tr-TR" dirty="0"/>
          </a:p>
          <a:p>
            <a:r>
              <a:rPr lang="tr-TR" dirty="0" err="1"/>
              <a:t>while</a:t>
            </a:r>
            <a:endParaRPr lang="tr-TR" dirty="0"/>
          </a:p>
          <a:p>
            <a:endParaRPr lang="tr-TR" dirty="0"/>
          </a:p>
          <a:p>
            <a:endParaRPr lang="tr-TR" dirty="0"/>
          </a:p>
          <a:p>
            <a:endParaRPr lang="tr-TR" dirty="0"/>
          </a:p>
          <a:p>
            <a:endParaRPr lang="tr-TR" dirty="0"/>
          </a:p>
          <a:p>
            <a:r>
              <a:rPr lang="tr-TR" dirty="0"/>
              <a:t>do . . .  </a:t>
            </a:r>
            <a:r>
              <a:rPr lang="tr-TR" dirty="0" err="1"/>
              <a:t>while</a:t>
            </a:r>
            <a:endParaRPr lang="tr-TR" dirty="0"/>
          </a:p>
          <a:p>
            <a:r>
              <a:rPr lang="tr-TR" dirty="0"/>
              <a:t>break</a:t>
            </a:r>
          </a:p>
          <a:p>
            <a:r>
              <a:rPr lang="tr-TR" dirty="0" err="1"/>
              <a:t>contiune</a:t>
            </a:r>
            <a:endParaRPr lang="tr-TR" dirty="0"/>
          </a:p>
          <a:p>
            <a:r>
              <a:rPr lang="tr-TR" dirty="0" err="1"/>
              <a:t>return</a:t>
            </a:r>
            <a:endParaRPr lang="tr-TR" dirty="0"/>
          </a:p>
          <a:p>
            <a:r>
              <a:rPr lang="tr-TR" dirty="0" err="1"/>
              <a:t>goto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691506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Haftanın Konular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/>
              <a:t>Arduino</a:t>
            </a:r>
            <a:r>
              <a:rPr lang="tr-TR" dirty="0"/>
              <a:t> IDE ile program yazmak</a:t>
            </a:r>
          </a:p>
          <a:p>
            <a:r>
              <a:rPr lang="tr-TR" dirty="0"/>
              <a:t>Seri iletişim</a:t>
            </a:r>
          </a:p>
        </p:txBody>
      </p:sp>
    </p:spTree>
    <p:extLst>
      <p:ext uri="{BB962C8B-B14F-4D97-AF65-F5344CB8AC3E}">
        <p14:creationId xmlns:p14="http://schemas.microsoft.com/office/powerpoint/2010/main" val="39228668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Arduino</a:t>
            </a:r>
            <a:r>
              <a:rPr lang="tr-TR" dirty="0"/>
              <a:t> IDE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/>
              <a:t>Arduino</a:t>
            </a:r>
            <a:r>
              <a:rPr lang="tr-TR" dirty="0"/>
              <a:t> IDE C / C++ tabanlıdır</a:t>
            </a:r>
          </a:p>
          <a:p>
            <a:r>
              <a:rPr lang="tr-TR" dirty="0"/>
              <a:t>İki adet alt rutine sahiptir:</a:t>
            </a:r>
          </a:p>
          <a:p>
            <a:pPr lvl="1"/>
            <a:r>
              <a:rPr lang="tr-TR" dirty="0" err="1"/>
              <a:t>void</a:t>
            </a:r>
            <a:r>
              <a:rPr lang="tr-TR" dirty="0"/>
              <a:t> </a:t>
            </a:r>
            <a:r>
              <a:rPr lang="tr-TR" dirty="0" err="1"/>
              <a:t>setup</a:t>
            </a:r>
            <a:r>
              <a:rPr lang="tr-TR" dirty="0"/>
              <a:t>()</a:t>
            </a:r>
          </a:p>
          <a:p>
            <a:pPr lvl="1"/>
            <a:r>
              <a:rPr lang="tr-TR" dirty="0" err="1"/>
              <a:t>void</a:t>
            </a:r>
            <a:r>
              <a:rPr lang="tr-TR" dirty="0"/>
              <a:t> </a:t>
            </a:r>
            <a:r>
              <a:rPr lang="tr-TR" dirty="0" err="1"/>
              <a:t>loop</a:t>
            </a:r>
            <a:r>
              <a:rPr lang="tr-TR" dirty="0"/>
              <a:t>()</a:t>
            </a:r>
          </a:p>
          <a:p>
            <a:r>
              <a:rPr lang="tr-TR" dirty="0"/>
              <a:t>«</a:t>
            </a:r>
            <a:r>
              <a:rPr lang="tr-TR" dirty="0" err="1"/>
              <a:t>Include</a:t>
            </a:r>
            <a:r>
              <a:rPr lang="tr-TR" dirty="0"/>
              <a:t>» ve «define» C dilindeki gibi kullanılır.</a:t>
            </a:r>
          </a:p>
        </p:txBody>
      </p:sp>
    </p:spTree>
    <p:extLst>
      <p:ext uri="{BB962C8B-B14F-4D97-AF65-F5344CB8AC3E}">
        <p14:creationId xmlns:p14="http://schemas.microsoft.com/office/powerpoint/2010/main" val="32580963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C Programlama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80321" y="2336873"/>
            <a:ext cx="4790037" cy="3599316"/>
          </a:xfrm>
        </p:spPr>
        <p:txBody>
          <a:bodyPr/>
          <a:lstStyle/>
          <a:p>
            <a:r>
              <a:rPr lang="tr-TR" dirty="0"/>
              <a:t>C programlama dili ile ilgili bilgilerinizi tazeleyin</a:t>
            </a:r>
          </a:p>
          <a:p>
            <a:r>
              <a:rPr lang="tr-TR" dirty="0"/>
              <a:t>C programlama dilini öğrenin</a:t>
            </a:r>
          </a:p>
          <a:p>
            <a:r>
              <a:rPr lang="tr-TR" dirty="0"/>
              <a:t>Bu dersimizde C programlama dilinin temel özelliklerini bildiğiniz varsayılacaktır.</a:t>
            </a:r>
          </a:p>
        </p:txBody>
      </p:sp>
      <p:pic>
        <p:nvPicPr>
          <p:cNvPr id="16386" name="Picture 2" descr="http://www.papatya.gen.tr/C_Programlama_Dili_Colkesen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70358" y="2336873"/>
            <a:ext cx="2828257" cy="42212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Metin kutusu 4"/>
          <p:cNvSpPr txBox="1"/>
          <p:nvPr/>
        </p:nvSpPr>
        <p:spPr>
          <a:xfrm>
            <a:off x="8580100" y="2336873"/>
            <a:ext cx="342816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İşte C Programlama Dili </a:t>
            </a:r>
            <a:endParaRPr kumimoji="0" lang="tr-TR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Temel Konular - ANSI C - Disk Dosyaları - Grafik Fonksiyonlar - Sistem Çağrıları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Yazar: </a:t>
            </a:r>
            <a:r>
              <a:rPr kumimoji="0" lang="tr-TR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Rifat</a:t>
            </a:r>
            <a:r>
              <a:rPr kumimoji="0" lang="tr-TR" sz="1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ÇÖLKESEN (</a:t>
            </a:r>
            <a:r>
              <a:rPr kumimoji="0" lang="tr-TR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Ph.D</a:t>
            </a:r>
            <a:r>
              <a:rPr kumimoji="0" lang="tr-TR" sz="1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)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Yayınevi: Papatya Yayıncılık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221494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İlk Açılıştaki Program</a:t>
            </a:r>
          </a:p>
        </p:txBody>
      </p:sp>
      <p:pic>
        <p:nvPicPr>
          <p:cNvPr id="6" name="İçerik Yer Tutucusu 5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111313" y="1973179"/>
            <a:ext cx="4003411" cy="4884821"/>
          </a:xfrm>
          <a:prstGeom prst="rect">
            <a:avLst/>
          </a:prstGeom>
        </p:spPr>
      </p:pic>
      <p:sp>
        <p:nvSpPr>
          <p:cNvPr id="7" name="Metin kutusu 6"/>
          <p:cNvSpPr txBox="1"/>
          <p:nvPr/>
        </p:nvSpPr>
        <p:spPr>
          <a:xfrm>
            <a:off x="6554106" y="4702023"/>
            <a:ext cx="458319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Derleme işlemi hatasız gerçekleştirilir, fakat program kodları hiçbir şey yapmaz.</a:t>
            </a:r>
          </a:p>
        </p:txBody>
      </p:sp>
      <p:cxnSp>
        <p:nvCxnSpPr>
          <p:cNvPr id="11" name="Düz Ok Bağlayıcısı 10"/>
          <p:cNvCxnSpPr/>
          <p:nvPr/>
        </p:nvCxnSpPr>
        <p:spPr>
          <a:xfrm>
            <a:off x="2550695" y="3015916"/>
            <a:ext cx="3978442" cy="144379"/>
          </a:xfrm>
          <a:prstGeom prst="straightConnector1">
            <a:avLst/>
          </a:prstGeom>
          <a:ln w="57150">
            <a:solidFill>
              <a:srgbClr val="FFFF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Düz Ok Bağlayıcısı 12"/>
          <p:cNvCxnSpPr/>
          <p:nvPr/>
        </p:nvCxnSpPr>
        <p:spPr>
          <a:xfrm>
            <a:off x="2550695" y="4090737"/>
            <a:ext cx="3978442" cy="32084"/>
          </a:xfrm>
          <a:prstGeom prst="straightConnector1">
            <a:avLst/>
          </a:prstGeom>
          <a:ln w="57150">
            <a:solidFill>
              <a:srgbClr val="FFFF00"/>
            </a:solidFill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4" name="Metin kutusu 13"/>
          <p:cNvSpPr txBox="1"/>
          <p:nvPr/>
        </p:nvSpPr>
        <p:spPr>
          <a:xfrm>
            <a:off x="6554106" y="2837129"/>
            <a:ext cx="439553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Setup</a:t>
            </a:r>
            <a:r>
              <a:rPr kumimoji="0" lang="tr-TR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fonksiyonu program ilk çalışmaya başladığı zaman sadece bir kez çalışır.</a:t>
            </a:r>
          </a:p>
        </p:txBody>
      </p:sp>
      <p:sp>
        <p:nvSpPr>
          <p:cNvPr id="15" name="Metin kutusu 14"/>
          <p:cNvSpPr txBox="1"/>
          <p:nvPr/>
        </p:nvSpPr>
        <p:spPr>
          <a:xfrm>
            <a:off x="6554106" y="3799655"/>
            <a:ext cx="424404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Loop</a:t>
            </a:r>
            <a:r>
              <a:rPr kumimoji="0" lang="tr-TR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tr-TR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fonkisiyonu</a:t>
            </a:r>
            <a:r>
              <a:rPr kumimoji="0" lang="tr-TR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tr-TR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setup</a:t>
            </a:r>
            <a:r>
              <a:rPr kumimoji="0" lang="tr-TR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fonksiyonundan sonra sürekli çalışır.</a:t>
            </a:r>
          </a:p>
        </p:txBody>
      </p:sp>
    </p:spTree>
    <p:extLst>
      <p:ext uri="{BB962C8B-B14F-4D97-AF65-F5344CB8AC3E}">
        <p14:creationId xmlns:p14="http://schemas.microsoft.com/office/powerpoint/2010/main" val="11759735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Arduino</a:t>
            </a:r>
            <a:r>
              <a:rPr lang="tr-TR" dirty="0"/>
              <a:t> IDE - Komutları ve Fonksiyonları</a:t>
            </a:r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80321" y="2152316"/>
            <a:ext cx="8369744" cy="4705684"/>
          </a:xfrm>
          <a:prstGeom prst="rect">
            <a:avLst/>
          </a:prstGeom>
        </p:spPr>
      </p:pic>
      <p:sp>
        <p:nvSpPr>
          <p:cNvPr id="6" name="Oval 5"/>
          <p:cNvSpPr/>
          <p:nvPr/>
        </p:nvSpPr>
        <p:spPr>
          <a:xfrm>
            <a:off x="8584442" y="2265400"/>
            <a:ext cx="3607558" cy="1750982"/>
          </a:xfrm>
          <a:prstGeom prst="ellipse">
            <a:avLst/>
          </a:prstGeom>
          <a:solidFill>
            <a:srgbClr val="00B0F0">
              <a:alpha val="50000"/>
            </a:srgbClr>
          </a:solidFill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  <a:hlinkClick r:id="rId3"/>
              </a:rPr>
              <a:t>www.arduino.cc</a:t>
            </a:r>
            <a:endParaRPr kumimoji="0" lang="tr-TR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Learning / Reference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5" name="Sol Ok 4"/>
          <p:cNvSpPr/>
          <p:nvPr/>
        </p:nvSpPr>
        <p:spPr>
          <a:xfrm rot="20905158">
            <a:off x="4740449" y="3219905"/>
            <a:ext cx="3880412" cy="641684"/>
          </a:xfrm>
          <a:prstGeom prst="leftArrow">
            <a:avLst/>
          </a:prstGeom>
          <a:solidFill>
            <a:srgbClr val="00B0F0">
              <a:alpha val="50000"/>
            </a:srgb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296803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Arduino</a:t>
            </a:r>
            <a:r>
              <a:rPr lang="tr-TR" dirty="0"/>
              <a:t> IDE - Sabitler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Dijital:</a:t>
            </a:r>
          </a:p>
          <a:p>
            <a:pPr lvl="1"/>
            <a:r>
              <a:rPr lang="tr-TR" dirty="0"/>
              <a:t>HIGH | LOW (</a:t>
            </a:r>
            <a:r>
              <a:rPr lang="tr-TR" dirty="0" err="1"/>
              <a:t>logic</a:t>
            </a:r>
            <a:r>
              <a:rPr lang="tr-TR" dirty="0"/>
              <a:t> </a:t>
            </a:r>
            <a:r>
              <a:rPr lang="tr-TR" dirty="0" err="1"/>
              <a:t>level</a:t>
            </a:r>
            <a:r>
              <a:rPr lang="tr-TR" dirty="0"/>
              <a:t>)</a:t>
            </a:r>
          </a:p>
          <a:p>
            <a:pPr lvl="1"/>
            <a:r>
              <a:rPr lang="tr-TR" dirty="0" err="1"/>
              <a:t>true</a:t>
            </a:r>
            <a:r>
              <a:rPr lang="tr-TR" dirty="0"/>
              <a:t> | </a:t>
            </a:r>
            <a:r>
              <a:rPr lang="tr-TR" dirty="0" err="1"/>
              <a:t>false</a:t>
            </a:r>
            <a:r>
              <a:rPr lang="tr-TR" dirty="0"/>
              <a:t> (</a:t>
            </a:r>
            <a:r>
              <a:rPr lang="tr-TR" dirty="0" err="1"/>
              <a:t>boolen</a:t>
            </a:r>
            <a:r>
              <a:rPr lang="tr-TR" dirty="0"/>
              <a:t>)</a:t>
            </a:r>
          </a:p>
          <a:p>
            <a:r>
              <a:rPr lang="tr-TR" dirty="0"/>
              <a:t>GPIO Ayarları:</a:t>
            </a:r>
          </a:p>
          <a:p>
            <a:pPr lvl="1"/>
            <a:r>
              <a:rPr lang="tr-TR" dirty="0"/>
              <a:t>INPUT | OUTPUT | INPUT_PULLUP</a:t>
            </a:r>
          </a:p>
          <a:p>
            <a:r>
              <a:rPr lang="tr-TR" dirty="0" err="1"/>
              <a:t>Numeric</a:t>
            </a:r>
            <a:r>
              <a:rPr lang="tr-TR" dirty="0"/>
              <a:t>:</a:t>
            </a:r>
          </a:p>
          <a:p>
            <a:pPr lvl="1"/>
            <a:r>
              <a:rPr lang="tr-TR" dirty="0"/>
              <a:t>Tamsayı: B11001101, -123, 123uL, 0x3C, 0123</a:t>
            </a:r>
          </a:p>
          <a:p>
            <a:pPr lvl="1"/>
            <a:r>
              <a:rPr lang="tr-TR" dirty="0"/>
              <a:t>Gerçek Sayı: -1.2, 1.7e5, -62E-12</a:t>
            </a:r>
          </a:p>
        </p:txBody>
      </p:sp>
    </p:spTree>
    <p:extLst>
      <p:ext uri="{BB962C8B-B14F-4D97-AF65-F5344CB8AC3E}">
        <p14:creationId xmlns:p14="http://schemas.microsoft.com/office/powerpoint/2010/main" val="13811297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Arduino</a:t>
            </a:r>
            <a:r>
              <a:rPr lang="tr-TR" dirty="0"/>
              <a:t> IDE - Veri Yapıları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 numCol="3">
            <a:normAutofit/>
          </a:bodyPr>
          <a:lstStyle/>
          <a:p>
            <a:r>
              <a:rPr lang="en-US" sz="2400" b="1" dirty="0">
                <a:hlinkClick r:id="rId2"/>
              </a:rPr>
              <a:t>void</a:t>
            </a:r>
            <a:r>
              <a:rPr lang="en-US" sz="2400" b="1" dirty="0"/>
              <a:t> </a:t>
            </a:r>
          </a:p>
          <a:p>
            <a:r>
              <a:rPr lang="en-US" sz="2400" b="1" dirty="0" err="1">
                <a:hlinkClick r:id="rId3"/>
              </a:rPr>
              <a:t>boolean</a:t>
            </a:r>
            <a:r>
              <a:rPr lang="en-US" sz="2400" b="1" dirty="0"/>
              <a:t> </a:t>
            </a:r>
          </a:p>
          <a:p>
            <a:r>
              <a:rPr lang="en-US" sz="2400" b="1" dirty="0">
                <a:hlinkClick r:id="rId4"/>
              </a:rPr>
              <a:t>char</a:t>
            </a:r>
            <a:r>
              <a:rPr lang="en-US" sz="2400" b="1" dirty="0"/>
              <a:t> </a:t>
            </a:r>
          </a:p>
          <a:p>
            <a:r>
              <a:rPr lang="en-US" sz="2400" b="1" dirty="0">
                <a:hlinkClick r:id="rId5"/>
              </a:rPr>
              <a:t>unsigned char</a:t>
            </a:r>
            <a:r>
              <a:rPr lang="en-US" sz="2400" b="1" dirty="0"/>
              <a:t> </a:t>
            </a:r>
          </a:p>
          <a:p>
            <a:r>
              <a:rPr lang="en-US" sz="2400" b="1" dirty="0">
                <a:hlinkClick r:id="rId6"/>
              </a:rPr>
              <a:t>byte</a:t>
            </a:r>
            <a:r>
              <a:rPr lang="en-US" sz="2400" b="1" dirty="0"/>
              <a:t> </a:t>
            </a:r>
          </a:p>
          <a:p>
            <a:r>
              <a:rPr lang="en-US" sz="2400" b="1" dirty="0" err="1">
                <a:hlinkClick r:id="rId7"/>
              </a:rPr>
              <a:t>int</a:t>
            </a:r>
            <a:r>
              <a:rPr lang="en-US" sz="2400" b="1" dirty="0"/>
              <a:t> </a:t>
            </a:r>
          </a:p>
          <a:p>
            <a:r>
              <a:rPr lang="en-US" sz="2400" b="1" dirty="0">
                <a:hlinkClick r:id="rId8"/>
              </a:rPr>
              <a:t>unsigned </a:t>
            </a:r>
            <a:r>
              <a:rPr lang="en-US" sz="2400" b="1" dirty="0" err="1">
                <a:hlinkClick r:id="rId8"/>
              </a:rPr>
              <a:t>int</a:t>
            </a:r>
            <a:r>
              <a:rPr lang="en-US" sz="2400" b="1" dirty="0"/>
              <a:t> </a:t>
            </a:r>
          </a:p>
          <a:p>
            <a:r>
              <a:rPr lang="en-US" sz="2400" b="1" dirty="0">
                <a:hlinkClick r:id="rId9"/>
              </a:rPr>
              <a:t>word</a:t>
            </a:r>
            <a:r>
              <a:rPr lang="en-US" sz="2400" b="1" dirty="0"/>
              <a:t> </a:t>
            </a:r>
          </a:p>
          <a:p>
            <a:r>
              <a:rPr lang="en-US" sz="2400" b="1" dirty="0">
                <a:hlinkClick r:id="rId10"/>
              </a:rPr>
              <a:t>long</a:t>
            </a:r>
            <a:r>
              <a:rPr lang="en-US" sz="2400" b="1" dirty="0"/>
              <a:t> </a:t>
            </a:r>
          </a:p>
          <a:p>
            <a:r>
              <a:rPr lang="en-US" sz="2400" b="1" dirty="0">
                <a:hlinkClick r:id="rId11"/>
              </a:rPr>
              <a:t>unsigned long</a:t>
            </a:r>
            <a:r>
              <a:rPr lang="en-US" sz="2400" b="1" dirty="0"/>
              <a:t> </a:t>
            </a:r>
          </a:p>
          <a:p>
            <a:r>
              <a:rPr lang="en-US" sz="2400" b="1" dirty="0">
                <a:hlinkClick r:id="rId12"/>
              </a:rPr>
              <a:t>short</a:t>
            </a:r>
            <a:r>
              <a:rPr lang="en-US" sz="2400" b="1" dirty="0"/>
              <a:t> </a:t>
            </a:r>
          </a:p>
          <a:p>
            <a:r>
              <a:rPr lang="en-US" sz="2400" b="1" dirty="0">
                <a:hlinkClick r:id="rId13"/>
              </a:rPr>
              <a:t>float</a:t>
            </a:r>
            <a:r>
              <a:rPr lang="en-US" sz="2400" b="1" dirty="0"/>
              <a:t> </a:t>
            </a:r>
          </a:p>
          <a:p>
            <a:r>
              <a:rPr lang="en-US" sz="2400" b="1" dirty="0">
                <a:hlinkClick r:id="rId14"/>
              </a:rPr>
              <a:t>double</a:t>
            </a:r>
            <a:r>
              <a:rPr lang="en-US" sz="2400" b="1" dirty="0"/>
              <a:t> </a:t>
            </a:r>
          </a:p>
          <a:p>
            <a:r>
              <a:rPr lang="en-US" sz="2400" b="1" dirty="0">
                <a:hlinkClick r:id="rId15"/>
              </a:rPr>
              <a:t>string</a:t>
            </a:r>
            <a:r>
              <a:rPr lang="en-US" sz="2400" b="1" dirty="0"/>
              <a:t> - char array </a:t>
            </a:r>
          </a:p>
          <a:p>
            <a:r>
              <a:rPr lang="en-US" sz="2400" b="1" dirty="0">
                <a:hlinkClick r:id="rId16"/>
              </a:rPr>
              <a:t>String</a:t>
            </a:r>
            <a:r>
              <a:rPr lang="en-US" sz="2400" b="1" dirty="0"/>
              <a:t> - object </a:t>
            </a:r>
          </a:p>
          <a:p>
            <a:r>
              <a:rPr lang="en-US" sz="2400" b="1" dirty="0">
                <a:hlinkClick r:id="rId17"/>
              </a:rPr>
              <a:t>array</a:t>
            </a:r>
            <a:r>
              <a:rPr lang="en-US" sz="2400" b="1" dirty="0"/>
              <a:t> </a:t>
            </a:r>
          </a:p>
          <a:p>
            <a:endParaRPr lang="tr-TR" sz="2800" b="1" dirty="0"/>
          </a:p>
        </p:txBody>
      </p:sp>
    </p:spTree>
    <p:extLst>
      <p:ext uri="{BB962C8B-B14F-4D97-AF65-F5344CB8AC3E}">
        <p14:creationId xmlns:p14="http://schemas.microsoft.com/office/powerpoint/2010/main" val="356712888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Arduino</a:t>
            </a:r>
            <a:r>
              <a:rPr lang="tr-TR" dirty="0"/>
              <a:t> IDE – I/O Fonksiyonları</a:t>
            </a:r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/>
          </p:nvPr>
        </p:nvGraphicFramePr>
        <p:xfrm>
          <a:off x="1103313" y="2052638"/>
          <a:ext cx="9179939" cy="3296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367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6232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862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29460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 marL="85099" marR="85099"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Basit Dijital</a:t>
                      </a:r>
                    </a:p>
                  </a:txBody>
                  <a:tcPr marL="85099" marR="85099"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Gelişmiş Dijital</a:t>
                      </a:r>
                    </a:p>
                  </a:txBody>
                  <a:tcPr marL="85099" marR="85099"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Analog</a:t>
                      </a:r>
                    </a:p>
                  </a:txBody>
                  <a:tcPr marL="85099" marR="85099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sz="1800" dirty="0"/>
                        <a:t>Ayarlama</a:t>
                      </a:r>
                    </a:p>
                    <a:p>
                      <a:r>
                        <a:rPr lang="tr-TR" sz="1200" dirty="0"/>
                        <a:t>INPUT</a:t>
                      </a:r>
                    </a:p>
                    <a:p>
                      <a:r>
                        <a:rPr lang="tr-TR" sz="1200" dirty="0"/>
                        <a:t>OUTPUT</a:t>
                      </a:r>
                    </a:p>
                    <a:p>
                      <a:r>
                        <a:rPr lang="tr-TR" sz="1200" dirty="0"/>
                        <a:t>INPUT_PULLUP</a:t>
                      </a:r>
                    </a:p>
                  </a:txBody>
                  <a:tcPr marL="85099" marR="85099"/>
                </a:tc>
                <a:tc>
                  <a:txBody>
                    <a:bodyPr/>
                    <a:lstStyle/>
                    <a:p>
                      <a:r>
                        <a:rPr lang="tr-TR" dirty="0" err="1"/>
                        <a:t>pinMode</a:t>
                      </a:r>
                      <a:endParaRPr lang="tr-TR" dirty="0"/>
                    </a:p>
                    <a:p>
                      <a:r>
                        <a:rPr lang="tr-TR" sz="1200" dirty="0"/>
                        <a:t>0,1,2,3,4,5,6,7,8,9,10,11,12,13,</a:t>
                      </a:r>
                    </a:p>
                    <a:p>
                      <a:r>
                        <a:rPr lang="tr-TR" sz="1200" dirty="0"/>
                        <a:t>A0,A1,A2,A3,A4,A5</a:t>
                      </a:r>
                    </a:p>
                  </a:txBody>
                  <a:tcPr marL="85099" marR="85099"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 marL="85099" marR="85099"/>
                </a:tc>
                <a:tc>
                  <a:txBody>
                    <a:bodyPr/>
                    <a:lstStyle/>
                    <a:p>
                      <a:r>
                        <a:rPr lang="tr-TR" dirty="0" err="1"/>
                        <a:t>analogReference</a:t>
                      </a:r>
                      <a:endParaRPr lang="tr-TR" dirty="0"/>
                    </a:p>
                  </a:txBody>
                  <a:tcPr marL="85099" marR="85099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/>
                        <a:t>Yazma</a:t>
                      </a:r>
                    </a:p>
                    <a:p>
                      <a:r>
                        <a:rPr lang="tr-TR" sz="1200" dirty="0"/>
                        <a:t>HIGH</a:t>
                      </a:r>
                    </a:p>
                    <a:p>
                      <a:r>
                        <a:rPr lang="tr-TR" sz="1200" dirty="0"/>
                        <a:t>LOW</a:t>
                      </a:r>
                    </a:p>
                  </a:txBody>
                  <a:tcPr marL="85099" marR="85099"/>
                </a:tc>
                <a:tc>
                  <a:txBody>
                    <a:bodyPr/>
                    <a:lstStyle/>
                    <a:p>
                      <a:r>
                        <a:rPr lang="tr-TR" dirty="0" err="1"/>
                        <a:t>digitalWrite</a:t>
                      </a:r>
                      <a:endParaRPr lang="tr-TR" dirty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tr-TR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0,1,2,3,4,5,6,7,8,9,10,11,12,13,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tr-TR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A0,A1,A2,A3,A4,A5</a:t>
                      </a:r>
                    </a:p>
                    <a:p>
                      <a:endParaRPr lang="tr-TR" dirty="0"/>
                    </a:p>
                  </a:txBody>
                  <a:tcPr marL="85099" marR="85099"/>
                </a:tc>
                <a:tc>
                  <a:txBody>
                    <a:bodyPr/>
                    <a:lstStyle/>
                    <a:p>
                      <a:r>
                        <a:rPr lang="tr-TR" dirty="0" err="1"/>
                        <a:t>noTone</a:t>
                      </a:r>
                      <a:r>
                        <a:rPr lang="tr-TR" dirty="0"/>
                        <a:t>, </a:t>
                      </a:r>
                      <a:r>
                        <a:rPr lang="tr-TR" dirty="0" err="1"/>
                        <a:t>tone</a:t>
                      </a:r>
                      <a:r>
                        <a:rPr lang="tr-TR" dirty="0"/>
                        <a:t> </a:t>
                      </a:r>
                      <a:r>
                        <a:rPr kumimoji="0" lang="tr-TR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0,1,2,3,4,5,6,7,8,9,10,11,12,13,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tr-TR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A0,A1,A2,A3,A4,A5</a:t>
                      </a:r>
                    </a:p>
                    <a:p>
                      <a:endParaRPr lang="tr-TR" dirty="0"/>
                    </a:p>
                  </a:txBody>
                  <a:tcPr marL="85099" marR="85099"/>
                </a:tc>
                <a:tc>
                  <a:txBody>
                    <a:bodyPr/>
                    <a:lstStyle/>
                    <a:p>
                      <a:r>
                        <a:rPr lang="tr-TR" dirty="0" err="1"/>
                        <a:t>analogWrite</a:t>
                      </a:r>
                      <a:endParaRPr lang="tr-TR" dirty="0"/>
                    </a:p>
                    <a:p>
                      <a:r>
                        <a:rPr kumimoji="0" lang="tr-TR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3,5,6,9,10,11</a:t>
                      </a:r>
                      <a:endParaRPr lang="tr-TR" sz="1200" dirty="0"/>
                    </a:p>
                  </a:txBody>
                  <a:tcPr marL="85099" marR="85099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/>
                        <a:t>Okuma</a:t>
                      </a:r>
                    </a:p>
                    <a:p>
                      <a:r>
                        <a:rPr lang="tr-TR" sz="1200" dirty="0"/>
                        <a:t>HIGH</a:t>
                      </a:r>
                    </a:p>
                    <a:p>
                      <a:r>
                        <a:rPr lang="tr-TR" sz="1200" dirty="0"/>
                        <a:t>LOW</a:t>
                      </a:r>
                    </a:p>
                  </a:txBody>
                  <a:tcPr marL="85099" marR="85099"/>
                </a:tc>
                <a:tc>
                  <a:txBody>
                    <a:bodyPr/>
                    <a:lstStyle/>
                    <a:p>
                      <a:r>
                        <a:rPr lang="tr-TR" dirty="0" err="1"/>
                        <a:t>digitalRead</a:t>
                      </a:r>
                      <a:endParaRPr lang="tr-TR" dirty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tr-TR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0,1,2,3,4,5,6,7,8,9,10,11,12,13,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tr-TR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A0,A1,A2,A3,A4,A5</a:t>
                      </a:r>
                    </a:p>
                    <a:p>
                      <a:endParaRPr lang="tr-TR" dirty="0"/>
                    </a:p>
                  </a:txBody>
                  <a:tcPr marL="85099" marR="85099"/>
                </a:tc>
                <a:tc>
                  <a:txBody>
                    <a:bodyPr/>
                    <a:lstStyle/>
                    <a:p>
                      <a:r>
                        <a:rPr lang="tr-TR" dirty="0" err="1"/>
                        <a:t>pulseIn</a:t>
                      </a:r>
                      <a:endParaRPr lang="tr-TR" dirty="0"/>
                    </a:p>
                    <a:p>
                      <a:r>
                        <a:rPr kumimoji="0" lang="tr-TR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0,1,2,3,4,5,6,7,8,9,10,11,12,13,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tr-TR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A0,A1,A2,A3,A4,A5</a:t>
                      </a:r>
                    </a:p>
                    <a:p>
                      <a:endParaRPr lang="tr-TR" dirty="0"/>
                    </a:p>
                  </a:txBody>
                  <a:tcPr marL="85099" marR="85099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tr-TR" sz="18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analogRead</a:t>
                      </a:r>
                      <a:endParaRPr kumimoji="0" lang="tr-TR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tr-TR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A0,A1,A2,A3,A4,A5</a:t>
                      </a:r>
                    </a:p>
                    <a:p>
                      <a:endParaRPr lang="tr-TR" dirty="0"/>
                    </a:p>
                  </a:txBody>
                  <a:tcPr marL="85099" marR="85099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73195542"/>
      </p:ext>
    </p:extLst>
  </p:cSld>
  <p:clrMapOvr>
    <a:masterClrMapping/>
  </p:clrMapOvr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İyon">
  <a:themeElements>
    <a:clrScheme name="İyon">
      <a:dk1>
        <a:sysClr val="windowText" lastClr="000000"/>
      </a:dk1>
      <a:lt1>
        <a:sysClr val="window" lastClr="FFFFFF"/>
      </a:lt1>
      <a:dk2>
        <a:srgbClr val="0E5580"/>
      </a:dk2>
      <a:lt2>
        <a:srgbClr val="EBEBEB"/>
      </a:lt2>
      <a:accent1>
        <a:srgbClr val="ACD433"/>
      </a:accent1>
      <a:accent2>
        <a:srgbClr val="E6C133"/>
      </a:accent2>
      <a:accent3>
        <a:srgbClr val="EF7A24"/>
      </a:accent3>
      <a:accent4>
        <a:srgbClr val="5AA0F5"/>
      </a:accent4>
      <a:accent5>
        <a:srgbClr val="75CEEC"/>
      </a:accent5>
      <a:accent6>
        <a:srgbClr val="65D6A0"/>
      </a:accent6>
      <a:hlink>
        <a:srgbClr val="C4E46E"/>
      </a:hlink>
      <a:folHlink>
        <a:srgbClr val="BDE0FB"/>
      </a:folHlink>
    </a:clrScheme>
    <a:fontScheme name="İy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İy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2000"/>
                <a:hueMod val="96000"/>
                <a:satMod val="128000"/>
                <a:lumMod val="114000"/>
              </a:schemeClr>
            </a:gs>
            <a:gs pos="100000">
              <a:schemeClr val="phClr">
                <a:shade val="62000"/>
                <a:hueMod val="100000"/>
                <a:satMod val="13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2000"/>
                <a:hueMod val="108000"/>
                <a:satMod val="164000"/>
                <a:lumMod val="69000"/>
              </a:schemeClr>
              <a:schemeClr val="phClr">
                <a:tint val="96000"/>
                <a:hueMod val="90000"/>
                <a:satMod val="130000"/>
                <a:lumMod val="134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BACC050B-8757-4460-95D8-E37B46A6B42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513</Words>
  <Application>Microsoft Office PowerPoint</Application>
  <PresentationFormat>Widescreen</PresentationFormat>
  <Paragraphs>194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16</vt:i4>
      </vt:variant>
    </vt:vector>
  </HeadingPairs>
  <TitlesOfParts>
    <vt:vector size="23" baseType="lpstr">
      <vt:lpstr>Arial</vt:lpstr>
      <vt:lpstr>Calibri</vt:lpstr>
      <vt:lpstr>Calibri Light</vt:lpstr>
      <vt:lpstr>Century Gothic</vt:lpstr>
      <vt:lpstr>Wingdings 3</vt:lpstr>
      <vt:lpstr>Office Theme</vt:lpstr>
      <vt:lpstr>İyon</vt:lpstr>
      <vt:lpstr>Ders 3 Arduino IDE</vt:lpstr>
      <vt:lpstr>Haftanın Konular</vt:lpstr>
      <vt:lpstr>Arduino IDE</vt:lpstr>
      <vt:lpstr>C Programlama</vt:lpstr>
      <vt:lpstr>İlk Açılıştaki Program</vt:lpstr>
      <vt:lpstr>Arduino IDE - Komutları ve Fonksiyonları</vt:lpstr>
      <vt:lpstr>Arduino IDE - Sabitler</vt:lpstr>
      <vt:lpstr>Arduino IDE - Veri Yapıları</vt:lpstr>
      <vt:lpstr>Arduino IDE – I/O Fonksiyonları</vt:lpstr>
      <vt:lpstr>Arduino IDE - Kesmeler</vt:lpstr>
      <vt:lpstr>Arduino IDE – BITS ve BYTES </vt:lpstr>
      <vt:lpstr>Arduino IDE - İletişim</vt:lpstr>
      <vt:lpstr>Arduino IDE – Serial.XXX</vt:lpstr>
      <vt:lpstr>Arduino IDE – Temel Operatörler</vt:lpstr>
      <vt:lpstr>Arduino IDE - Fonksiyonlar</vt:lpstr>
      <vt:lpstr>Arduino IDE – Akış Kontrol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Ders 3 Arduino IDE</dc:title>
  <dc:creator>Gokhan.Manav</dc:creator>
  <cp:lastModifiedBy>Gokhan.Manav</cp:lastModifiedBy>
  <cp:revision>1</cp:revision>
  <dcterms:created xsi:type="dcterms:W3CDTF">2018-02-09T08:11:04Z</dcterms:created>
  <dcterms:modified xsi:type="dcterms:W3CDTF">2018-02-09T08:11:41Z</dcterms:modified>
</cp:coreProperties>
</file>