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70" r:id="rId3"/>
    <p:sldId id="271" r:id="rId4"/>
    <p:sldId id="272" r:id="rId5"/>
    <p:sldId id="256" r:id="rId6"/>
    <p:sldId id="257" r:id="rId7"/>
    <p:sldId id="258" r:id="rId8"/>
    <p:sldId id="260" r:id="rId9"/>
    <p:sldId id="261" r:id="rId10"/>
    <p:sldId id="262" r:id="rId11"/>
    <p:sldId id="263" r:id="rId12"/>
    <p:sldId id="264" r:id="rId13"/>
    <p:sldId id="265" r:id="rId14"/>
    <p:sldId id="266" r:id="rId15"/>
    <p:sldId id="267" r:id="rId16"/>
    <p:sldId id="268"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14DF8C6-3E56-4873-BA08-8FF86C84DE7F}" type="datetimeFigureOut">
              <a:rPr lang="tr-TR" smtClean="0"/>
              <a:pPr/>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03FD6A-4C90-4FE1-99BD-7C066984610D}" type="slidenum">
              <a:rPr lang="tr-TR" smtClean="0"/>
              <a:pPr/>
              <a:t>‹#›</a:t>
            </a:fld>
            <a:endParaRPr lang="tr-TR"/>
          </a:p>
        </p:txBody>
      </p:sp>
    </p:spTree>
    <p:extLst>
      <p:ext uri="{BB962C8B-B14F-4D97-AF65-F5344CB8AC3E}">
        <p14:creationId xmlns:p14="http://schemas.microsoft.com/office/powerpoint/2010/main" val="119558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14DF8C6-3E56-4873-BA08-8FF86C84DE7F}" type="datetimeFigureOut">
              <a:rPr lang="tr-TR" smtClean="0"/>
              <a:pPr/>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03FD6A-4C90-4FE1-99BD-7C066984610D}" type="slidenum">
              <a:rPr lang="tr-TR" smtClean="0"/>
              <a:pPr/>
              <a:t>‹#›</a:t>
            </a:fld>
            <a:endParaRPr lang="tr-TR"/>
          </a:p>
        </p:txBody>
      </p:sp>
    </p:spTree>
    <p:extLst>
      <p:ext uri="{BB962C8B-B14F-4D97-AF65-F5344CB8AC3E}">
        <p14:creationId xmlns:p14="http://schemas.microsoft.com/office/powerpoint/2010/main" val="1947658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14DF8C6-3E56-4873-BA08-8FF86C84DE7F}" type="datetimeFigureOut">
              <a:rPr lang="tr-TR" smtClean="0"/>
              <a:pPr/>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03FD6A-4C90-4FE1-99BD-7C066984610D}" type="slidenum">
              <a:rPr lang="tr-TR" smtClean="0"/>
              <a:pPr/>
              <a:t>‹#›</a:t>
            </a:fld>
            <a:endParaRPr lang="tr-TR"/>
          </a:p>
        </p:txBody>
      </p:sp>
    </p:spTree>
    <p:extLst>
      <p:ext uri="{BB962C8B-B14F-4D97-AF65-F5344CB8AC3E}">
        <p14:creationId xmlns:p14="http://schemas.microsoft.com/office/powerpoint/2010/main" val="1051909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14DF8C6-3E56-4873-BA08-8FF86C84DE7F}" type="datetimeFigureOut">
              <a:rPr lang="tr-TR" smtClean="0"/>
              <a:pPr/>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03FD6A-4C90-4FE1-99BD-7C066984610D}" type="slidenum">
              <a:rPr lang="tr-TR" smtClean="0"/>
              <a:pPr/>
              <a:t>‹#›</a:t>
            </a:fld>
            <a:endParaRPr lang="tr-TR"/>
          </a:p>
        </p:txBody>
      </p:sp>
    </p:spTree>
    <p:extLst>
      <p:ext uri="{BB962C8B-B14F-4D97-AF65-F5344CB8AC3E}">
        <p14:creationId xmlns:p14="http://schemas.microsoft.com/office/powerpoint/2010/main" val="1157016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14DF8C6-3E56-4873-BA08-8FF86C84DE7F}" type="datetimeFigureOut">
              <a:rPr lang="tr-TR" smtClean="0"/>
              <a:pPr/>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03FD6A-4C90-4FE1-99BD-7C066984610D}" type="slidenum">
              <a:rPr lang="tr-TR" smtClean="0"/>
              <a:pPr/>
              <a:t>‹#›</a:t>
            </a:fld>
            <a:endParaRPr lang="tr-TR"/>
          </a:p>
        </p:txBody>
      </p:sp>
    </p:spTree>
    <p:extLst>
      <p:ext uri="{BB962C8B-B14F-4D97-AF65-F5344CB8AC3E}">
        <p14:creationId xmlns:p14="http://schemas.microsoft.com/office/powerpoint/2010/main" val="2272413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14DF8C6-3E56-4873-BA08-8FF86C84DE7F}" type="datetimeFigureOut">
              <a:rPr lang="tr-TR" smtClean="0"/>
              <a:pPr/>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003FD6A-4C90-4FE1-99BD-7C066984610D}" type="slidenum">
              <a:rPr lang="tr-TR" smtClean="0"/>
              <a:pPr/>
              <a:t>‹#›</a:t>
            </a:fld>
            <a:endParaRPr lang="tr-TR"/>
          </a:p>
        </p:txBody>
      </p:sp>
    </p:spTree>
    <p:extLst>
      <p:ext uri="{BB962C8B-B14F-4D97-AF65-F5344CB8AC3E}">
        <p14:creationId xmlns:p14="http://schemas.microsoft.com/office/powerpoint/2010/main" val="4078735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14DF8C6-3E56-4873-BA08-8FF86C84DE7F}" type="datetimeFigureOut">
              <a:rPr lang="tr-TR" smtClean="0"/>
              <a:pPr/>
              <a:t>20.11.2019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003FD6A-4C90-4FE1-99BD-7C066984610D}" type="slidenum">
              <a:rPr lang="tr-TR" smtClean="0"/>
              <a:pPr/>
              <a:t>‹#›</a:t>
            </a:fld>
            <a:endParaRPr lang="tr-TR"/>
          </a:p>
        </p:txBody>
      </p:sp>
    </p:spTree>
    <p:extLst>
      <p:ext uri="{BB962C8B-B14F-4D97-AF65-F5344CB8AC3E}">
        <p14:creationId xmlns:p14="http://schemas.microsoft.com/office/powerpoint/2010/main" val="2661523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14DF8C6-3E56-4873-BA08-8FF86C84DE7F}" type="datetimeFigureOut">
              <a:rPr lang="tr-TR" smtClean="0"/>
              <a:pPr/>
              <a:t>20.11.2019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003FD6A-4C90-4FE1-99BD-7C066984610D}" type="slidenum">
              <a:rPr lang="tr-TR" smtClean="0"/>
              <a:pPr/>
              <a:t>‹#›</a:t>
            </a:fld>
            <a:endParaRPr lang="tr-TR"/>
          </a:p>
        </p:txBody>
      </p:sp>
    </p:spTree>
    <p:extLst>
      <p:ext uri="{BB962C8B-B14F-4D97-AF65-F5344CB8AC3E}">
        <p14:creationId xmlns:p14="http://schemas.microsoft.com/office/powerpoint/2010/main" val="4094479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14DF8C6-3E56-4873-BA08-8FF86C84DE7F}" type="datetimeFigureOut">
              <a:rPr lang="tr-TR" smtClean="0"/>
              <a:pPr/>
              <a:t>20.11.2019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003FD6A-4C90-4FE1-99BD-7C066984610D}" type="slidenum">
              <a:rPr lang="tr-TR" smtClean="0"/>
              <a:pPr/>
              <a:t>‹#›</a:t>
            </a:fld>
            <a:endParaRPr lang="tr-TR"/>
          </a:p>
        </p:txBody>
      </p:sp>
    </p:spTree>
    <p:extLst>
      <p:ext uri="{BB962C8B-B14F-4D97-AF65-F5344CB8AC3E}">
        <p14:creationId xmlns:p14="http://schemas.microsoft.com/office/powerpoint/2010/main" val="869635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14DF8C6-3E56-4873-BA08-8FF86C84DE7F}" type="datetimeFigureOut">
              <a:rPr lang="tr-TR" smtClean="0"/>
              <a:pPr/>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003FD6A-4C90-4FE1-99BD-7C066984610D}" type="slidenum">
              <a:rPr lang="tr-TR" smtClean="0"/>
              <a:pPr/>
              <a:t>‹#›</a:t>
            </a:fld>
            <a:endParaRPr lang="tr-TR"/>
          </a:p>
        </p:txBody>
      </p:sp>
    </p:spTree>
    <p:extLst>
      <p:ext uri="{BB962C8B-B14F-4D97-AF65-F5344CB8AC3E}">
        <p14:creationId xmlns:p14="http://schemas.microsoft.com/office/powerpoint/2010/main" val="1765364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14DF8C6-3E56-4873-BA08-8FF86C84DE7F}" type="datetimeFigureOut">
              <a:rPr lang="tr-TR" smtClean="0"/>
              <a:pPr/>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003FD6A-4C90-4FE1-99BD-7C066984610D}" type="slidenum">
              <a:rPr lang="tr-TR" smtClean="0"/>
              <a:pPr/>
              <a:t>‹#›</a:t>
            </a:fld>
            <a:endParaRPr lang="tr-TR"/>
          </a:p>
        </p:txBody>
      </p:sp>
    </p:spTree>
    <p:extLst>
      <p:ext uri="{BB962C8B-B14F-4D97-AF65-F5344CB8AC3E}">
        <p14:creationId xmlns:p14="http://schemas.microsoft.com/office/powerpoint/2010/main" val="309694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4DF8C6-3E56-4873-BA08-8FF86C84DE7F}" type="datetimeFigureOut">
              <a:rPr lang="tr-TR" smtClean="0"/>
              <a:pPr/>
              <a:t>20.11.2019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03FD6A-4C90-4FE1-99BD-7C066984610D}" type="slidenum">
              <a:rPr lang="tr-TR" smtClean="0"/>
              <a:pPr/>
              <a:t>‹#›</a:t>
            </a:fld>
            <a:endParaRPr lang="tr-TR"/>
          </a:p>
        </p:txBody>
      </p:sp>
    </p:spTree>
    <p:extLst>
      <p:ext uri="{BB962C8B-B14F-4D97-AF65-F5344CB8AC3E}">
        <p14:creationId xmlns:p14="http://schemas.microsoft.com/office/powerpoint/2010/main" val="4242366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8" Type="http://schemas.openxmlformats.org/officeDocument/2006/relationships/hyperlink" Target="http://www.arabosai.org/En/" TargetMode="External"/><Relationship Id="rId3" Type="http://schemas.openxmlformats.org/officeDocument/2006/relationships/hyperlink" Target="http://www.asosai.org/asosai/index.jsp" TargetMode="External"/><Relationship Id="rId7" Type="http://schemas.openxmlformats.org/officeDocument/2006/relationships/hyperlink" Target="http://www.pasai.org/" TargetMode="External"/><Relationship Id="rId2" Type="http://schemas.openxmlformats.org/officeDocument/2006/relationships/hyperlink" Target="http://www.intosai.org/" TargetMode="External"/><Relationship Id="rId1" Type="http://schemas.openxmlformats.org/officeDocument/2006/relationships/slideLayout" Target="../slideLayouts/slideLayout1.xml"/><Relationship Id="rId6" Type="http://schemas.openxmlformats.org/officeDocument/2006/relationships/hyperlink" Target="http://www.olacefs.com/?lang=en" TargetMode="External"/><Relationship Id="rId5" Type="http://schemas.openxmlformats.org/officeDocument/2006/relationships/hyperlink" Target="http://www.sayistay.gov.tr/ecosai/" TargetMode="External"/><Relationship Id="rId10" Type="http://schemas.openxmlformats.org/officeDocument/2006/relationships/hyperlink" Target="http://www.carosai.org/" TargetMode="External"/><Relationship Id="rId4" Type="http://schemas.openxmlformats.org/officeDocument/2006/relationships/hyperlink" Target="http://www.eurosai.org/en/about-us/about-eurosai/" TargetMode="External"/><Relationship Id="rId9" Type="http://schemas.openxmlformats.org/officeDocument/2006/relationships/hyperlink" Target="http://www.afrosai.org/?q=en/page/afrosai"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467446"/>
          </a:xfrm>
        </p:spPr>
        <p:txBody>
          <a:bodyPr>
            <a:normAutofit fontScale="90000"/>
          </a:bodyPr>
          <a:lstStyle/>
          <a:p>
            <a:r>
              <a:rPr lang="tr-TR" dirty="0" smtClean="0"/>
              <a:t>Ödenek aktarmaları</a:t>
            </a:r>
            <a:endParaRPr lang="tr-TR" dirty="0"/>
          </a:p>
        </p:txBody>
      </p:sp>
      <p:sp>
        <p:nvSpPr>
          <p:cNvPr id="3" name="Alt Başlık 2"/>
          <p:cNvSpPr>
            <a:spLocks noGrp="1"/>
          </p:cNvSpPr>
          <p:nvPr>
            <p:ph type="subTitle" idx="1"/>
          </p:nvPr>
        </p:nvSpPr>
        <p:spPr>
          <a:xfrm>
            <a:off x="1524000" y="1589809"/>
            <a:ext cx="9144000" cy="4562797"/>
          </a:xfrm>
        </p:spPr>
        <p:txBody>
          <a:bodyPr>
            <a:normAutofit/>
          </a:bodyPr>
          <a:lstStyle/>
          <a:p>
            <a:pPr algn="l"/>
            <a:r>
              <a:rPr lang="tr-TR" b="1" dirty="0" smtClean="0"/>
              <a:t>Madde 21- </a:t>
            </a:r>
            <a:r>
              <a:rPr lang="tr-TR" dirty="0" smtClean="0"/>
              <a:t>Merkezî yönetim kapsamındaki kamu idarelerinin bütçeleri</a:t>
            </a:r>
          </a:p>
          <a:p>
            <a:pPr algn="l"/>
            <a:r>
              <a:rPr lang="tr-TR" dirty="0" smtClean="0"/>
              <a:t>arasındaki </a:t>
            </a:r>
            <a:r>
              <a:rPr lang="tr-TR" dirty="0"/>
              <a:t>ödenek aktarmaları kanunla yapılır.</a:t>
            </a:r>
          </a:p>
          <a:p>
            <a:pPr algn="l"/>
            <a:r>
              <a:rPr lang="tr-TR" dirty="0"/>
              <a:t>Ancak, merkezî yönetim kapsamındaki kamu idareleri, </a:t>
            </a:r>
            <a:r>
              <a:rPr lang="tr-TR" dirty="0" smtClean="0"/>
              <a:t>aktarma yapılacak tertipteki ödeneğin, yılı bütçe kanununda farklı bir oran belirlenmedikçe yüzde beşine kadar kendi bütçeleri içinde ödenek aktarması yapabilirler. Bu şekilde yapılan aktarmalar, yedi gün içinde Maliye Bakanlığına bildirilir.</a:t>
            </a:r>
          </a:p>
          <a:p>
            <a:pPr algn="l"/>
            <a:r>
              <a:rPr lang="tr-TR" dirty="0" smtClean="0"/>
              <a:t>Personel giderleri tertiplerinden, aktarma yapılmış tertiplerden ve yedek ödenekten aktarma yapılmış tertiplerden, diğer tertiplere aktarma yapılamaz.</a:t>
            </a:r>
            <a:endParaRPr lang="tr-TR" dirty="0"/>
          </a:p>
        </p:txBody>
      </p:sp>
    </p:spTree>
    <p:extLst>
      <p:ext uri="{BB962C8B-B14F-4D97-AF65-F5344CB8AC3E}">
        <p14:creationId xmlns:p14="http://schemas.microsoft.com/office/powerpoint/2010/main" val="3829195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15737" y="72736"/>
            <a:ext cx="9455728" cy="1361209"/>
          </a:xfrm>
        </p:spPr>
        <p:txBody>
          <a:bodyPr>
            <a:normAutofit fontScale="90000"/>
          </a:bodyPr>
          <a:lstStyle/>
          <a:p>
            <a:r>
              <a:rPr lang="tr-TR" sz="2200" dirty="0" smtClean="0"/>
              <a:t/>
            </a:r>
            <a:br>
              <a:rPr lang="tr-TR" sz="2200" dirty="0" smtClean="0"/>
            </a:br>
            <a:r>
              <a:rPr lang="tr-TR" sz="2200" dirty="0"/>
              <a:t/>
            </a:r>
            <a:br>
              <a:rPr lang="tr-TR" sz="2200" dirty="0"/>
            </a:br>
            <a:r>
              <a:rPr lang="tr-TR" sz="2200" dirty="0" smtClean="0"/>
              <a:t/>
            </a:r>
            <a:br>
              <a:rPr lang="tr-TR" sz="2200" dirty="0" smtClean="0"/>
            </a:br>
            <a:r>
              <a:rPr lang="tr-TR" sz="2200" dirty="0"/>
              <a:t/>
            </a:r>
            <a:br>
              <a:rPr lang="tr-TR" sz="2200" dirty="0"/>
            </a:br>
            <a:r>
              <a:rPr lang="tr-TR" sz="2200" dirty="0" smtClean="0"/>
              <a:t/>
            </a:r>
            <a:br>
              <a:rPr lang="tr-TR" sz="2200" dirty="0" smtClean="0"/>
            </a:br>
            <a:r>
              <a:rPr lang="tr-TR" sz="3600" dirty="0" err="1" smtClean="0"/>
              <a:t>Sayıştayın</a:t>
            </a:r>
            <a:r>
              <a:rPr lang="tr-TR" sz="3600" dirty="0" smtClean="0"/>
              <a:t> Görevleri - Raporlama</a:t>
            </a:r>
            <a:r>
              <a:rPr lang="tr-TR" dirty="0" smtClean="0"/>
              <a:t/>
            </a:r>
            <a:br>
              <a:rPr lang="tr-TR" dirty="0" smtClean="0"/>
            </a:br>
            <a:endParaRPr lang="tr-TR" dirty="0"/>
          </a:p>
        </p:txBody>
      </p:sp>
      <p:sp>
        <p:nvSpPr>
          <p:cNvPr id="3" name="Alt Başlık 2"/>
          <p:cNvSpPr>
            <a:spLocks noGrp="1"/>
          </p:cNvSpPr>
          <p:nvPr>
            <p:ph type="subTitle" idx="1"/>
          </p:nvPr>
        </p:nvSpPr>
        <p:spPr>
          <a:xfrm>
            <a:off x="432954" y="706582"/>
            <a:ext cx="11326091" cy="5860473"/>
          </a:xfrm>
        </p:spPr>
        <p:txBody>
          <a:bodyPr>
            <a:normAutofit fontScale="25000" lnSpcReduction="20000"/>
          </a:bodyPr>
          <a:lstStyle/>
          <a:p>
            <a:pPr algn="l" fontAlgn="base"/>
            <a:r>
              <a:rPr lang="tr-TR" sz="4800" dirty="0"/>
              <a:t>5018 sayılı Kamu Mali Yönetimi ve Kontrol Kanunu ile kamu mali yönetimi büyük ölçüde yeniden </a:t>
            </a:r>
            <a:r>
              <a:rPr lang="tr-TR" sz="4800" dirty="0" smtClean="0"/>
              <a:t>düzenlenmiş </a:t>
            </a:r>
            <a:r>
              <a:rPr lang="tr-TR" sz="4800" dirty="0"/>
              <a:t>ve </a:t>
            </a:r>
            <a:r>
              <a:rPr lang="tr-TR" sz="4800" dirty="0" err="1"/>
              <a:t>Sayıştayın</a:t>
            </a:r>
            <a:r>
              <a:rPr lang="tr-TR" sz="4800" dirty="0"/>
              <a:t> TBMM'ye rapor sunma yükümlülüğü artırılmıştır. </a:t>
            </a:r>
            <a:endParaRPr lang="tr-TR" sz="4800" dirty="0" smtClean="0"/>
          </a:p>
          <a:p>
            <a:pPr algn="l" fontAlgn="base"/>
            <a:r>
              <a:rPr lang="tr-TR" sz="4800" b="1" i="1" u="sng" dirty="0" smtClean="0"/>
              <a:t>Sayıştay </a:t>
            </a:r>
            <a:r>
              <a:rPr lang="tr-TR" sz="4800" b="1" i="1" u="sng" dirty="0"/>
              <a:t>tarafından TBMM'ye sunulan raporlar şunlardır: </a:t>
            </a:r>
          </a:p>
          <a:p>
            <a:pPr algn="l" fontAlgn="base"/>
            <a:r>
              <a:rPr lang="tr-TR" sz="4800" b="1" dirty="0" smtClean="0"/>
              <a:t>-Dış </a:t>
            </a:r>
            <a:r>
              <a:rPr lang="tr-TR" sz="4800" b="1" dirty="0"/>
              <a:t>Denetim Genel Değerlendirme Raporu</a:t>
            </a:r>
            <a:endParaRPr lang="tr-TR" sz="4800" dirty="0"/>
          </a:p>
          <a:p>
            <a:pPr algn="l" fontAlgn="base"/>
            <a:r>
              <a:rPr lang="tr-TR" sz="4800" dirty="0"/>
              <a:t>Dış Denetim Genel Değerlendirme Raporu; kamu idarelerinin denetimleri sonucunda düzenlenen denetim raporlarından önemli görülen ve genellik arz eden konuları, yürütülen denetimlere ilişkin genel bilgileri ve mali konularda belirtilmesi uygun görülen diğer hususları içerecek şekilde hazırlanarak Türkiye Büyük Millet Meclisine sunulan ve kamuoyuna duyurulan rapordur.</a:t>
            </a:r>
            <a:br>
              <a:rPr lang="tr-TR" sz="4800" dirty="0"/>
            </a:br>
            <a:r>
              <a:rPr lang="tr-TR" sz="4800" dirty="0"/>
              <a:t/>
            </a:r>
            <a:br>
              <a:rPr lang="tr-TR" sz="4800" dirty="0"/>
            </a:br>
            <a:r>
              <a:rPr lang="tr-TR" sz="4800" dirty="0"/>
              <a:t>Dış Denetim Genel Değerlendirme Raporu, kamu kaynağının elde edilmesi ve kullanılmasında görevli ve yetkili olanların kaynakların etkili, ekonomik, verimli ve hukuka uygun olarak elde edilmesi, kullanılması, muhasebeleştirilmesi, raporlanması ve kötüye kullanılmaması için gerekli önlemlerin alınmasına katkı sağlayan önemli bir araçtır.</a:t>
            </a:r>
          </a:p>
          <a:p>
            <a:pPr algn="l" fontAlgn="base"/>
            <a:r>
              <a:rPr lang="tr-TR" sz="4800" b="1" dirty="0" smtClean="0"/>
              <a:t>-Faaliyet </a:t>
            </a:r>
            <a:r>
              <a:rPr lang="tr-TR" sz="4800" b="1" dirty="0"/>
              <a:t>Genel Değerlendirme Raporu</a:t>
            </a:r>
            <a:endParaRPr lang="tr-TR" sz="4800" dirty="0"/>
          </a:p>
          <a:p>
            <a:pPr algn="l" fontAlgn="base"/>
            <a:r>
              <a:rPr lang="tr-TR" sz="4800" dirty="0"/>
              <a:t>Faaliyet Genel Değerlendirme Raporu; kamu idareleri tarafından </a:t>
            </a:r>
            <a:r>
              <a:rPr lang="tr-TR" sz="4800" dirty="0" err="1"/>
              <a:t>Sayıştaya</a:t>
            </a:r>
            <a:r>
              <a:rPr lang="tr-TR" sz="4800" dirty="0"/>
              <a:t> gönderilen idare faaliyet raporları, Maliye Bakanlığı tarafından </a:t>
            </a:r>
            <a:r>
              <a:rPr lang="tr-TR" sz="4800" dirty="0" err="1"/>
              <a:t>Sayıştaya</a:t>
            </a:r>
            <a:r>
              <a:rPr lang="tr-TR" sz="4800" dirty="0"/>
              <a:t> gönderilen Genel Faaliyet Raporu ve İçişleri Bakanlığı tarafından </a:t>
            </a:r>
            <a:r>
              <a:rPr lang="tr-TR" sz="4800" dirty="0" err="1"/>
              <a:t>Sayıştaya</a:t>
            </a:r>
            <a:r>
              <a:rPr lang="tr-TR" sz="4800" dirty="0"/>
              <a:t> gönderilen Mahalli İdareler Genel Faaliyet Raporunun değerlendirme sonuçları dikkate alınarak hazırlanmaktadır.</a:t>
            </a:r>
            <a:br>
              <a:rPr lang="tr-TR" sz="4800" dirty="0"/>
            </a:br>
            <a:r>
              <a:rPr lang="tr-TR" sz="4800" dirty="0"/>
              <a:t/>
            </a:r>
            <a:br>
              <a:rPr lang="tr-TR" sz="4800" dirty="0"/>
            </a:br>
            <a:r>
              <a:rPr lang="tr-TR" sz="4800" dirty="0"/>
              <a:t>Faaliyet Genel Değerlendirme Raporunun amacı stratejik plan, performans programı ve bütçe ilişkisi bağlamında üst yöneticilerin güvence beyanı vererek kamuoyuna açıkladığı mali bilgi ve performans bilgisinin doğruluğuna güvence vermektir.</a:t>
            </a:r>
          </a:p>
          <a:p>
            <a:pPr algn="l" fontAlgn="base"/>
            <a:r>
              <a:rPr lang="tr-TR" sz="4800" b="1" dirty="0" smtClean="0"/>
              <a:t>-Mali </a:t>
            </a:r>
            <a:r>
              <a:rPr lang="tr-TR" sz="4800" b="1" dirty="0"/>
              <a:t>İstatistikleri Değerlendirme Raporu</a:t>
            </a:r>
            <a:endParaRPr lang="tr-TR" sz="4800" dirty="0"/>
          </a:p>
          <a:p>
            <a:pPr algn="l" fontAlgn="base"/>
            <a:r>
              <a:rPr lang="tr-TR" sz="4800" dirty="0"/>
              <a:t>Mali istatistikleri değerlendirme raporu, bir yıla ait mali istatistiklerin; hazırlanma, yayımlanma, doğruluk, güvenilirlik ve önceden belirlenmiş standartlara uygunluk bakımından Sayıştay tarafından değerlendirildiği rapordur.</a:t>
            </a:r>
            <a:br>
              <a:rPr lang="tr-TR" sz="4800" dirty="0"/>
            </a:br>
            <a:r>
              <a:rPr lang="tr-TR" sz="4800" dirty="0"/>
              <a:t>Bu amaçla düzenlenen değerlendirme raporu Türkiye Büyük Millet Meclisine ve Maliye Bakanlığına gönderilmektedir.</a:t>
            </a:r>
          </a:p>
          <a:p>
            <a:pPr algn="l" fontAlgn="base"/>
            <a:r>
              <a:rPr lang="tr-TR" sz="4800" b="1" dirty="0" smtClean="0"/>
              <a:t>-Genel </a:t>
            </a:r>
            <a:r>
              <a:rPr lang="tr-TR" sz="4800" b="1" dirty="0"/>
              <a:t>Uygunluk Bildirimi</a:t>
            </a:r>
            <a:endParaRPr lang="tr-TR" sz="4800" dirty="0"/>
          </a:p>
          <a:p>
            <a:pPr algn="l" fontAlgn="base"/>
            <a:r>
              <a:rPr lang="tr-TR" sz="4800" dirty="0"/>
              <a:t>Genel uygunluk bildirimi taslağı; denetim grup başkanlıklarınca denetim sonuçları ve faaliyet raporları dikkate alınarak hazırlanmakta; uygunluk değerlendirmesinde kesin hesap kanunu tasarısında yer alan merkezi yönetim bütçe kanunu uygulama sonuçları, kamu idare hesapları esas alınarak saptanan sonuçlarla karşılaştırılmakta ve bu karşılaştırmada bunların uygunluk derecesiyle birlikte kamu idare hesaplarını oluşturan mali rapor ve tablolar ile kesin hesap kanunu tasarısı ekinde yer alan cetvel ve belgelerin güvenilirliği ve doğruluğu da değerlendirilmektedir. Türkiye Büyük Millet Meclisine sunulması gereken diğer hususları da içeren genel uygunluk bildirimi taslakları, grup başkanlıklarınca Sayıştay Başkanlığına sunulmakta ve taslaklar Sayıştay Genel Kurulunda görüşülerek son şekli verilmektedir.</a:t>
            </a:r>
            <a:br>
              <a:rPr lang="tr-TR" sz="4800" dirty="0"/>
            </a:br>
            <a:r>
              <a:rPr lang="tr-TR" sz="4800" dirty="0"/>
              <a:t/>
            </a:r>
            <a:br>
              <a:rPr lang="tr-TR" sz="4800" dirty="0"/>
            </a:br>
            <a:r>
              <a:rPr lang="tr-TR" sz="4800" dirty="0"/>
              <a:t>Sayıştay tarafından, merkezi yönetim kapsamındaki kamu idareleri için düzenlenen genel uygunluk bildirimi, kesin hesap kanun tasarısının verilmesinden başlayarak en geç </a:t>
            </a:r>
            <a:r>
              <a:rPr lang="tr-TR" sz="4800" dirty="0" err="1"/>
              <a:t>yetmişbeş</a:t>
            </a:r>
            <a:r>
              <a:rPr lang="tr-TR" sz="4800" dirty="0"/>
              <a:t> gün içinde Türkiye Büyük Millet Meclisine sunulmaktadır.</a:t>
            </a:r>
            <a:br>
              <a:rPr lang="tr-TR" sz="4800" dirty="0"/>
            </a:br>
            <a:r>
              <a:rPr lang="tr-TR" sz="4800" dirty="0"/>
              <a:t>Kesin hesap kanunu tasarısı ve genel uygunluk bildiriminin Türkiye Büyük Millet Meclisine verilmiş olması, ilgili yıla ait </a:t>
            </a:r>
            <a:r>
              <a:rPr lang="tr-TR" sz="4800" dirty="0" err="1"/>
              <a:t>Sayıştayca</a:t>
            </a:r>
            <a:r>
              <a:rPr lang="tr-TR" sz="4800" dirty="0"/>
              <a:t> sonuçlandırılamamış denetim ve hesap yargılamasını önlememekte ve hesapların kesin hükme bağlandığı anlamına gelmemektedir. Genel uygunluk bildiriminin sunulmasından sonra kesin hesaplara ilişkin olarak ortaya çıkacak bulgular ilk genel uygunluk bildirimi ile birlikte ek olarak Türkiye Büyük Millet Meclisine sunulmaktadır.</a:t>
            </a:r>
          </a:p>
          <a:p>
            <a:pPr algn="l" fontAlgn="base"/>
            <a:r>
              <a:rPr lang="tr-TR" sz="4800" b="1" dirty="0" smtClean="0"/>
              <a:t>-Kamu </a:t>
            </a:r>
            <a:r>
              <a:rPr lang="tr-TR" sz="4800" b="1" dirty="0"/>
              <a:t>İktisadi Teşebbüsleri Raporları</a:t>
            </a:r>
            <a:endParaRPr lang="tr-TR" sz="4800" dirty="0"/>
          </a:p>
          <a:p>
            <a:pPr algn="l" fontAlgn="base"/>
            <a:r>
              <a:rPr lang="tr-TR" sz="4800" dirty="0"/>
              <a:t>Kamu </a:t>
            </a:r>
            <a:r>
              <a:rPr lang="tr-TR" sz="4800" dirty="0" err="1"/>
              <a:t>ikitisadi</a:t>
            </a:r>
            <a:r>
              <a:rPr lang="tr-TR" sz="4800" dirty="0"/>
              <a:t> teşebbüslerinin denetimleri sonucunda ortaya çıkan denetim raporlarının ve bu kurumların yıllık faaliyet sonuçlarının sektörler bazında gösterildiği raporlardır. Kamu iktisadi teşebbüslerinin Türkiye Büyük Millet Meclisince denetlenmesine ilişkin hususlar 3346 sayılı Kanun’la düzenlenmiştir.</a:t>
            </a:r>
            <a:r>
              <a:rPr lang="tr-TR" dirty="0"/>
              <a:t/>
            </a:r>
            <a:br>
              <a:rPr lang="tr-TR" dirty="0"/>
            </a:br>
            <a:r>
              <a:rPr lang="tr-TR" dirty="0"/>
              <a:t> </a:t>
            </a:r>
          </a:p>
          <a:p>
            <a:endParaRPr lang="tr-TR" dirty="0"/>
          </a:p>
        </p:txBody>
      </p:sp>
    </p:spTree>
    <p:extLst>
      <p:ext uri="{BB962C8B-B14F-4D97-AF65-F5344CB8AC3E}">
        <p14:creationId xmlns:p14="http://schemas.microsoft.com/office/powerpoint/2010/main" val="20646509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291090"/>
            <a:ext cx="9144000" cy="612919"/>
          </a:xfrm>
        </p:spPr>
        <p:txBody>
          <a:bodyPr>
            <a:noAutofit/>
          </a:bodyPr>
          <a:lstStyle/>
          <a:p>
            <a:r>
              <a:rPr lang="tr-TR" sz="3200" b="1" dirty="0" err="1"/>
              <a:t>Sayıştayın</a:t>
            </a:r>
            <a:r>
              <a:rPr lang="tr-TR" sz="3200" b="1" dirty="0"/>
              <a:t> Yetkileri</a:t>
            </a:r>
            <a:r>
              <a:rPr lang="tr-TR" sz="2000" dirty="0"/>
              <a:t/>
            </a:r>
            <a:br>
              <a:rPr lang="tr-TR" sz="2000" dirty="0"/>
            </a:br>
            <a:endParaRPr lang="tr-TR" sz="2000" dirty="0"/>
          </a:p>
        </p:txBody>
      </p:sp>
      <p:sp>
        <p:nvSpPr>
          <p:cNvPr id="3" name="Alt Başlık 2"/>
          <p:cNvSpPr>
            <a:spLocks noGrp="1"/>
          </p:cNvSpPr>
          <p:nvPr>
            <p:ph type="subTitle" idx="1"/>
          </p:nvPr>
        </p:nvSpPr>
        <p:spPr>
          <a:xfrm>
            <a:off x="446809" y="644236"/>
            <a:ext cx="11242964" cy="5943599"/>
          </a:xfrm>
        </p:spPr>
        <p:txBody>
          <a:bodyPr>
            <a:normAutofit fontScale="92500" lnSpcReduction="10000"/>
          </a:bodyPr>
          <a:lstStyle/>
          <a:p>
            <a:pPr algn="l" fontAlgn="base"/>
            <a:r>
              <a:rPr lang="tr-TR" dirty="0"/>
              <a:t>Sayıştay, 6085 sayılı Sayıştay Kanunu veya diğer kanunlarla yüklendiği görevlerin yerine getirilmesi sırasında kamu idareleri ve görevlileriyle doğrudan yazışmaya, gerekli gördüğü belge, defter ve kayıtları göndereceği mensupları aracılığıyla görmeye, mallar hariç dilediği yere getirtmeye, sözlü bilgi almak üzere her derece ve sınıftan ilgili memurları çağırmaya, kamu idarelerinden temsilci istemeye yetkilidir.</a:t>
            </a:r>
          </a:p>
          <a:p>
            <a:pPr algn="l" fontAlgn="base"/>
            <a:r>
              <a:rPr lang="tr-TR" dirty="0"/>
              <a:t>Sayıştay, denetimine giren işlemlerle ilgili her türlü bilgi ve belgeyi, kamu idareleri ile bankalar dahil diğer gerçek ve tüzel kişilerden isteyebilir.</a:t>
            </a:r>
            <a:br>
              <a:rPr lang="tr-TR" dirty="0"/>
            </a:br>
            <a:r>
              <a:rPr lang="tr-TR" dirty="0"/>
              <a:t/>
            </a:r>
            <a:br>
              <a:rPr lang="tr-TR" dirty="0"/>
            </a:br>
            <a:r>
              <a:rPr lang="tr-TR" dirty="0"/>
              <a:t>Sayıştay, denetimine giren kamu idarelerinin işlemleriyle ilgili kayıtları, eşya ve malları, işleri, faaliyetleri ve hizmetleri görevlendireceği mensupları veya bilirkişiler tarafından yerinde ve işlem ve olayın her safhasında incelemeye yetkilidir. Bilirkişinin hukuki durumu, yetkisi ve sorumluluğu genel hükümlere tabidir.</a:t>
            </a:r>
            <a:br>
              <a:rPr lang="tr-TR" dirty="0"/>
            </a:br>
            <a:r>
              <a:rPr lang="tr-TR" dirty="0"/>
              <a:t/>
            </a:r>
            <a:br>
              <a:rPr lang="tr-TR" dirty="0"/>
            </a:br>
            <a:r>
              <a:rPr lang="tr-TR" dirty="0"/>
              <a:t>Sayıştay, kamu idarelerinin hesap, işlem ve faaliyetleri ile mallarını, hesap veya faaliyet dönemine bağlı olmaksızın yılı içinde veya yıllar itibariyle denetleyebileceği gibi sektör, program, proje ve konu bazında da denetleyebilir.</a:t>
            </a:r>
            <a:br>
              <a:rPr lang="tr-TR" dirty="0"/>
            </a:br>
            <a:r>
              <a:rPr lang="tr-TR" dirty="0"/>
              <a:t/>
            </a:r>
            <a:br>
              <a:rPr lang="tr-TR" dirty="0"/>
            </a:br>
            <a:r>
              <a:rPr lang="tr-TR" dirty="0"/>
              <a:t>Denetimler sırasında gerekli görülmesi halinde, Sayıştay dışından uzman görevlendirilebilir. Bilirkişi ve uzman görevlendirilmesine ilişkin esas ve usuller yönetmelikle belirlenir.</a:t>
            </a:r>
          </a:p>
        </p:txBody>
      </p:sp>
    </p:spTree>
    <p:extLst>
      <p:ext uri="{BB962C8B-B14F-4D97-AF65-F5344CB8AC3E}">
        <p14:creationId xmlns:p14="http://schemas.microsoft.com/office/powerpoint/2010/main" val="34795341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68137" y="540327"/>
            <a:ext cx="9144000" cy="685655"/>
          </a:xfrm>
        </p:spPr>
        <p:txBody>
          <a:bodyPr>
            <a:noAutofit/>
          </a:bodyPr>
          <a:lstStyle/>
          <a:p>
            <a:r>
              <a:rPr lang="tr-TR" sz="3200" b="1" dirty="0" smtClean="0"/>
              <a:t/>
            </a:r>
            <a:br>
              <a:rPr lang="tr-TR" sz="3200" b="1" dirty="0" smtClean="0"/>
            </a:br>
            <a:r>
              <a:rPr lang="tr-TR" sz="3200" b="1" dirty="0" smtClean="0"/>
              <a:t>Denetim </a:t>
            </a:r>
            <a:r>
              <a:rPr lang="tr-TR" sz="3200" b="1" dirty="0"/>
              <a:t>Alanı</a:t>
            </a:r>
            <a:br>
              <a:rPr lang="tr-TR" sz="3200" b="1" dirty="0"/>
            </a:br>
            <a:endParaRPr lang="tr-TR" sz="3200" b="1" dirty="0"/>
          </a:p>
        </p:txBody>
      </p:sp>
      <p:sp>
        <p:nvSpPr>
          <p:cNvPr id="3" name="Alt Başlık 2"/>
          <p:cNvSpPr>
            <a:spLocks noGrp="1"/>
          </p:cNvSpPr>
          <p:nvPr>
            <p:ph type="subTitle" idx="1"/>
          </p:nvPr>
        </p:nvSpPr>
        <p:spPr>
          <a:xfrm>
            <a:off x="758536" y="768927"/>
            <a:ext cx="10931236" cy="5943600"/>
          </a:xfrm>
        </p:spPr>
        <p:txBody>
          <a:bodyPr>
            <a:normAutofit fontScale="70000" lnSpcReduction="20000"/>
          </a:bodyPr>
          <a:lstStyle/>
          <a:p>
            <a:pPr algn="l" fontAlgn="base"/>
            <a:r>
              <a:rPr lang="tr-TR" dirty="0"/>
              <a:t>Sayıştay;</a:t>
            </a:r>
          </a:p>
          <a:p>
            <a:pPr algn="l" fontAlgn="base"/>
            <a:r>
              <a:rPr lang="tr-TR" dirty="0"/>
              <a:t>a) Merkezi yönetim bütçesi kapsamındaki kamu idareleri ile sosyal güvenlik kurumlarını, mahallî idareleri, sermayesinde doğrudan veya dolaylı olarak kamu payı olan özel kanunlar ile kurulmuş anonim ortaklıkları, diğer kamu idarelerini (kamu kurumu niteliğindeki meslek kuruluşları hariç),</a:t>
            </a:r>
          </a:p>
          <a:p>
            <a:pPr algn="l" fontAlgn="base"/>
            <a:r>
              <a:rPr lang="tr-TR" dirty="0"/>
              <a:t>b) (a) bendinde sayılan idarelere bağlı veya bu idarelerin kurdukları veya doğrudan doğruya ya da dolaylı olarak ortak oldukları her çeşit idare, kuruluş, müessese, birlik, işletme ve şirketleri,</a:t>
            </a:r>
          </a:p>
          <a:p>
            <a:pPr algn="l" fontAlgn="base"/>
            <a:r>
              <a:rPr lang="tr-TR" dirty="0"/>
              <a:t>c) Kamu idareleri tarafından yapılan her türlü iç ve dış borçlanma, borç verilmesi, borç geri ödemeleri, yurt dışından alınan hibelerin kullanımı, hibe verilmesi, Hazine garantileri, Hazine alacakları, nakit yönetimi ve bunlarla ilgili diğer hususları; tüm kaynak aktarımları ve kullanımları ile Avrupa Birliği fonları dahil yurt içi ve yurt dışından sağlanan diğer kaynakların ve fonların kullanımını,</a:t>
            </a:r>
          </a:p>
          <a:p>
            <a:pPr algn="l" fontAlgn="base"/>
            <a:r>
              <a:rPr lang="tr-TR" dirty="0"/>
              <a:t>ç) Kamu idareleri bütçelerinde yer alıp almadığına bakılmaksızın özel hesaplar dahil tüm kamu hesapları, fonları, kaynakları ve faaliyetlerini</a:t>
            </a:r>
          </a:p>
          <a:p>
            <a:pPr algn="l" fontAlgn="base"/>
            <a:r>
              <a:rPr lang="tr-TR" dirty="0"/>
              <a:t>denetler.</a:t>
            </a:r>
            <a:br>
              <a:rPr lang="tr-TR" dirty="0"/>
            </a:br>
            <a:r>
              <a:rPr lang="tr-TR" dirty="0"/>
              <a:t> </a:t>
            </a:r>
          </a:p>
          <a:p>
            <a:pPr algn="l" fontAlgn="base"/>
            <a:r>
              <a:rPr lang="tr-TR" dirty="0"/>
              <a:t>(a) ve (b) bentleri kapsamına giren şirketlerden doğrudan veya dolaylı olarak kamu payı %50’den az olup ilgili mevzuatı uyarınca bağımsız denetime tabi olan; şirketler, bunların iştirakleri ve bağlı ortaklıklarının denetimi, ilgili mevzuatı uyarınca düzenlenen ve </a:t>
            </a:r>
            <a:r>
              <a:rPr lang="tr-TR" dirty="0" err="1"/>
              <a:t>Sayıştaya</a:t>
            </a:r>
            <a:r>
              <a:rPr lang="tr-TR" dirty="0"/>
              <a:t> gönderilecek olan bağımsız denetim raporları esas alınarak yapılır. Sayıştay, münhasıran kendisine sunulan bağımsız denetim raporlarını esas alarak hazırlayacağı raporu Türkiye Büyük Millet Meclisine sunar.</a:t>
            </a:r>
            <a:br>
              <a:rPr lang="tr-TR" dirty="0"/>
            </a:br>
            <a:r>
              <a:rPr lang="tr-TR" dirty="0"/>
              <a:t> </a:t>
            </a:r>
          </a:p>
          <a:p>
            <a:pPr algn="l" fontAlgn="base"/>
            <a:r>
              <a:rPr lang="tr-TR" dirty="0"/>
              <a:t>Sayıştay; yapılan </a:t>
            </a:r>
            <a:r>
              <a:rPr lang="tr-TR" dirty="0" err="1"/>
              <a:t>andlaşma</a:t>
            </a:r>
            <a:r>
              <a:rPr lang="tr-TR" dirty="0"/>
              <a:t> veya sözleşmedeki esaslar çerçevesinde uluslararası kuruluş ve örgütlerin hesap ve işlemlerini de denetler.</a:t>
            </a:r>
          </a:p>
          <a:p>
            <a:pPr algn="l" fontAlgn="base"/>
            <a:r>
              <a:rPr lang="tr-TR" dirty="0"/>
              <a:t>2/4/1987 tarihli ve 3346 sayılı Kamu İktisadi Teşebbüsleri ile Fonların Türkiye Büyük Millet Meclisince Denetlenmesinin Düzenlenmesi Hakkında Kanun’un 2 </a:t>
            </a:r>
            <a:r>
              <a:rPr lang="tr-TR" dirty="0" err="1"/>
              <a:t>nci</a:t>
            </a:r>
            <a:r>
              <a:rPr lang="tr-TR" dirty="0"/>
              <a:t> maddesi kapsamına giren kamu kurum, kuruluş ve ortaklıklarının Türkiye Büyük Millet Meclisince denetlenmesi, Sayıştay Kanunu ve diğer kanunlarda belirtilen usul ve esaslar çerçevesinde yerine getirilir.</a:t>
            </a:r>
          </a:p>
          <a:p>
            <a:endParaRPr lang="tr-TR" dirty="0"/>
          </a:p>
        </p:txBody>
      </p:sp>
    </p:spTree>
    <p:extLst>
      <p:ext uri="{BB962C8B-B14F-4D97-AF65-F5344CB8AC3E}">
        <p14:creationId xmlns:p14="http://schemas.microsoft.com/office/powerpoint/2010/main" val="16058845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259773"/>
            <a:ext cx="9144000" cy="1039091"/>
          </a:xfrm>
        </p:spPr>
        <p:txBody>
          <a:bodyPr>
            <a:normAutofit fontScale="90000"/>
          </a:bodyPr>
          <a:lstStyle/>
          <a:p>
            <a:r>
              <a:rPr lang="tr-TR" dirty="0" smtClean="0"/>
              <a:t/>
            </a:r>
            <a:br>
              <a:rPr lang="tr-TR" dirty="0" smtClean="0"/>
            </a:br>
            <a:r>
              <a:rPr lang="tr-TR" sz="3600" b="1" dirty="0" smtClean="0"/>
              <a:t>Denetim </a:t>
            </a:r>
            <a:r>
              <a:rPr lang="tr-TR" sz="3600" b="1" dirty="0"/>
              <a:t>Türleri</a:t>
            </a:r>
            <a:br>
              <a:rPr lang="tr-TR" sz="3600" b="1" dirty="0"/>
            </a:br>
            <a:endParaRPr lang="tr-TR" sz="3600" b="1" dirty="0"/>
          </a:p>
        </p:txBody>
      </p:sp>
      <p:sp>
        <p:nvSpPr>
          <p:cNvPr id="3" name="Alt Başlık 2"/>
          <p:cNvSpPr>
            <a:spLocks noGrp="1"/>
          </p:cNvSpPr>
          <p:nvPr>
            <p:ph type="subTitle" idx="1"/>
          </p:nvPr>
        </p:nvSpPr>
        <p:spPr>
          <a:xfrm>
            <a:off x="827809" y="976745"/>
            <a:ext cx="10536382" cy="5548745"/>
          </a:xfrm>
        </p:spPr>
        <p:txBody>
          <a:bodyPr>
            <a:normAutofit/>
          </a:bodyPr>
          <a:lstStyle/>
          <a:p>
            <a:pPr algn="l" fontAlgn="base"/>
            <a:r>
              <a:rPr lang="tr-TR" dirty="0"/>
              <a:t>Sayıştay denetimi, düzenlilik denetimi ve performans denetimini kapsar.</a:t>
            </a:r>
          </a:p>
          <a:p>
            <a:pPr algn="l" fontAlgn="base"/>
            <a:r>
              <a:rPr lang="tr-TR" b="1" dirty="0" smtClean="0"/>
              <a:t>-Düzenlilik </a:t>
            </a:r>
            <a:r>
              <a:rPr lang="tr-TR" b="1" dirty="0"/>
              <a:t>Denetimi</a:t>
            </a:r>
            <a:endParaRPr lang="tr-TR" dirty="0"/>
          </a:p>
          <a:p>
            <a:pPr algn="l" fontAlgn="base"/>
            <a:r>
              <a:rPr lang="tr-TR" dirty="0"/>
              <a:t>Kamu idarelerinin gelir, gider ve malları ile bunlara ilişkin hesap ve işlemlerinin kanunlara ve diğer hukuki düzenlemelere uygun olup olmadığının tespiti,</a:t>
            </a:r>
          </a:p>
          <a:p>
            <a:pPr algn="l" fontAlgn="base"/>
            <a:r>
              <a:rPr lang="tr-TR" dirty="0"/>
              <a:t>b) Kamu idarelerinin mali rapor ve tablolarının, bunlara dayanak oluşturan ve ihtiyaç duyulan her türlü belgelerin değerlendirilerek, bunların güvenilirliği ve doğruluğu hakkında görüş bildirilmesi,</a:t>
            </a:r>
          </a:p>
          <a:p>
            <a:pPr algn="l" fontAlgn="base"/>
            <a:r>
              <a:rPr lang="tr-TR" dirty="0"/>
              <a:t>c) Mali yönetim ve iç kontrol sistemlerinin değerlendirilmesi,</a:t>
            </a:r>
          </a:p>
          <a:p>
            <a:pPr algn="l" fontAlgn="base"/>
            <a:r>
              <a:rPr lang="tr-TR" dirty="0"/>
              <a:t>suretiyle gerçekleştirilir</a:t>
            </a:r>
            <a:r>
              <a:rPr lang="tr-TR" dirty="0" smtClean="0"/>
              <a:t>.</a:t>
            </a:r>
          </a:p>
          <a:p>
            <a:pPr algn="l" fontAlgn="base"/>
            <a:r>
              <a:rPr lang="tr-TR" dirty="0" smtClean="0"/>
              <a:t/>
            </a:r>
            <a:br>
              <a:rPr lang="tr-TR" dirty="0" smtClean="0"/>
            </a:br>
            <a:r>
              <a:rPr lang="tr-TR" dirty="0"/>
              <a:t> </a:t>
            </a:r>
            <a:r>
              <a:rPr lang="tr-TR" dirty="0" smtClean="0"/>
              <a:t>-</a:t>
            </a:r>
            <a:r>
              <a:rPr lang="tr-TR" b="1" dirty="0" smtClean="0"/>
              <a:t>Performans </a:t>
            </a:r>
            <a:r>
              <a:rPr lang="tr-TR" b="1" dirty="0"/>
              <a:t>Denetimi</a:t>
            </a:r>
            <a:endParaRPr lang="tr-TR" dirty="0"/>
          </a:p>
          <a:p>
            <a:pPr algn="l"/>
            <a:r>
              <a:rPr lang="tr-TR" dirty="0"/>
              <a:t>Hesap verme sorumluluğu çerçevesinde idarelerce belirlenen hedef ve göstergelerle ilgili olarak faaliyet sonuçlarının ölçülmesi suretiyle gerçekleştirilir.</a:t>
            </a:r>
          </a:p>
        </p:txBody>
      </p:sp>
    </p:spTree>
    <p:extLst>
      <p:ext uri="{BB962C8B-B14F-4D97-AF65-F5344CB8AC3E}">
        <p14:creationId xmlns:p14="http://schemas.microsoft.com/office/powerpoint/2010/main" val="7109278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311727"/>
            <a:ext cx="9144000" cy="966355"/>
          </a:xfrm>
        </p:spPr>
        <p:txBody>
          <a:bodyPr>
            <a:normAutofit fontScale="90000"/>
          </a:bodyPr>
          <a:lstStyle/>
          <a:p>
            <a:r>
              <a:rPr lang="tr-TR" sz="3200" b="1" dirty="0" err="1" smtClean="0"/>
              <a:t>Sayıştayın</a:t>
            </a:r>
            <a:r>
              <a:rPr lang="tr-TR" sz="3200" b="1" dirty="0" smtClean="0"/>
              <a:t> </a:t>
            </a:r>
            <a:r>
              <a:rPr lang="tr-TR" sz="3200" b="1" dirty="0"/>
              <a:t>Özellikleri</a:t>
            </a:r>
            <a:br>
              <a:rPr lang="tr-TR" sz="3200" b="1" dirty="0"/>
            </a:br>
            <a:endParaRPr lang="tr-TR" sz="3200" b="1" dirty="0"/>
          </a:p>
        </p:txBody>
      </p:sp>
      <p:sp>
        <p:nvSpPr>
          <p:cNvPr id="3" name="Alt Başlık 2"/>
          <p:cNvSpPr>
            <a:spLocks noGrp="1"/>
          </p:cNvSpPr>
          <p:nvPr>
            <p:ph type="subTitle" idx="1"/>
          </p:nvPr>
        </p:nvSpPr>
        <p:spPr>
          <a:xfrm>
            <a:off x="665017" y="852055"/>
            <a:ext cx="10983191" cy="5704609"/>
          </a:xfrm>
        </p:spPr>
        <p:txBody>
          <a:bodyPr>
            <a:normAutofit fontScale="85000" lnSpcReduction="20000"/>
          </a:bodyPr>
          <a:lstStyle/>
          <a:p>
            <a:pPr algn="l" fontAlgn="base"/>
            <a:r>
              <a:rPr lang="tr-TR" dirty="0"/>
              <a:t>Kıta Avrupası ve özellikle Fransa modelinden esinlenilerek kurulan Sayıştay </a:t>
            </a:r>
            <a:r>
              <a:rPr lang="tr-TR" dirty="0" err="1"/>
              <a:t>kurulsal</a:t>
            </a:r>
            <a:r>
              <a:rPr lang="tr-TR" dirty="0"/>
              <a:t> şekilde organize edilmiş ve yargı yetkisi ile donatılmış </a:t>
            </a:r>
            <a:r>
              <a:rPr lang="tr-TR" dirty="0" err="1"/>
              <a:t>sayıştay</a:t>
            </a:r>
            <a:r>
              <a:rPr lang="tr-TR" dirty="0"/>
              <a:t> örneklerinden biridir. </a:t>
            </a:r>
            <a:r>
              <a:rPr lang="tr-TR" dirty="0" err="1"/>
              <a:t>Sayıştayın</a:t>
            </a:r>
            <a:r>
              <a:rPr lang="tr-TR" dirty="0"/>
              <a:t> "hesap mahkemesi" olarak vasıflandırılması bu </a:t>
            </a:r>
            <a:r>
              <a:rPr lang="tr-TR" dirty="0" err="1"/>
              <a:t>kurulsal</a:t>
            </a:r>
            <a:r>
              <a:rPr lang="tr-TR" dirty="0"/>
              <a:t> yapılanmaya ve yargı yetkisine işaret etmektedir. Sayıştay tarafından verilen kesin hükümlere ilişkin olarak sorumlular başka bir idari yargı yoluna başvuramamaktadır.</a:t>
            </a:r>
          </a:p>
          <a:p>
            <a:pPr algn="l" fontAlgn="base"/>
            <a:r>
              <a:rPr lang="tr-TR" dirty="0" err="1"/>
              <a:t>Sayıştayın</a:t>
            </a:r>
            <a:r>
              <a:rPr lang="tr-TR" dirty="0"/>
              <a:t> görev çerçevesi Anayasa’da düzenlenmiştir. 1876 Anayasası’ndan beri Sayıştay anayasal bir kuruluş olma statüsünü devam ettirmektedir.  </a:t>
            </a:r>
          </a:p>
          <a:p>
            <a:pPr algn="l" fontAlgn="base"/>
            <a:r>
              <a:rPr lang="tr-TR" dirty="0" smtClean="0"/>
              <a:t>Bağımsızlık, </a:t>
            </a:r>
            <a:r>
              <a:rPr lang="tr-TR" dirty="0" err="1"/>
              <a:t>sayıştayların</a:t>
            </a:r>
            <a:r>
              <a:rPr lang="tr-TR" dirty="0"/>
              <a:t> olmazsa olmaz özelliklerinden biridir. Gerek yargı erkiyle donatılmış olması, gerekse de devletin organik yapısı içerisinde herhangi bir üst kuruluşa bağlı kılınmaksızın özel bir statü tanınmış olması dolayısıyla Sayıştay, en üst düzeyde bağımsızlığa sahip bir kurumdur.</a:t>
            </a:r>
          </a:p>
          <a:p>
            <a:pPr algn="l" fontAlgn="base"/>
            <a:r>
              <a:rPr lang="tr-TR" dirty="0"/>
              <a:t> Sayıştay Parlamento adına denetim yapmakla birlikte, Parlamento ile organik bir bağı bulunmamaktadır. Denetimin planlanması, uygulanması ve sonuca bağlanması faaliyetleri mevzuat çerçevesinde, herhangi bir organın müdahalesi olmaksızın doğrudan </a:t>
            </a:r>
            <a:r>
              <a:rPr lang="tr-TR" dirty="0" err="1"/>
              <a:t>Sayıştayca</a:t>
            </a:r>
            <a:r>
              <a:rPr lang="tr-TR" dirty="0"/>
              <a:t> yürütülmektedir. Sayıştay, denetim usul ve esaslarını da teşkilat kanunu çerçevesinde doğrudan kendisi belirlemektedir.</a:t>
            </a:r>
          </a:p>
          <a:p>
            <a:pPr algn="l" fontAlgn="base"/>
            <a:r>
              <a:rPr lang="tr-TR" dirty="0"/>
              <a:t> Sayıştay bütçesi yürütme organının müdahalesi olmaksızın doğrudan Türkiye Büyük Millet Meclisine sunulmaktadır. Sayıştay bütçesine ilişkin iş ve işlemleri Sayıştay Başkanı yürütmektedir.  </a:t>
            </a:r>
          </a:p>
          <a:p>
            <a:pPr algn="l" fontAlgn="base"/>
            <a:r>
              <a:rPr lang="tr-TR" dirty="0"/>
              <a:t>Sayıştay Başkanı beş yıllık bir süre için, Sayıştay üyeleri ise herhangi bir süre kaydı olmaksızın Türkiye Büyük Millet Meclisi tarafından seçilmekte; Sayıştay denetçileri de kurum tarafından açılan yarışma sınavıyla işe alınmaktadırlar.</a:t>
            </a:r>
          </a:p>
          <a:p>
            <a:pPr algn="l" fontAlgn="base"/>
            <a:r>
              <a:rPr lang="tr-TR" dirty="0"/>
              <a:t>Sayıştay Başkanı ve üyeleri azlolunamamakta ve kendileri istemedikçe 65 yaşından önce emekliye sevk edilememektedir. Meslek mensuplarına yargıçlar için öngörülen teminatlar tanınmıştır.</a:t>
            </a:r>
          </a:p>
          <a:p>
            <a:endParaRPr lang="tr-TR" dirty="0"/>
          </a:p>
        </p:txBody>
      </p:sp>
    </p:spTree>
    <p:extLst>
      <p:ext uri="{BB962C8B-B14F-4D97-AF65-F5344CB8AC3E}">
        <p14:creationId xmlns:p14="http://schemas.microsoft.com/office/powerpoint/2010/main" val="27660465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dirty="0"/>
          </a:p>
        </p:txBody>
      </p:sp>
      <p:pic>
        <p:nvPicPr>
          <p:cNvPr id="1026" name="Picture 2" descr="https://www.sayistay.gov.tr/tr/Upload/95906369/images/hakk%C4%B1m%C4%B1zda/teskilat%20yapis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0945" y="166255"/>
            <a:ext cx="11679382" cy="64111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7234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99309" y="0"/>
            <a:ext cx="9144000" cy="1215736"/>
          </a:xfrm>
        </p:spPr>
        <p:txBody>
          <a:bodyPr>
            <a:normAutofit/>
          </a:bodyPr>
          <a:lstStyle/>
          <a:p>
            <a:r>
              <a:rPr lang="tr-TR" sz="3200" dirty="0" smtClean="0"/>
              <a:t>Üye </a:t>
            </a:r>
            <a:r>
              <a:rPr lang="tr-TR" sz="3200" dirty="0"/>
              <a:t>Olunan Uluslararası Kuruluşlar</a:t>
            </a:r>
            <a:br>
              <a:rPr lang="tr-TR" sz="3200" dirty="0"/>
            </a:br>
            <a:endParaRPr lang="tr-TR" sz="3200" dirty="0"/>
          </a:p>
        </p:txBody>
      </p:sp>
      <p:sp>
        <p:nvSpPr>
          <p:cNvPr id="3" name="Alt Başlık 2"/>
          <p:cNvSpPr>
            <a:spLocks noGrp="1"/>
          </p:cNvSpPr>
          <p:nvPr>
            <p:ph type="subTitle" idx="1"/>
          </p:nvPr>
        </p:nvSpPr>
        <p:spPr>
          <a:xfrm>
            <a:off x="415635" y="893617"/>
            <a:ext cx="11461173" cy="5683827"/>
          </a:xfrm>
        </p:spPr>
        <p:txBody>
          <a:bodyPr>
            <a:normAutofit fontScale="40000" lnSpcReduction="20000"/>
          </a:bodyPr>
          <a:lstStyle/>
          <a:p>
            <a:pPr algn="l" fontAlgn="base"/>
            <a:r>
              <a:rPr lang="tr-TR" sz="2900" dirty="0" smtClean="0"/>
              <a:t>Günümüzde </a:t>
            </a:r>
            <a:r>
              <a:rPr lang="tr-TR" sz="2900" dirty="0" err="1"/>
              <a:t>sayıştayların</a:t>
            </a:r>
            <a:r>
              <a:rPr lang="tr-TR" sz="2900" dirty="0"/>
              <a:t> birbirleriyle ilişkileri artmakta ve ilişkiler karşılıklı bilgi ve deneyim paylaşımıyla sınırlı kalmayıp ortak denetim projelerinin hayata geçirilmesi noktasına varmaktadır. </a:t>
            </a:r>
            <a:r>
              <a:rPr lang="tr-TR" sz="2900" dirty="0" err="1"/>
              <a:t>Sayıştayın</a:t>
            </a:r>
            <a:r>
              <a:rPr lang="tr-TR" sz="2900" dirty="0"/>
              <a:t> da üye olduğu uluslararası ve bölgesel organizasyonlar denetim standartlarının, denetim </a:t>
            </a:r>
            <a:r>
              <a:rPr lang="tr-TR" sz="2900" dirty="0" err="1"/>
              <a:t>metodlarının</a:t>
            </a:r>
            <a:r>
              <a:rPr lang="tr-TR" sz="2900" dirty="0"/>
              <a:t> ve tekniklerinin oluşturulmasında, yetkinleştirilmesinde ve yaygınlaştırılmasında önemli roller üstlenmektedirler.</a:t>
            </a:r>
            <a:br>
              <a:rPr lang="tr-TR" sz="2900" dirty="0"/>
            </a:br>
            <a:r>
              <a:rPr lang="tr-TR" sz="2900" dirty="0"/>
              <a:t/>
            </a:r>
            <a:br>
              <a:rPr lang="tr-TR" sz="2900" dirty="0"/>
            </a:br>
            <a:r>
              <a:rPr lang="tr-TR" sz="2900" dirty="0"/>
              <a:t>Uluslararası ilişkiler çerçevesinde Sayıştay, yüksek denetim kurumlarının uluslararası ve bölgesel organizasyonları ile sıkı bir işbirliği içindedir. Uluslararası Yüksek Denetim Kurumları Organizasyonu (INTOSAI), Avrupa Sayıştaylar Birliği (EUROSAI), Asya Sayıştaylar Birliği (ASOSAI) ve Ekonomik İşbirliği Teşkilatı Organizasyonu Sayıştayları Birliği (ECOSAI) üyesi olan Sayıştay aynı zamanda EUROSAI ve </a:t>
            </a:r>
            <a:r>
              <a:rPr lang="tr-TR" sz="2900" dirty="0" err="1"/>
              <a:t>ECOSAI’nin</a:t>
            </a:r>
            <a:r>
              <a:rPr lang="tr-TR" sz="2900" dirty="0"/>
              <a:t> yönetim kurulu üyeliğini, </a:t>
            </a:r>
            <a:r>
              <a:rPr lang="tr-TR" sz="2900" dirty="0" err="1"/>
              <a:t>ASOSAI’nin</a:t>
            </a:r>
            <a:r>
              <a:rPr lang="tr-TR" sz="2900" dirty="0"/>
              <a:t> denetim komitesi üyeliğini de yürütmektedir.</a:t>
            </a:r>
            <a:br>
              <a:rPr lang="tr-TR" sz="2900" dirty="0"/>
            </a:br>
            <a:r>
              <a:rPr lang="tr-TR" sz="2900" dirty="0"/>
              <a:t> </a:t>
            </a:r>
          </a:p>
          <a:p>
            <a:pPr algn="l" fontAlgn="base"/>
            <a:r>
              <a:rPr lang="tr-TR" sz="2900" b="1" dirty="0">
                <a:hlinkClick r:id="rId2"/>
              </a:rPr>
              <a:t>Uluslararası Sayıştaylar Organizasyonu (INTOSAI)</a:t>
            </a:r>
            <a:endParaRPr lang="tr-TR" sz="2900" dirty="0"/>
          </a:p>
          <a:p>
            <a:pPr algn="l" fontAlgn="base"/>
            <a:r>
              <a:rPr lang="tr-TR" sz="2900" dirty="0"/>
              <a:t>Birleşmiş Milletlere ya da Birleşmiş Milletlerin uzmanlık kuruluşlarına üye ülkeler yüksek denetim kuruluşlarının bir teşkilâtıdır. INTOSAI 1953 yılında Küba/Havana'da toplanan Kongrede 34 ülkenin katılımıyla kurulmuş olup, bugün üye sayısı 186'e ulaşmıştır. </a:t>
            </a:r>
            <a:r>
              <a:rPr lang="tr-TR" sz="2900" dirty="0" err="1"/>
              <a:t>INTOSAI'nin</a:t>
            </a:r>
            <a:r>
              <a:rPr lang="tr-TR" sz="2900" dirty="0"/>
              <a:t> her üç yılda değişik bir ülkede gerçekleştirilen kongreleri, kamu kesimindeki güncel ve önemli denetim sorunlarının görüşüldüğü ve gerekli tavsiye kararlarının alındığı bir forum niteliğindedir. Sayıştay, 1965 yılından beri </a:t>
            </a:r>
            <a:r>
              <a:rPr lang="tr-TR" sz="2900" dirty="0" err="1"/>
              <a:t>INTOSAI'nin</a:t>
            </a:r>
            <a:r>
              <a:rPr lang="tr-TR" sz="2900" dirty="0"/>
              <a:t> üyesidir.</a:t>
            </a:r>
          </a:p>
          <a:p>
            <a:pPr algn="l" fontAlgn="base"/>
            <a:r>
              <a:rPr lang="tr-TR" sz="2900" b="1" dirty="0">
                <a:hlinkClick r:id="rId3"/>
              </a:rPr>
              <a:t>Asya Ülkeleri Sayıştayları Organizasyonu (ASOSAI)</a:t>
            </a:r>
            <a:endParaRPr lang="tr-TR" sz="2900" dirty="0"/>
          </a:p>
          <a:p>
            <a:pPr algn="l" fontAlgn="base"/>
            <a:r>
              <a:rPr lang="tr-TR" sz="2900" dirty="0"/>
              <a:t>ASOSAI 1979 yılında kurulmuş olup, </a:t>
            </a:r>
            <a:r>
              <a:rPr lang="tr-TR" sz="2900" dirty="0" err="1"/>
              <a:t>INTOSAI’nin</a:t>
            </a:r>
            <a:r>
              <a:rPr lang="tr-TR" sz="2900" dirty="0"/>
              <a:t> bölgesel bir teşkilâtı olarak faaliyetini sürdürmektedir. </a:t>
            </a:r>
            <a:r>
              <a:rPr lang="tr-TR" sz="2900" dirty="0" err="1"/>
              <a:t>ASOSAl'nin</a:t>
            </a:r>
            <a:r>
              <a:rPr lang="tr-TR" sz="2900" dirty="0"/>
              <a:t> başlangıçta 11 olan üye sayısı bugün 43’e yükselmiştir. ASOSAI yüksek denetim alanında bölgesel eğitim tekniklerinin yanı sıra ortak araştırma projeleri de gerçekleştirmektedir. Sayıştay, </a:t>
            </a:r>
            <a:r>
              <a:rPr lang="tr-TR" sz="2900" dirty="0" err="1"/>
              <a:t>ASOSAI'ye</a:t>
            </a:r>
            <a:r>
              <a:rPr lang="tr-TR" sz="2900" dirty="0"/>
              <a:t> 1997 yılında üye olmuştur.</a:t>
            </a:r>
          </a:p>
          <a:p>
            <a:pPr algn="l" fontAlgn="base"/>
            <a:r>
              <a:rPr lang="tr-TR" sz="2900" b="1" dirty="0">
                <a:hlinkClick r:id="rId4"/>
              </a:rPr>
              <a:t>Avrupa Ülkeleri Sayıştayları Organizasyonu (EUROSAI)</a:t>
            </a:r>
            <a:endParaRPr lang="tr-TR" sz="2900" dirty="0"/>
          </a:p>
          <a:p>
            <a:pPr algn="l" fontAlgn="base"/>
            <a:r>
              <a:rPr lang="tr-TR" sz="2900" dirty="0" err="1"/>
              <a:t>INTOSAl'nin</a:t>
            </a:r>
            <a:r>
              <a:rPr lang="tr-TR" sz="2900" dirty="0"/>
              <a:t> bölgesel bir teşkilâtı olarak etkinliklerini sürdürmektedir. </a:t>
            </a:r>
            <a:r>
              <a:rPr lang="tr-TR" sz="2900" dirty="0" err="1"/>
              <a:t>EUROSAl'nin</a:t>
            </a:r>
            <a:r>
              <a:rPr lang="tr-TR" sz="2900" dirty="0"/>
              <a:t> kuruluş bildirgesi 1989 yılında Berlin'de imzalanmış, Kuruluş Konferansı 1990'da Madrid'de toplanmıştır. Başlangıçta 30 olan üye sayısı bugün 47’ye yükselmiştir. Sayıştay, </a:t>
            </a:r>
            <a:r>
              <a:rPr lang="tr-TR" sz="2900" dirty="0" err="1"/>
              <a:t>EUROSAI'nin</a:t>
            </a:r>
            <a:r>
              <a:rPr lang="tr-TR" sz="2900" dirty="0"/>
              <a:t> kuruluş bildirgesini imzalayan yüksek denetim kurumları arasındadır.</a:t>
            </a:r>
          </a:p>
          <a:p>
            <a:pPr algn="l" fontAlgn="base"/>
            <a:r>
              <a:rPr lang="tr-TR" sz="2900" b="1" dirty="0">
                <a:hlinkClick r:id="rId5"/>
              </a:rPr>
              <a:t>Ekonomik İşbirliği Organizasyonu Ülkeleri Sayıştayları Birliği (ECOSAI)</a:t>
            </a:r>
            <a:endParaRPr lang="tr-TR" sz="2900" dirty="0"/>
          </a:p>
          <a:p>
            <a:pPr algn="l" fontAlgn="base"/>
            <a:r>
              <a:rPr lang="tr-TR" sz="2900" dirty="0"/>
              <a:t>1994 yılında Pakistan/</a:t>
            </a:r>
            <a:r>
              <a:rPr lang="tr-TR" sz="2900" dirty="0" err="1"/>
              <a:t>Bhurban'da</a:t>
            </a:r>
            <a:r>
              <a:rPr lang="tr-TR" sz="2900" dirty="0"/>
              <a:t> toplanan Kongre ile kurulmuş meslekî bir bölgesel teşkilâttır. Türkiye, Afganistan, </a:t>
            </a:r>
            <a:r>
              <a:rPr lang="tr-TR" sz="2900" dirty="0" err="1"/>
              <a:t>Azerbeycan</a:t>
            </a:r>
            <a:r>
              <a:rPr lang="tr-TR" sz="2900" dirty="0"/>
              <a:t>, İran, Kazakistan, Kırgızistan, Pakistan, Tacikistan, Türkmenistan ve Özbekistan yüksek denetim kurumlarının üye olduğu ECOSAI faaliyetlerine Kuzey Kıbrıs Türk Cumhuriyeti </a:t>
            </a:r>
            <a:r>
              <a:rPr lang="tr-TR" sz="2900" dirty="0" err="1"/>
              <a:t>Sayıştayı</a:t>
            </a:r>
            <a:r>
              <a:rPr lang="tr-TR" sz="2900" dirty="0"/>
              <a:t> tüzük gereği gözlemci sıfatıyla katılmaktadır. Teşkilâtın kuruluş öncesi hazırlık aşamasında aktif bir rol üstlenen Sayıştay, kuruluş kongresinde </a:t>
            </a:r>
            <a:r>
              <a:rPr lang="tr-TR" sz="2900" dirty="0" err="1"/>
              <a:t>ECOSAI’nin</a:t>
            </a:r>
            <a:r>
              <a:rPr lang="tr-TR" sz="2900" dirty="0"/>
              <a:t> başkanlığına seçilmiştir. Türkiye </a:t>
            </a:r>
            <a:r>
              <a:rPr lang="tr-TR" sz="2900" dirty="0" err="1"/>
              <a:t>Sayıştayı</a:t>
            </a:r>
            <a:r>
              <a:rPr lang="tr-TR" sz="2900" dirty="0"/>
              <a:t> 2006 yılında yeniden ECOSAI Başkanlığına seçilmiştir.</a:t>
            </a:r>
            <a:br>
              <a:rPr lang="tr-TR" sz="2900" dirty="0"/>
            </a:br>
            <a:r>
              <a:rPr lang="tr-TR" sz="2900" dirty="0"/>
              <a:t/>
            </a:r>
            <a:br>
              <a:rPr lang="tr-TR" sz="2900" dirty="0"/>
            </a:br>
            <a:r>
              <a:rPr lang="tr-TR" sz="2900" dirty="0"/>
              <a:t/>
            </a:r>
            <a:br>
              <a:rPr lang="tr-TR" sz="2900" dirty="0"/>
            </a:br>
            <a:r>
              <a:rPr lang="tr-TR" sz="2900" dirty="0"/>
              <a:t>Diğer uluslararası ve bölgesel yüksek denetim kurumları organizasyonları:</a:t>
            </a:r>
            <a:br>
              <a:rPr lang="tr-TR" sz="2900" dirty="0"/>
            </a:br>
            <a:r>
              <a:rPr lang="tr-TR" sz="2900" dirty="0">
                <a:hlinkClick r:id="rId6"/>
              </a:rPr>
              <a:t>OLACEFS - </a:t>
            </a:r>
            <a:r>
              <a:rPr lang="tr-TR" sz="2900" dirty="0" err="1">
                <a:hlinkClick r:id="rId6"/>
              </a:rPr>
              <a:t>Organization</a:t>
            </a:r>
            <a:r>
              <a:rPr lang="tr-TR" sz="2900" dirty="0">
                <a:hlinkClick r:id="rId6"/>
              </a:rPr>
              <a:t> of Latin </a:t>
            </a:r>
            <a:r>
              <a:rPr lang="tr-TR" sz="2900" dirty="0" err="1">
                <a:hlinkClick r:id="rId6"/>
              </a:rPr>
              <a:t>American</a:t>
            </a:r>
            <a:r>
              <a:rPr lang="tr-TR" sz="2900" dirty="0">
                <a:hlinkClick r:id="rId6"/>
              </a:rPr>
              <a:t> </a:t>
            </a:r>
            <a:r>
              <a:rPr lang="tr-TR" sz="2900" dirty="0" err="1">
                <a:hlinkClick r:id="rId6"/>
              </a:rPr>
              <a:t>and</a:t>
            </a:r>
            <a:r>
              <a:rPr lang="tr-TR" sz="2900" dirty="0">
                <a:hlinkClick r:id="rId6"/>
              </a:rPr>
              <a:t> Caribbean </a:t>
            </a:r>
            <a:r>
              <a:rPr lang="tr-TR" sz="2900" dirty="0" err="1">
                <a:hlinkClick r:id="rId6"/>
              </a:rPr>
              <a:t>Supreme</a:t>
            </a:r>
            <a:r>
              <a:rPr lang="tr-TR" sz="2900" dirty="0">
                <a:hlinkClick r:id="rId6"/>
              </a:rPr>
              <a:t> </a:t>
            </a:r>
            <a:r>
              <a:rPr lang="tr-TR" sz="2900" dirty="0" err="1">
                <a:hlinkClick r:id="rId6"/>
              </a:rPr>
              <a:t>Audit</a:t>
            </a:r>
            <a:r>
              <a:rPr lang="tr-TR" sz="2900" dirty="0">
                <a:hlinkClick r:id="rId6"/>
              </a:rPr>
              <a:t> </a:t>
            </a:r>
            <a:r>
              <a:rPr lang="tr-TR" sz="2900" dirty="0" err="1">
                <a:hlinkClick r:id="rId6"/>
              </a:rPr>
              <a:t>Institutions</a:t>
            </a:r>
            <a:r>
              <a:rPr lang="tr-TR" sz="2900" dirty="0"/>
              <a:t/>
            </a:r>
            <a:br>
              <a:rPr lang="tr-TR" sz="2900" dirty="0"/>
            </a:br>
            <a:r>
              <a:rPr lang="tr-TR" sz="2900" dirty="0">
                <a:hlinkClick r:id="rId7"/>
              </a:rPr>
              <a:t>PASAI - Pacific </a:t>
            </a:r>
            <a:r>
              <a:rPr lang="tr-TR" sz="2900" dirty="0" err="1">
                <a:hlinkClick r:id="rId7"/>
              </a:rPr>
              <a:t>Association</a:t>
            </a:r>
            <a:r>
              <a:rPr lang="tr-TR" sz="2900" dirty="0">
                <a:hlinkClick r:id="rId7"/>
              </a:rPr>
              <a:t> of </a:t>
            </a:r>
            <a:r>
              <a:rPr lang="tr-TR" sz="2900" dirty="0" err="1">
                <a:hlinkClick r:id="rId7"/>
              </a:rPr>
              <a:t>Supreme</a:t>
            </a:r>
            <a:r>
              <a:rPr lang="tr-TR" sz="2900" dirty="0">
                <a:hlinkClick r:id="rId7"/>
              </a:rPr>
              <a:t> </a:t>
            </a:r>
            <a:r>
              <a:rPr lang="tr-TR" sz="2900" dirty="0" err="1">
                <a:hlinkClick r:id="rId7"/>
              </a:rPr>
              <a:t>Audit</a:t>
            </a:r>
            <a:r>
              <a:rPr lang="tr-TR" sz="2900" dirty="0">
                <a:hlinkClick r:id="rId7"/>
              </a:rPr>
              <a:t> </a:t>
            </a:r>
            <a:r>
              <a:rPr lang="tr-TR" sz="2900" dirty="0" err="1">
                <a:hlinkClick r:id="rId7"/>
              </a:rPr>
              <a:t>Instutions</a:t>
            </a:r>
            <a:r>
              <a:rPr lang="tr-TR" sz="2900" dirty="0">
                <a:hlinkClick r:id="rId7"/>
              </a:rPr>
              <a:t> </a:t>
            </a:r>
            <a:r>
              <a:rPr lang="tr-TR" sz="2900" dirty="0"/>
              <a:t/>
            </a:r>
            <a:br>
              <a:rPr lang="tr-TR" sz="2900" dirty="0"/>
            </a:br>
            <a:r>
              <a:rPr lang="tr-TR" sz="2900" dirty="0">
                <a:hlinkClick r:id="rId8"/>
              </a:rPr>
              <a:t>ARABOSAI (</a:t>
            </a:r>
            <a:r>
              <a:rPr lang="tr-TR" sz="2900" dirty="0" err="1">
                <a:hlinkClick r:id="rId8"/>
              </a:rPr>
              <a:t>Arab</a:t>
            </a:r>
            <a:r>
              <a:rPr lang="tr-TR" sz="2900" dirty="0">
                <a:hlinkClick r:id="rId8"/>
              </a:rPr>
              <a:t> </a:t>
            </a:r>
            <a:r>
              <a:rPr lang="tr-TR" sz="2900" dirty="0" err="1">
                <a:hlinkClick r:id="rId8"/>
              </a:rPr>
              <a:t>Organization</a:t>
            </a:r>
            <a:r>
              <a:rPr lang="tr-TR" sz="2900" dirty="0">
                <a:hlinkClick r:id="rId8"/>
              </a:rPr>
              <a:t> of </a:t>
            </a:r>
            <a:r>
              <a:rPr lang="tr-TR" sz="2900" dirty="0" err="1">
                <a:hlinkClick r:id="rId8"/>
              </a:rPr>
              <a:t>Supreme</a:t>
            </a:r>
            <a:r>
              <a:rPr lang="tr-TR" sz="2900" dirty="0">
                <a:hlinkClick r:id="rId8"/>
              </a:rPr>
              <a:t> </a:t>
            </a:r>
            <a:r>
              <a:rPr lang="tr-TR" sz="2900" dirty="0" err="1">
                <a:hlinkClick r:id="rId8"/>
              </a:rPr>
              <a:t>Audit</a:t>
            </a:r>
            <a:r>
              <a:rPr lang="tr-TR" sz="2900" dirty="0">
                <a:hlinkClick r:id="rId8"/>
              </a:rPr>
              <a:t> </a:t>
            </a:r>
            <a:r>
              <a:rPr lang="tr-TR" sz="2900" dirty="0" err="1">
                <a:hlinkClick r:id="rId8"/>
              </a:rPr>
              <a:t>Institutions</a:t>
            </a:r>
            <a:r>
              <a:rPr lang="tr-TR" sz="2900" dirty="0">
                <a:hlinkClick r:id="rId8"/>
              </a:rPr>
              <a:t>) </a:t>
            </a:r>
            <a:r>
              <a:rPr lang="tr-TR" sz="2900" dirty="0"/>
              <a:t/>
            </a:r>
            <a:br>
              <a:rPr lang="tr-TR" sz="2900" dirty="0"/>
            </a:br>
            <a:r>
              <a:rPr lang="tr-TR" sz="2900" dirty="0">
                <a:hlinkClick r:id="rId9"/>
              </a:rPr>
              <a:t>AFROSAI (</a:t>
            </a:r>
            <a:r>
              <a:rPr lang="tr-TR" sz="2900" dirty="0" err="1">
                <a:hlinkClick r:id="rId9"/>
              </a:rPr>
              <a:t>African</a:t>
            </a:r>
            <a:r>
              <a:rPr lang="tr-TR" sz="2900" dirty="0">
                <a:hlinkClick r:id="rId9"/>
              </a:rPr>
              <a:t> </a:t>
            </a:r>
            <a:r>
              <a:rPr lang="tr-TR" sz="2900" dirty="0" err="1">
                <a:hlinkClick r:id="rId9"/>
              </a:rPr>
              <a:t>Organization</a:t>
            </a:r>
            <a:r>
              <a:rPr lang="tr-TR" sz="2900" dirty="0">
                <a:hlinkClick r:id="rId9"/>
              </a:rPr>
              <a:t> of </a:t>
            </a:r>
            <a:r>
              <a:rPr lang="tr-TR" sz="2900" dirty="0" err="1">
                <a:hlinkClick r:id="rId9"/>
              </a:rPr>
              <a:t>Supreme</a:t>
            </a:r>
            <a:r>
              <a:rPr lang="tr-TR" sz="2900" dirty="0">
                <a:hlinkClick r:id="rId9"/>
              </a:rPr>
              <a:t> </a:t>
            </a:r>
            <a:r>
              <a:rPr lang="tr-TR" sz="2900" dirty="0" err="1">
                <a:hlinkClick r:id="rId9"/>
              </a:rPr>
              <a:t>Audit</a:t>
            </a:r>
            <a:r>
              <a:rPr lang="tr-TR" sz="2900" dirty="0">
                <a:hlinkClick r:id="rId9"/>
              </a:rPr>
              <a:t> </a:t>
            </a:r>
            <a:r>
              <a:rPr lang="tr-TR" sz="2900" dirty="0" err="1">
                <a:hlinkClick r:id="rId9"/>
              </a:rPr>
              <a:t>Institutions</a:t>
            </a:r>
            <a:r>
              <a:rPr lang="tr-TR" sz="2900" dirty="0">
                <a:hlinkClick r:id="rId9"/>
              </a:rPr>
              <a:t>) </a:t>
            </a:r>
            <a:r>
              <a:rPr lang="tr-TR" sz="2900" dirty="0"/>
              <a:t/>
            </a:r>
            <a:br>
              <a:rPr lang="tr-TR" sz="2900" dirty="0"/>
            </a:br>
            <a:r>
              <a:rPr lang="tr-TR" sz="2900" dirty="0">
                <a:hlinkClick r:id="rId10"/>
              </a:rPr>
              <a:t>CAROSAI (Caribbean </a:t>
            </a:r>
            <a:r>
              <a:rPr lang="tr-TR" sz="2900" dirty="0" err="1">
                <a:hlinkClick r:id="rId10"/>
              </a:rPr>
              <a:t>Organization</a:t>
            </a:r>
            <a:r>
              <a:rPr lang="tr-TR" sz="2900" dirty="0">
                <a:hlinkClick r:id="rId10"/>
              </a:rPr>
              <a:t> of </a:t>
            </a:r>
            <a:r>
              <a:rPr lang="tr-TR" sz="2900" dirty="0" err="1">
                <a:hlinkClick r:id="rId10"/>
              </a:rPr>
              <a:t>Supreme</a:t>
            </a:r>
            <a:r>
              <a:rPr lang="tr-TR" sz="2900" dirty="0">
                <a:hlinkClick r:id="rId10"/>
              </a:rPr>
              <a:t> </a:t>
            </a:r>
            <a:r>
              <a:rPr lang="tr-TR" sz="2900" dirty="0" err="1">
                <a:hlinkClick r:id="rId10"/>
              </a:rPr>
              <a:t>Audit</a:t>
            </a:r>
            <a:r>
              <a:rPr lang="tr-TR" sz="2900" dirty="0">
                <a:hlinkClick r:id="rId10"/>
              </a:rPr>
              <a:t> </a:t>
            </a:r>
            <a:r>
              <a:rPr lang="tr-TR" sz="2900" dirty="0" err="1">
                <a:hlinkClick r:id="rId10"/>
              </a:rPr>
              <a:t>Institutions</a:t>
            </a:r>
            <a:r>
              <a:rPr lang="tr-TR" sz="2900" dirty="0">
                <a:hlinkClick r:id="rId10"/>
              </a:rPr>
              <a:t>) </a:t>
            </a:r>
            <a:endParaRPr lang="tr-TR" sz="2900" dirty="0"/>
          </a:p>
          <a:p>
            <a:endParaRPr lang="tr-TR" dirty="0"/>
          </a:p>
        </p:txBody>
      </p:sp>
    </p:spTree>
    <p:extLst>
      <p:ext uri="{BB962C8B-B14F-4D97-AF65-F5344CB8AC3E}">
        <p14:creationId xmlns:p14="http://schemas.microsoft.com/office/powerpoint/2010/main" val="11540511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smtClean="0"/>
              <a:t>Merkez dışı birimlere ödenek gönderme</a:t>
            </a:r>
            <a:br>
              <a:rPr lang="tr-TR" b="1" dirty="0" smtClean="0"/>
            </a:br>
            <a:endParaRPr lang="tr-TR" dirty="0"/>
          </a:p>
        </p:txBody>
      </p:sp>
      <p:sp>
        <p:nvSpPr>
          <p:cNvPr id="3" name="Alt Başlık 2"/>
          <p:cNvSpPr>
            <a:spLocks noGrp="1"/>
          </p:cNvSpPr>
          <p:nvPr>
            <p:ph type="subTitle" idx="1"/>
          </p:nvPr>
        </p:nvSpPr>
        <p:spPr>
          <a:xfrm>
            <a:off x="1524000" y="2677885"/>
            <a:ext cx="9144000" cy="3252651"/>
          </a:xfrm>
        </p:spPr>
        <p:txBody>
          <a:bodyPr>
            <a:normAutofit/>
          </a:bodyPr>
          <a:lstStyle/>
          <a:p>
            <a:pPr algn="l"/>
            <a:r>
              <a:rPr lang="tr-TR" b="1" dirty="0" smtClean="0"/>
              <a:t>Madde </a:t>
            </a:r>
            <a:r>
              <a:rPr lang="tr-TR" b="1" dirty="0"/>
              <a:t>22- </a:t>
            </a:r>
            <a:r>
              <a:rPr lang="tr-TR" dirty="0"/>
              <a:t>Kamu idarelerinin merkez teşkilatı harcama yetkilileri</a:t>
            </a:r>
            <a:r>
              <a:rPr lang="tr-TR" dirty="0" smtClean="0"/>
              <a:t>, merkez </a:t>
            </a:r>
            <a:r>
              <a:rPr lang="tr-TR" dirty="0"/>
              <a:t>dışı birimlere, ihtiyaçlarında kullanılmak üzere </a:t>
            </a:r>
            <a:r>
              <a:rPr lang="tr-TR" dirty="0" smtClean="0"/>
              <a:t>Ödenek  Gönderme Belgesi </a:t>
            </a:r>
            <a:r>
              <a:rPr lang="tr-TR" dirty="0"/>
              <a:t>düzenlemek suretiyle ödenek gönderirler.</a:t>
            </a:r>
          </a:p>
          <a:p>
            <a:pPr algn="l"/>
            <a:r>
              <a:rPr lang="tr-TR" dirty="0"/>
              <a:t>Merkezî yönetim kapsamındaki kamu idarelerinde </a:t>
            </a:r>
            <a:r>
              <a:rPr lang="tr-TR" dirty="0" smtClean="0"/>
              <a:t>ödenek gönderilmesine </a:t>
            </a:r>
            <a:r>
              <a:rPr lang="tr-TR" dirty="0"/>
              <a:t>ilişkin usul ve esasları belirlemeye Maliye Bakanı </a:t>
            </a:r>
            <a:r>
              <a:rPr lang="tr-TR" dirty="0" smtClean="0"/>
              <a:t> yetkilidir</a:t>
            </a:r>
            <a:r>
              <a:rPr lang="tr-TR" dirty="0"/>
              <a:t>.</a:t>
            </a:r>
          </a:p>
        </p:txBody>
      </p:sp>
    </p:spTree>
    <p:extLst>
      <p:ext uri="{BB962C8B-B14F-4D97-AF65-F5344CB8AC3E}">
        <p14:creationId xmlns:p14="http://schemas.microsoft.com/office/powerpoint/2010/main" val="4002183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423410"/>
          </a:xfrm>
        </p:spPr>
        <p:txBody>
          <a:bodyPr>
            <a:normAutofit fontScale="90000"/>
          </a:bodyPr>
          <a:lstStyle/>
          <a:p>
            <a:r>
              <a:rPr lang="tr-TR" dirty="0" smtClean="0"/>
              <a:t>Bütçe hesaplarının kapatılması</a:t>
            </a:r>
            <a:endParaRPr lang="tr-TR" dirty="0"/>
          </a:p>
        </p:txBody>
      </p:sp>
      <p:sp>
        <p:nvSpPr>
          <p:cNvPr id="3" name="Alt Başlık 2"/>
          <p:cNvSpPr>
            <a:spLocks noGrp="1"/>
          </p:cNvSpPr>
          <p:nvPr>
            <p:ph type="subTitle" idx="1"/>
          </p:nvPr>
        </p:nvSpPr>
        <p:spPr>
          <a:xfrm>
            <a:off x="1524000" y="2628900"/>
            <a:ext cx="9144000" cy="2628900"/>
          </a:xfrm>
        </p:spPr>
        <p:txBody>
          <a:bodyPr/>
          <a:lstStyle/>
          <a:p>
            <a:pPr marL="457200" indent="-457200" algn="l">
              <a:buAutoNum type="arabicPeriod"/>
            </a:pPr>
            <a:r>
              <a:rPr lang="tr-TR" dirty="0" smtClean="0"/>
              <a:t>Egzersiz usulü</a:t>
            </a:r>
          </a:p>
          <a:p>
            <a:pPr marL="457200" indent="-457200" algn="l">
              <a:buAutoNum type="arabicPeriod"/>
            </a:pPr>
            <a:r>
              <a:rPr lang="tr-TR" dirty="0" err="1" smtClean="0"/>
              <a:t>Jestiyon</a:t>
            </a:r>
            <a:r>
              <a:rPr lang="tr-TR" dirty="0" smtClean="0"/>
              <a:t> usulü</a:t>
            </a:r>
          </a:p>
          <a:p>
            <a:pPr marL="457200" indent="-457200">
              <a:buAutoNum type="arabicPeriod"/>
            </a:pPr>
            <a:endParaRPr lang="tr-TR" dirty="0"/>
          </a:p>
        </p:txBody>
      </p:sp>
    </p:spTree>
    <p:extLst>
      <p:ext uri="{BB962C8B-B14F-4D97-AF65-F5344CB8AC3E}">
        <p14:creationId xmlns:p14="http://schemas.microsoft.com/office/powerpoint/2010/main" val="919813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496146"/>
          </a:xfrm>
        </p:spPr>
        <p:txBody>
          <a:bodyPr>
            <a:normAutofit fontScale="90000"/>
          </a:bodyPr>
          <a:lstStyle/>
          <a:p>
            <a:r>
              <a:rPr lang="tr-TR" dirty="0" smtClean="0"/>
              <a:t>Bütçenin denetimi ve aklanması</a:t>
            </a:r>
            <a:endParaRPr lang="tr-TR" dirty="0"/>
          </a:p>
        </p:txBody>
      </p:sp>
      <p:sp>
        <p:nvSpPr>
          <p:cNvPr id="3" name="Alt Başlık 2"/>
          <p:cNvSpPr>
            <a:spLocks noGrp="1"/>
          </p:cNvSpPr>
          <p:nvPr>
            <p:ph type="subTitle" idx="1"/>
          </p:nvPr>
        </p:nvSpPr>
        <p:spPr>
          <a:xfrm>
            <a:off x="1524000" y="2524991"/>
            <a:ext cx="9144000" cy="2732809"/>
          </a:xfrm>
        </p:spPr>
        <p:txBody>
          <a:bodyPr/>
          <a:lstStyle/>
          <a:p>
            <a:pPr marL="457200" indent="-457200">
              <a:buAutoNum type="arabicPeriod"/>
            </a:pPr>
            <a:r>
              <a:rPr lang="tr-TR" dirty="0" smtClean="0"/>
              <a:t>İdari denetim</a:t>
            </a:r>
          </a:p>
          <a:p>
            <a:pPr marL="457200" indent="-457200">
              <a:buAutoNum type="arabicPeriod"/>
            </a:pPr>
            <a:r>
              <a:rPr lang="tr-TR" dirty="0" smtClean="0"/>
              <a:t>Yargısal denetim</a:t>
            </a:r>
          </a:p>
          <a:p>
            <a:pPr marL="457200" indent="-457200">
              <a:buAutoNum type="arabicPeriod"/>
            </a:pPr>
            <a:r>
              <a:rPr lang="tr-TR" smtClean="0"/>
              <a:t>Yasama denetimi</a:t>
            </a:r>
            <a:endParaRPr lang="tr-TR" dirty="0"/>
          </a:p>
        </p:txBody>
      </p:sp>
    </p:spTree>
    <p:extLst>
      <p:ext uri="{BB962C8B-B14F-4D97-AF65-F5344CB8AC3E}">
        <p14:creationId xmlns:p14="http://schemas.microsoft.com/office/powerpoint/2010/main" val="2476273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37063" y="260215"/>
            <a:ext cx="9144000" cy="914255"/>
          </a:xfrm>
        </p:spPr>
        <p:txBody>
          <a:bodyPr>
            <a:normAutofit fontScale="90000"/>
          </a:bodyPr>
          <a:lstStyle/>
          <a:p>
            <a:r>
              <a:rPr lang="tr-TR" b="1" dirty="0" smtClean="0"/>
              <a:t>SAYIŞTAY</a:t>
            </a:r>
            <a:endParaRPr lang="tr-TR" dirty="0"/>
          </a:p>
        </p:txBody>
      </p:sp>
      <p:sp>
        <p:nvSpPr>
          <p:cNvPr id="3" name="Alt Başlık 2"/>
          <p:cNvSpPr>
            <a:spLocks noGrp="1"/>
          </p:cNvSpPr>
          <p:nvPr>
            <p:ph type="subTitle" idx="1"/>
          </p:nvPr>
        </p:nvSpPr>
        <p:spPr>
          <a:xfrm>
            <a:off x="927463" y="1110343"/>
            <a:ext cx="10580914" cy="5280065"/>
          </a:xfrm>
        </p:spPr>
        <p:txBody>
          <a:bodyPr>
            <a:normAutofit fontScale="62500" lnSpcReduction="20000"/>
          </a:bodyPr>
          <a:lstStyle/>
          <a:p>
            <a:r>
              <a:rPr lang="tr-TR" dirty="0" smtClean="0"/>
              <a:t>Osmanlı İmparatorluğu’nda </a:t>
            </a:r>
            <a:r>
              <a:rPr lang="tr-TR" dirty="0" err="1" smtClean="0"/>
              <a:t>ondokuzuncu</a:t>
            </a:r>
            <a:r>
              <a:rPr lang="tr-TR" dirty="0" smtClean="0"/>
              <a:t> yüzyılda başlayan yenileşme hareketleri çerçevesinde mali istikrarın sağlanması, gelirlerin ve giderlerin kontrol altına alınarak güçlü bir kamu maliyesinin tesisi ve sürdürülmesi yönünde önemli adımlar atılmaya başlanmış ve bu çabaların bir sonucu olarak Sayıştay, 29 Mayıs 1862 tarihinde Sultan Abdülaziz’in “İrade-i </a:t>
            </a:r>
            <a:r>
              <a:rPr lang="tr-TR" dirty="0" err="1" smtClean="0"/>
              <a:t>Seniyye”si</a:t>
            </a:r>
            <a:r>
              <a:rPr lang="tr-TR" dirty="0" smtClean="0"/>
              <a:t> ile  Divan-ı Ali-i Muhasebat adıyla kurulmuştur.</a:t>
            </a:r>
            <a:br>
              <a:rPr lang="tr-TR" dirty="0" smtClean="0"/>
            </a:br>
            <a:r>
              <a:rPr lang="tr-TR" dirty="0" smtClean="0"/>
              <a:t/>
            </a:r>
            <a:br>
              <a:rPr lang="tr-TR" dirty="0" smtClean="0"/>
            </a:br>
            <a:r>
              <a:rPr lang="tr-TR" dirty="0" smtClean="0"/>
              <a:t>1876 Anayasası’nda yer alarak anayasal bir kuruluş haline gelen Sayıştay, Hazineye tabi kurumların gelir ve giderleri ile muhasebe kayıtlarının ve diğer işlemlerinin yıllık olarak denetlenmesi ve giderlerin harcamadan önce vize edilmesi işlerini yerine getirmeye başlamıştır.</a:t>
            </a:r>
            <a:br>
              <a:rPr lang="tr-TR" dirty="0" smtClean="0"/>
            </a:br>
            <a:r>
              <a:rPr lang="tr-TR" dirty="0" smtClean="0"/>
              <a:t/>
            </a:r>
            <a:br>
              <a:rPr lang="tr-TR" dirty="0" smtClean="0"/>
            </a:br>
            <a:r>
              <a:rPr lang="tr-TR" dirty="0" smtClean="0"/>
              <a:t>Ankara’da Türkiye Büyük Millet Meclisinin kurulmasıyla, 1920-1923 döneminde </a:t>
            </a:r>
            <a:r>
              <a:rPr lang="tr-TR" dirty="0" err="1" smtClean="0"/>
              <a:t>Sayıştayca</a:t>
            </a:r>
            <a:r>
              <a:rPr lang="tr-TR" dirty="0" smtClean="0"/>
              <a:t> yürütülen bazı görevler TBMM üyeleri arasından seçilen bütçe denetimi ile görevli geçici bir komisyon eliyle yürütülmüştür. Cumhuriyetin ilânının hemen ertesinde 24 Kasım 1923 tarih ve 374 sayılı “Divan-ı Muhasebatın Sureti İntihabına Dair Kanun” ile Kıta Avrupası Fransa modeli esas alınarak yeniden kurulan Sayıştay, 1924 Anayasası ile de anayasal kimliğini korumuştur. 1924 Anayasası'nın 100 üncü maddesinde </a:t>
            </a:r>
            <a:r>
              <a:rPr lang="tr-TR" dirty="0" err="1" smtClean="0"/>
              <a:t>Sayıştayın</a:t>
            </a:r>
            <a:r>
              <a:rPr lang="tr-TR" dirty="0" smtClean="0"/>
              <a:t> Türkiye Büyük Millet Meclisine bağlı olduğu ve devletin bütün gelir ve giderlerini denetlemekle görevlendirildiği açıkça belirtilmiştir.</a:t>
            </a:r>
            <a:br>
              <a:rPr lang="tr-TR" dirty="0" smtClean="0"/>
            </a:br>
            <a:r>
              <a:rPr lang="tr-TR" dirty="0" smtClean="0"/>
              <a:t/>
            </a:r>
            <a:br>
              <a:rPr lang="tr-TR" dirty="0" smtClean="0"/>
            </a:br>
            <a:r>
              <a:rPr lang="tr-TR" dirty="0" smtClean="0"/>
              <a:t>Cumhuriyetin ilk yıllarında, yasama ve yürütmenin TBMM bünyesinde toplanmış olmasının da etkisiyle, TBMM-Sayıştay ilişkileri karşılıklı ve yakın seyretmiş, bu dönemde Sayıştay tarafından hazırlanan raporlar TBMM’de kurulan bir komisyon tarafından incelenmiştir. Ancak zamanla TBMM ile ilişkiler zayıflamış ve Sayıştay, faaliyetlerinin tümünü yargılama sürecine yönlendirmiştir.</a:t>
            </a:r>
            <a:br>
              <a:rPr lang="tr-TR" dirty="0" smtClean="0"/>
            </a:br>
            <a:r>
              <a:rPr lang="tr-TR" dirty="0" smtClean="0"/>
              <a:t/>
            </a:r>
            <a:br>
              <a:rPr lang="tr-TR" dirty="0" smtClean="0"/>
            </a:br>
            <a:r>
              <a:rPr lang="tr-TR" dirty="0" smtClean="0"/>
              <a:t>01.06.1934 tarihinde yürürlüğe giren 2514 sayılı “Divan-ı Muhasebat Kanunu” </a:t>
            </a:r>
            <a:r>
              <a:rPr lang="tr-TR" dirty="0" err="1" smtClean="0"/>
              <a:t>Sayıştayın</a:t>
            </a:r>
            <a:r>
              <a:rPr lang="tr-TR" dirty="0" smtClean="0"/>
              <a:t> kuruluş ve işleyişini yeniden düzenleyerek, bu tarihe kadar uygulanan dağınık Sayıştay mevzuatını yürürlükten kaldırmıştır.</a:t>
            </a:r>
            <a:br>
              <a:rPr lang="tr-TR" dirty="0" smtClean="0"/>
            </a:br>
            <a:r>
              <a:rPr lang="tr-TR" dirty="0" smtClean="0"/>
              <a:t/>
            </a:r>
            <a:br>
              <a:rPr lang="tr-TR" dirty="0" smtClean="0"/>
            </a:br>
            <a:r>
              <a:rPr lang="tr-TR" dirty="0" smtClean="0"/>
              <a:t>1929 yılında bütün dünyada yaşanan ekonomik kriz sonucunda serbest piyasa ekonomisinin hiçbir müdahale olmaksızın kusursuz bir şekilde işlemediği anlaşılmış, devletin ekonomik ve sosyal yaşama daha fazla müdahalesini öngören </a:t>
            </a:r>
            <a:r>
              <a:rPr lang="tr-TR" dirty="0" err="1" smtClean="0"/>
              <a:t>Keynesyen</a:t>
            </a:r>
            <a:r>
              <a:rPr lang="tr-TR" dirty="0" smtClean="0"/>
              <a:t> politikalar ön plana çıkmıştır. Ülkemizde bu dönemde kurulmaya başlanan kamu iktisadi teşebbüsleri devletin ticari ve sınaî alanda faaliyetlere girişmesini sağlamış ve bu kurumları denetlemek üzere 1938 yılında Başbakanlık Yüksek Denetleme Kurulu kurulmuştur. Kamu iktisadi teşebbüslerinin denetimi dünyada yaygın olarak, Sayıştaylar tarafından gerçekleştirilmesine rağmen, Başbakanlığa bağlı ayrı bir denetim kurumu oluşturulmuştur.</a:t>
            </a:r>
            <a:br>
              <a:rPr lang="tr-TR" dirty="0" smtClean="0"/>
            </a:br>
            <a:endParaRPr lang="tr-TR" dirty="0"/>
          </a:p>
        </p:txBody>
      </p:sp>
    </p:spTree>
    <p:extLst>
      <p:ext uri="{BB962C8B-B14F-4D97-AF65-F5344CB8AC3E}">
        <p14:creationId xmlns:p14="http://schemas.microsoft.com/office/powerpoint/2010/main" val="623796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28503" y="495346"/>
            <a:ext cx="9144000" cy="249237"/>
          </a:xfrm>
        </p:spPr>
        <p:txBody>
          <a:bodyPr>
            <a:noAutofit/>
          </a:bodyPr>
          <a:lstStyle/>
          <a:p>
            <a:pPr algn="r"/>
            <a:r>
              <a:rPr lang="tr-TR" sz="2800" dirty="0" smtClean="0"/>
              <a:t>DEVAM</a:t>
            </a:r>
            <a:endParaRPr lang="tr-TR" sz="2800" dirty="0"/>
          </a:p>
        </p:txBody>
      </p:sp>
      <p:sp>
        <p:nvSpPr>
          <p:cNvPr id="3" name="Alt Başlık 2"/>
          <p:cNvSpPr>
            <a:spLocks noGrp="1"/>
          </p:cNvSpPr>
          <p:nvPr>
            <p:ph type="subTitle" idx="1"/>
          </p:nvPr>
        </p:nvSpPr>
        <p:spPr>
          <a:xfrm>
            <a:off x="705393" y="653143"/>
            <a:ext cx="11011989" cy="5721531"/>
          </a:xfrm>
        </p:spPr>
        <p:txBody>
          <a:bodyPr>
            <a:normAutofit fontScale="70000" lnSpcReduction="20000"/>
          </a:bodyPr>
          <a:lstStyle/>
          <a:p>
            <a:r>
              <a:rPr lang="tr-TR" dirty="0" smtClean="0"/>
              <a:t>Devlet bütçesinin nitelik ve yapısal yönden gelişmeler göstermesi ve 2514 sayılı Kanun’un gereksinmeleri karşılayamaz olması nedeniyle Sayıştay, 1961 Anayasası’nın 127’nci maddesi ile yeni bir kuruluşa ve işleyişe kavuşturulmuştur. </a:t>
            </a:r>
            <a:r>
              <a:rPr lang="tr-TR" dirty="0" err="1" smtClean="0"/>
              <a:t>Sayıştayın</a:t>
            </a:r>
            <a:r>
              <a:rPr lang="tr-TR" dirty="0" smtClean="0"/>
              <a:t> sözü edilen gelişmelere ve 1961 Anayasa hükmüne uyumunu sağlamak üzere de 21.02.1967 tarihinde 832 sayılı Sayıştay Kanunu çıkarılmıştır.</a:t>
            </a:r>
            <a:br>
              <a:rPr lang="tr-TR" dirty="0" smtClean="0"/>
            </a:br>
            <a:r>
              <a:rPr lang="tr-TR" dirty="0" smtClean="0"/>
              <a:t/>
            </a:r>
            <a:br>
              <a:rPr lang="tr-TR" dirty="0" smtClean="0"/>
            </a:br>
            <a:r>
              <a:rPr lang="tr-TR" dirty="0" smtClean="0"/>
              <a:t>II. Dünya Savaşı sonrası dönemde kamu harcamalarının giderek artması, Sayıştayların denetim kapsamı ve niteliğinde hızlı ve temel değişimlere gitmesi zorunluluğunu doğurmuştur. Hesap ve işlemlerin tek tek incelenmesi yerine kurumların mali sistemlerine güvence veren denetimlere ağırlık verilmiştir. Bu bağlamda, Sayıştayların kuruluşlarından itibaren yaptıkları kamu gelir, gider ve mallarının mevzuata uygun olarak elde edilmesi, harcanması ve saklanmasına ilişkin denetimlerin yanı sıra, yeni bir denetim türü olarak performans denetimleri ortaya çıkmıştır.</a:t>
            </a:r>
            <a:br>
              <a:rPr lang="tr-TR" dirty="0" smtClean="0"/>
            </a:br>
            <a:r>
              <a:rPr lang="tr-TR" dirty="0" smtClean="0"/>
              <a:t/>
            </a:r>
            <a:br>
              <a:rPr lang="tr-TR" dirty="0" smtClean="0"/>
            </a:br>
            <a:r>
              <a:rPr lang="tr-TR" dirty="0" smtClean="0"/>
              <a:t>1950’lerde herhangi bir metodoloji geliştirilmeksizin geleneksel denetimin yan ürünü olarak yapılan performans denetimi 1970’lerin ikinci yarısından itibaren ülkelerin mevzuatında yer almaya başlamıştır. Dünyadaki gelişmelere paralel olarak ülkemizde de kamu yönetimi reformları gündeme gelmeye başlamış, 90’lı yıllarda buna yönelik çalışmalar yoğunlaşmıştır. 1996 yılında, 832 sayılı Sayıştay Kanunu’nda yapılan değişiklik ile </a:t>
            </a:r>
            <a:r>
              <a:rPr lang="tr-TR" dirty="0" err="1" smtClean="0"/>
              <a:t>Sayıştaya</a:t>
            </a:r>
            <a:r>
              <a:rPr lang="tr-TR" dirty="0" smtClean="0"/>
              <a:t> performans denetimi yetkisi verilmiştir.</a:t>
            </a:r>
            <a:br>
              <a:rPr lang="tr-TR" dirty="0" smtClean="0"/>
            </a:br>
            <a:r>
              <a:rPr lang="tr-TR" dirty="0" smtClean="0"/>
              <a:t/>
            </a:r>
            <a:br>
              <a:rPr lang="tr-TR" dirty="0" smtClean="0"/>
            </a:br>
            <a:r>
              <a:rPr lang="tr-TR" dirty="0" smtClean="0"/>
              <a:t>Avrupa Birliği adaylık sürecinin de etkisiyle 2000’li yıllarda kamu yönetimi reformları ivme kazanmış, dünyadaki yeni kamu yönetimi anlayışı ilk kez VIII. Beş Yıllık Kalkınma Planında (2001–2005), kamu hizmetlerinin sunumunda vatandaş tatmininin esas alınması olarak ifadesini bulmuştur. Başlatılan reform çalışmaları kapsamında kamu mali yönetimi yeniden ele alınmış, 2003 yılında yürürlüğe giren 5018 sayılı Kamu Mali Yönetimi ve Kontrol Kanunu ile fon uygulamasına son verilmiş, devletin tüm gelir ve giderleri ile borçları tamamen bütçe kapsamına alınarak yasama denetiminden geçmesi sağlanmıştır. Bu sayede, </a:t>
            </a:r>
            <a:r>
              <a:rPr lang="tr-TR" dirty="0" err="1" smtClean="0"/>
              <a:t>Sayıştayın</a:t>
            </a:r>
            <a:r>
              <a:rPr lang="tr-TR" dirty="0" smtClean="0"/>
              <a:t> tekil işlemlere odaklanan bir anlayıştan kurumun tüm mali yapısına odaklanan bir denetim anlayışına geçmesi ve daha kapsamlı rapor üreten bir yapıya dönüşmesi yolunda önemli bir adım atılmıştır.</a:t>
            </a:r>
            <a:br>
              <a:rPr lang="tr-TR" dirty="0" smtClean="0"/>
            </a:br>
            <a:r>
              <a:rPr lang="tr-TR" dirty="0" smtClean="0"/>
              <a:t/>
            </a:r>
            <a:br>
              <a:rPr lang="tr-TR" dirty="0" smtClean="0"/>
            </a:br>
            <a:r>
              <a:rPr lang="tr-TR" dirty="0" smtClean="0"/>
              <a:t>19.12.2010 tarihinde yürürlüğe giren 6085 sayılı Sayıştay Kanunu ile kamu kaynağı kullanılan tüm faaliyetler </a:t>
            </a:r>
            <a:r>
              <a:rPr lang="tr-TR" dirty="0" err="1" smtClean="0"/>
              <a:t>Sayıştayın</a:t>
            </a:r>
            <a:r>
              <a:rPr lang="tr-TR" dirty="0" smtClean="0"/>
              <a:t> denetim kapsamına alınmış ve kamu iktisadi teşebbüslerini denetleyen Başbakanlık Yüksek Denetleme Kurulu Sayıştay bünyesine dâhil edilerek, dış denetimde ikili yapıya son verilmiştir. Bu Kanun'la Sayıştay, günümüzün koşullarına, uluslararası standartlara ve yönetim ve denetim alanındaki çağdaş gelişmelere uygun olarak yeniden konumlandırılmıştır.</a:t>
            </a:r>
          </a:p>
          <a:p>
            <a:endParaRPr lang="tr-TR" dirty="0"/>
          </a:p>
        </p:txBody>
      </p:sp>
    </p:spTree>
    <p:extLst>
      <p:ext uri="{BB962C8B-B14F-4D97-AF65-F5344CB8AC3E}">
        <p14:creationId xmlns:p14="http://schemas.microsoft.com/office/powerpoint/2010/main" val="11658178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71749" y="377780"/>
            <a:ext cx="9144000" cy="851910"/>
          </a:xfrm>
        </p:spPr>
        <p:txBody>
          <a:bodyPr>
            <a:normAutofit fontScale="90000"/>
          </a:bodyPr>
          <a:lstStyle/>
          <a:p>
            <a:r>
              <a:rPr lang="tr-TR" b="1" dirty="0" err="1" smtClean="0"/>
              <a:t>Sayıştayın</a:t>
            </a:r>
            <a:r>
              <a:rPr lang="tr-TR" b="1" dirty="0" smtClean="0"/>
              <a:t> Görevleri</a:t>
            </a:r>
            <a:endParaRPr lang="tr-TR" dirty="0"/>
          </a:p>
        </p:txBody>
      </p:sp>
      <p:sp>
        <p:nvSpPr>
          <p:cNvPr id="3" name="Alt Başlık 2"/>
          <p:cNvSpPr>
            <a:spLocks noGrp="1"/>
          </p:cNvSpPr>
          <p:nvPr>
            <p:ph type="subTitle" idx="1"/>
          </p:nvPr>
        </p:nvSpPr>
        <p:spPr>
          <a:xfrm>
            <a:off x="1524000" y="1280160"/>
            <a:ext cx="9144000" cy="4963885"/>
          </a:xfrm>
        </p:spPr>
        <p:txBody>
          <a:bodyPr>
            <a:normAutofit fontScale="77500" lnSpcReduction="20000"/>
          </a:bodyPr>
          <a:lstStyle/>
          <a:p>
            <a:pPr algn="l" fontAlgn="base"/>
            <a:r>
              <a:rPr lang="tr-TR" dirty="0" smtClean="0"/>
              <a:t>Anayasa’nın 160 </a:t>
            </a:r>
            <a:r>
              <a:rPr lang="tr-TR" dirty="0" err="1" smtClean="0"/>
              <a:t>ıncı</a:t>
            </a:r>
            <a:r>
              <a:rPr lang="tr-TR" dirty="0" smtClean="0"/>
              <a:t> maddesine göre Sayıştay, merkezi yönetim bütçesi kapsamındaki kamu idareleri ile sosyal güvenlik kurumlarının bütün gelir ve giderleri ile mallarını Türkiye Büyük Millet Meclisi adına denetlemek ve sorumluların hesap ve işlemlerini kesin hükme bağlamak ve kanunlarla verilen inceleme, denetleme ve hükme bağlama işlerini yapmakla görevlidir. Ayrıca mahalli idarelerin hesap ve işlemlerinin denetimi ve kesin hükme bağlanması da Sayıştay tarafından yapılır.</a:t>
            </a:r>
            <a:br>
              <a:rPr lang="tr-TR" dirty="0" smtClean="0"/>
            </a:br>
            <a:r>
              <a:rPr lang="tr-TR" dirty="0" smtClean="0"/>
              <a:t> </a:t>
            </a:r>
            <a:br>
              <a:rPr lang="tr-TR" dirty="0" smtClean="0"/>
            </a:br>
            <a:r>
              <a:rPr lang="tr-TR" b="1" i="1" dirty="0" smtClean="0"/>
              <a:t>6085 sayılı Sayıştay Kanunu’nda, </a:t>
            </a:r>
            <a:r>
              <a:rPr lang="tr-TR" b="1" i="1" dirty="0" err="1" smtClean="0"/>
              <a:t>Sayıştayın</a:t>
            </a:r>
            <a:r>
              <a:rPr lang="tr-TR" b="1" i="1" dirty="0" smtClean="0"/>
              <a:t> görevleri şu şekilde sayılmıştır:</a:t>
            </a:r>
            <a:br>
              <a:rPr lang="tr-TR" b="1" i="1" dirty="0" smtClean="0"/>
            </a:br>
            <a:r>
              <a:rPr lang="tr-TR" b="1" i="1" dirty="0" smtClean="0"/>
              <a:t>Sayıştay;</a:t>
            </a:r>
          </a:p>
          <a:p>
            <a:pPr algn="l" fontAlgn="base"/>
            <a:r>
              <a:rPr lang="tr-TR" dirty="0" smtClean="0"/>
              <a:t>-Kamu idarelerinin mali faaliyet, karar ve işlemlerini hesap verme sorumluluğu çerçevesinde denetler ve sonuçları hakkında Türkiye Büyük Millet Meclisine doğru, yeterli, zamanlı bilgi ve raporlar sunar.</a:t>
            </a:r>
          </a:p>
          <a:p>
            <a:pPr algn="l" fontAlgn="base"/>
            <a:r>
              <a:rPr lang="tr-TR" dirty="0" smtClean="0"/>
              <a:t>-Genel yönetim kapsamındaki kamu idarelerinin; gelir, gider ve mallarına ilişkin hesap ve işlemlerinin kanunlara ve diğer hukuki düzenlemelere uygun olup olmadığını denetler, sorumluların hesap ve işlemlerinden kamu zararına yol açan hususları kesin hükme bağlar.</a:t>
            </a:r>
          </a:p>
          <a:p>
            <a:pPr algn="l" fontAlgn="base"/>
            <a:r>
              <a:rPr lang="tr-TR" dirty="0" smtClean="0"/>
              <a:t>-Genel uygunluk bildirimini Türkiye Büyük Millet Meclisine sunar.</a:t>
            </a:r>
          </a:p>
          <a:p>
            <a:pPr algn="l" fontAlgn="base"/>
            <a:r>
              <a:rPr lang="tr-TR" dirty="0" smtClean="0"/>
              <a:t>-Kanunlarla verilen inceleme, denetleme ve hükme bağlama işlerini yapar.</a:t>
            </a:r>
          </a:p>
          <a:p>
            <a:pPr algn="l" fontAlgn="base"/>
            <a:r>
              <a:rPr lang="tr-TR" dirty="0" smtClean="0"/>
              <a:t> </a:t>
            </a:r>
            <a:br>
              <a:rPr lang="tr-TR" dirty="0" smtClean="0"/>
            </a:br>
            <a:r>
              <a:rPr lang="tr-TR" dirty="0" smtClean="0"/>
              <a:t>-Anayasa ve 6085 sayılı Sayıştay Kanunu bağlamında </a:t>
            </a:r>
            <a:r>
              <a:rPr lang="tr-TR" dirty="0" err="1" smtClean="0"/>
              <a:t>Sayıştayın</a:t>
            </a:r>
            <a:r>
              <a:rPr lang="tr-TR" dirty="0" smtClean="0"/>
              <a:t> görevlerini üç ana başlıkta toplamak mümkündür: Denetim, Yargılama, Raporlama.</a:t>
            </a:r>
          </a:p>
          <a:p>
            <a:endParaRPr lang="tr-TR" dirty="0"/>
          </a:p>
        </p:txBody>
      </p:sp>
    </p:spTree>
    <p:extLst>
      <p:ext uri="{BB962C8B-B14F-4D97-AF65-F5344CB8AC3E}">
        <p14:creationId xmlns:p14="http://schemas.microsoft.com/office/powerpoint/2010/main" val="3280061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59923" y="249527"/>
            <a:ext cx="9144000" cy="550573"/>
          </a:xfrm>
        </p:spPr>
        <p:txBody>
          <a:bodyPr>
            <a:noAutofit/>
          </a:bodyPr>
          <a:lstStyle/>
          <a:p>
            <a:r>
              <a:rPr lang="tr-TR" sz="3200" b="1" dirty="0" err="1" smtClean="0"/>
              <a:t>Sayıştayın</a:t>
            </a:r>
            <a:r>
              <a:rPr lang="tr-TR" sz="3200" b="1" dirty="0" smtClean="0"/>
              <a:t> Görevleri - Denetim</a:t>
            </a:r>
            <a:endParaRPr lang="tr-TR" sz="3200" b="1" dirty="0"/>
          </a:p>
        </p:txBody>
      </p:sp>
      <p:sp>
        <p:nvSpPr>
          <p:cNvPr id="3" name="Alt Başlık 2"/>
          <p:cNvSpPr>
            <a:spLocks noGrp="1"/>
          </p:cNvSpPr>
          <p:nvPr>
            <p:ph type="subTitle" idx="1"/>
          </p:nvPr>
        </p:nvSpPr>
        <p:spPr>
          <a:xfrm>
            <a:off x="394855" y="800101"/>
            <a:ext cx="11274136" cy="5694218"/>
          </a:xfrm>
        </p:spPr>
        <p:txBody>
          <a:bodyPr>
            <a:normAutofit fontScale="85000" lnSpcReduction="20000"/>
          </a:bodyPr>
          <a:lstStyle/>
          <a:p>
            <a:pPr algn="l" fontAlgn="base"/>
            <a:r>
              <a:rPr lang="tr-TR" dirty="0" smtClean="0"/>
              <a:t>5018 sayılı Kamu Mali Yönetimi ve Kontrol Kanunu ile Sayıştay tek dış denetim organı olarak belirlenmiştir. </a:t>
            </a:r>
          </a:p>
          <a:p>
            <a:pPr algn="l" fontAlgn="base"/>
            <a:r>
              <a:rPr lang="tr-TR" b="1" i="1" dirty="0" smtClean="0"/>
              <a:t>Sayıştay tarafından yapılan denetimin amacı;</a:t>
            </a:r>
          </a:p>
          <a:p>
            <a:pPr algn="l" fontAlgn="base"/>
            <a:r>
              <a:rPr lang="tr-TR" dirty="0" smtClean="0"/>
              <a:t>-Bütçe hakkının gereği olarak kamu idarelerinin faaliyet sonuçları hakkında Türkiye Büyük Millet Meclisine ve kamuoyuna güvenilir ve yeterli bilgi sunulması,</a:t>
            </a:r>
          </a:p>
          <a:p>
            <a:pPr algn="l" fontAlgn="base"/>
            <a:r>
              <a:rPr lang="tr-TR" dirty="0" smtClean="0"/>
              <a:t>-Kamu mali yönetiminin hukuka uygun olarak yürütülmesi ve kamu kaynaklarının korunması,</a:t>
            </a:r>
          </a:p>
          <a:p>
            <a:pPr algn="l" fontAlgn="base"/>
            <a:r>
              <a:rPr lang="tr-TR" dirty="0" smtClean="0"/>
              <a:t>-Kamu idarelerinin performansının değerlendirilmesi,</a:t>
            </a:r>
          </a:p>
          <a:p>
            <a:pPr algn="l" fontAlgn="base"/>
            <a:r>
              <a:rPr lang="tr-TR" dirty="0" smtClean="0"/>
              <a:t>-Hesap verme sorumluluğu ve mali saydamlığın yerleştirilmesi ve yaygınlaştırılmasıdır.</a:t>
            </a:r>
          </a:p>
          <a:p>
            <a:pPr algn="l" fontAlgn="base"/>
            <a:r>
              <a:rPr lang="tr-TR" dirty="0" smtClean="0"/>
              <a:t>-Denetim; kamu idarelerinin hesap, mali işlem ve faaliyetleri ile iç kontrol sistemlerinin incelenmesi ve kaynakların etkili, ekonomik, verimli ve hukuka uygun olarak kullanılmasının değerlendirilmesidir. Sayıştay tarafından yerindelik denetimi yapılamaz, idarenin takdir yetkisini sınırlayacak ve ortadan kaldıracak karar alınamaz.</a:t>
            </a:r>
          </a:p>
          <a:p>
            <a:pPr algn="l" fontAlgn="base"/>
            <a:r>
              <a:rPr lang="tr-TR" dirty="0" smtClean="0"/>
              <a:t>-Denetim genel kabul görmüş uluslararası denetim standartlarına uygun olarak yürütülür.</a:t>
            </a:r>
          </a:p>
          <a:p>
            <a:pPr algn="l" fontAlgn="base"/>
            <a:r>
              <a:rPr lang="tr-TR" dirty="0" smtClean="0"/>
              <a:t>-Sayıştay ve denetçiler denetim faaliyetini bağımsız ve tarafsız olarak yürütür. Sayıştay'a denetim görevinin planlanması, programlanması ve yürütülmesinde talimat verilemez.</a:t>
            </a:r>
          </a:p>
          <a:p>
            <a:pPr algn="l" fontAlgn="base"/>
            <a:r>
              <a:rPr lang="tr-TR" dirty="0" smtClean="0"/>
              <a:t>-Denetimler, güncel denetim metodolojilerinin uygulanmasında gerekli özen gösterilerek gerçekleştirilir.</a:t>
            </a:r>
          </a:p>
          <a:p>
            <a:pPr algn="l" fontAlgn="base"/>
            <a:r>
              <a:rPr lang="tr-TR" dirty="0" smtClean="0"/>
              <a:t>-Denetim görevinin etkin bir biçimde yerine getirilmesi için Kurum mensuplarının teknik ve mesleki yeterlikleri geliştirilir.</a:t>
            </a:r>
          </a:p>
          <a:p>
            <a:pPr algn="l" fontAlgn="base"/>
            <a:r>
              <a:rPr lang="tr-TR" dirty="0" smtClean="0"/>
              <a:t>-Kalite güvencesinin sağlanması için, denetimin her aşaması denetim standartlarına, stratejik planlara, denetim programlarına ve mesleki etik kurallarına uygunluğu açısından sürekli gözden geçirilir.</a:t>
            </a:r>
          </a:p>
          <a:p>
            <a:endParaRPr lang="tr-TR" dirty="0"/>
          </a:p>
        </p:txBody>
      </p:sp>
    </p:spTree>
    <p:extLst>
      <p:ext uri="{BB962C8B-B14F-4D97-AF65-F5344CB8AC3E}">
        <p14:creationId xmlns:p14="http://schemas.microsoft.com/office/powerpoint/2010/main" val="39331117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374074"/>
            <a:ext cx="9144000" cy="1215736"/>
          </a:xfrm>
        </p:spPr>
        <p:txBody>
          <a:bodyPr>
            <a:normAutofit fontScale="90000"/>
          </a:bodyPr>
          <a:lstStyle/>
          <a:p>
            <a:r>
              <a:rPr lang="tr-TR" sz="2200" dirty="0" smtClean="0"/>
              <a:t/>
            </a:r>
            <a:br>
              <a:rPr lang="tr-TR" sz="2200" dirty="0" smtClean="0"/>
            </a:br>
            <a:r>
              <a:rPr lang="tr-TR" sz="2200" dirty="0"/>
              <a:t/>
            </a:r>
            <a:br>
              <a:rPr lang="tr-TR" sz="2200" dirty="0"/>
            </a:br>
            <a:r>
              <a:rPr lang="tr-TR" sz="2200" dirty="0" smtClean="0"/>
              <a:t/>
            </a:r>
            <a:br>
              <a:rPr lang="tr-TR" sz="2200" dirty="0" smtClean="0"/>
            </a:br>
            <a:r>
              <a:rPr lang="tr-TR" sz="3600" dirty="0" err="1" smtClean="0"/>
              <a:t>Sayıştayın</a:t>
            </a:r>
            <a:r>
              <a:rPr lang="tr-TR" sz="3600" dirty="0" smtClean="0"/>
              <a:t> Görevleri - Yargılama</a:t>
            </a:r>
            <a:r>
              <a:rPr lang="tr-TR" dirty="0"/>
              <a:t/>
            </a:r>
            <a:br>
              <a:rPr lang="tr-TR" dirty="0"/>
            </a:br>
            <a:endParaRPr lang="tr-TR" dirty="0"/>
          </a:p>
        </p:txBody>
      </p:sp>
      <p:sp>
        <p:nvSpPr>
          <p:cNvPr id="3" name="Alt Başlık 2"/>
          <p:cNvSpPr>
            <a:spLocks noGrp="1"/>
          </p:cNvSpPr>
          <p:nvPr>
            <p:ph type="subTitle" idx="1"/>
          </p:nvPr>
        </p:nvSpPr>
        <p:spPr>
          <a:xfrm>
            <a:off x="467591" y="841663"/>
            <a:ext cx="11232573" cy="5663045"/>
          </a:xfrm>
        </p:spPr>
        <p:txBody>
          <a:bodyPr>
            <a:normAutofit fontScale="77500" lnSpcReduction="20000"/>
          </a:bodyPr>
          <a:lstStyle/>
          <a:p>
            <a:pPr algn="l"/>
            <a:r>
              <a:rPr lang="tr-TR" dirty="0" smtClean="0"/>
              <a:t>-Sayıştay</a:t>
            </a:r>
            <a:r>
              <a:rPr lang="tr-TR" dirty="0"/>
              <a:t>, sorumluların hesap ve işlemlerini kesin hükme bağlama görevi yönünden yargısal bir faaliyet icra etmektedir. Denetçiler tarafından, genel yönetim kapsamındaki kamu idarelerinin hesap ve işlemlerinin denetimi sırasında kamu zararına yol açan bir husus tespit edildiğinde sorumluların savunmaları alınarak, mali yılsonu itibariyle yargılamaya esas raporlar düzenlenmekte ve bu raporlar eki belgelerle birlikte Başkanlığa sunulmaktadır.</a:t>
            </a:r>
            <a:r>
              <a:rPr lang="tr-TR" dirty="0" smtClean="0"/>
              <a:t/>
            </a:r>
            <a:br>
              <a:rPr lang="tr-TR" dirty="0" smtClean="0"/>
            </a:br>
            <a:r>
              <a:rPr lang="tr-TR" dirty="0" smtClean="0"/>
              <a:t/>
            </a:r>
            <a:br>
              <a:rPr lang="tr-TR" dirty="0" smtClean="0"/>
            </a:br>
            <a:r>
              <a:rPr lang="tr-TR" dirty="0" smtClean="0"/>
              <a:t>-Başkanlıkça</a:t>
            </a:r>
            <a:r>
              <a:rPr lang="tr-TR" dirty="0"/>
              <a:t>, en geç </a:t>
            </a:r>
            <a:r>
              <a:rPr lang="tr-TR" dirty="0" err="1"/>
              <a:t>onbeş</a:t>
            </a:r>
            <a:r>
              <a:rPr lang="tr-TR" dirty="0"/>
              <a:t> gün içinde hesap yargılamasının yapılacağı daireye gönderilen raporlar dairelerce yargılanmakta ve yapılan hesap yargılaması sonucunda; hesap ve işlemlerin yasal düzenlemelere uygunluğuna veya kamu zararının sorumlulardan tazminine hükmedilmektedir. Bu hükümler dışında, gerekli görülen hususların ilgili mercilere bildirilmesine de karar verilebilmektedir.  </a:t>
            </a:r>
            <a:r>
              <a:rPr lang="tr-TR" dirty="0" smtClean="0"/>
              <a:t/>
            </a:r>
            <a:br>
              <a:rPr lang="tr-TR" dirty="0" smtClean="0"/>
            </a:br>
            <a:r>
              <a:rPr lang="tr-TR" dirty="0" smtClean="0"/>
              <a:t/>
            </a:r>
            <a:br>
              <a:rPr lang="tr-TR" dirty="0" smtClean="0"/>
            </a:br>
            <a:r>
              <a:rPr lang="tr-TR" dirty="0" smtClean="0"/>
              <a:t>-Verilen </a:t>
            </a:r>
            <a:r>
              <a:rPr lang="tr-TR" dirty="0"/>
              <a:t>hüküm ve kararlar gerekçeli olarak tutanağa bağlanmakta ve daire başkanı ve üyeler tarafından imzalanmaktadır. Hesap yargılaması sırasında, mahkemelere veya yürütülen bir soruşturma için ilgili idari mercilere verilmiş olması nedeniyle belgeleri bulunmayan hesap yargılamasına konu olan bir işleme ilişkin bilgi ve belgelerin yeterli görülmemesi ve kovuşturma veya soruşturma sonucunun beklenmesine gerek görülen hallerde, bu hususlara ilişkin hesap ve işlemlerin yargılanması durdurularak, hüküm dışı bırakılabilmekte ve hüküm dışı bırakılan hususlara ilişkin noksanlıklar giderildikten sonra bu hesap ve işlemlerin yargılanmasına devam edilmektedir.  </a:t>
            </a:r>
            <a:r>
              <a:rPr lang="tr-TR" dirty="0" smtClean="0"/>
              <a:t/>
            </a:r>
            <a:br>
              <a:rPr lang="tr-TR" dirty="0" smtClean="0"/>
            </a:br>
            <a:r>
              <a:rPr lang="tr-TR" dirty="0" smtClean="0"/>
              <a:t/>
            </a:r>
            <a:br>
              <a:rPr lang="tr-TR" dirty="0" smtClean="0"/>
            </a:br>
            <a:r>
              <a:rPr lang="tr-TR" dirty="0" smtClean="0"/>
              <a:t>-Sayıştay </a:t>
            </a:r>
            <a:r>
              <a:rPr lang="tr-TR" dirty="0"/>
              <a:t>dairelerince hazırlanan ilamlar sorumlulara, sorumluların bağlı olduğu kamu idarelerine, genel bütçe kapsamındaki kamu idareleri için Maliye Bakanlığına, ilgili muhasebe birimine ve başsavcılığa tebliğ edilmektedir.</a:t>
            </a:r>
            <a:r>
              <a:rPr lang="tr-TR" dirty="0" smtClean="0"/>
              <a:t/>
            </a:r>
            <a:br>
              <a:rPr lang="tr-TR" dirty="0" smtClean="0"/>
            </a:br>
            <a:r>
              <a:rPr lang="tr-TR" dirty="0" smtClean="0"/>
              <a:t/>
            </a:r>
            <a:br>
              <a:rPr lang="tr-TR" dirty="0" smtClean="0"/>
            </a:br>
            <a:r>
              <a:rPr lang="tr-TR" dirty="0" smtClean="0"/>
              <a:t>-Sayıştay </a:t>
            </a:r>
            <a:r>
              <a:rPr lang="tr-TR" dirty="0"/>
              <a:t>ilamları kesinleştikten sonra doksan gün içerisinde yerine getirilir. İlam hükümlerinin yerine getirilmesinden, ilamların gönderildiği kamu idarelerinin üst yöneticileri sorumludur.  İlamlarda gösterilen tazmin miktarı hüküm tarihinden itibaren kanuni faize tabi tutularak, 9/6/1932 tarihli ve 2004 sayılı İcra ve İflas Kanunu hükümlerine göre tahsil olunur.</a:t>
            </a:r>
          </a:p>
        </p:txBody>
      </p:sp>
    </p:spTree>
    <p:extLst>
      <p:ext uri="{BB962C8B-B14F-4D97-AF65-F5344CB8AC3E}">
        <p14:creationId xmlns:p14="http://schemas.microsoft.com/office/powerpoint/2010/main" val="24298330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1038</Words>
  <Application>Microsoft Office PowerPoint</Application>
  <PresentationFormat>Geniş ekran</PresentationFormat>
  <Paragraphs>94</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Arial</vt:lpstr>
      <vt:lpstr>Calibri</vt:lpstr>
      <vt:lpstr>Calibri Light</vt:lpstr>
      <vt:lpstr>Office Teması</vt:lpstr>
      <vt:lpstr>Ödenek aktarmaları</vt:lpstr>
      <vt:lpstr>Merkez dışı birimlere ödenek gönderme </vt:lpstr>
      <vt:lpstr>Bütçe hesaplarının kapatılması</vt:lpstr>
      <vt:lpstr>Bütçenin denetimi ve aklanması</vt:lpstr>
      <vt:lpstr>SAYIŞTAY</vt:lpstr>
      <vt:lpstr>DEVAM</vt:lpstr>
      <vt:lpstr>Sayıştayın Görevleri</vt:lpstr>
      <vt:lpstr>Sayıştayın Görevleri - Denetim</vt:lpstr>
      <vt:lpstr>   Sayıştayın Görevleri - Yargılama </vt:lpstr>
      <vt:lpstr>     Sayıştayın Görevleri - Raporlama </vt:lpstr>
      <vt:lpstr>Sayıştayın Yetkileri </vt:lpstr>
      <vt:lpstr> Denetim Alanı </vt:lpstr>
      <vt:lpstr> Denetim Türleri </vt:lpstr>
      <vt:lpstr>Sayıştayın Özellikleri </vt:lpstr>
      <vt:lpstr>PowerPoint Sunusu</vt:lpstr>
      <vt:lpstr>Üye Olunan Uluslararası Kuruluşlar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mas</dc:creator>
  <cp:lastModifiedBy>arif şahin</cp:lastModifiedBy>
  <cp:revision>4</cp:revision>
  <dcterms:created xsi:type="dcterms:W3CDTF">2018-01-09T07:06:57Z</dcterms:created>
  <dcterms:modified xsi:type="dcterms:W3CDTF">2019-11-20T08:37:38Z</dcterms:modified>
</cp:coreProperties>
</file>