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7" r:id="rId3"/>
    <p:sldId id="312" r:id="rId4"/>
    <p:sldId id="331" r:id="rId5"/>
    <p:sldId id="260" r:id="rId6"/>
    <p:sldId id="340" r:id="rId7"/>
    <p:sldId id="351" r:id="rId8"/>
    <p:sldId id="341" r:id="rId9"/>
    <p:sldId id="365" r:id="rId10"/>
    <p:sldId id="343" r:id="rId11"/>
    <p:sldId id="308" r:id="rId12"/>
    <p:sldId id="263" r:id="rId13"/>
    <p:sldId id="314" r:id="rId14"/>
    <p:sldId id="354" r:id="rId15"/>
    <p:sldId id="355" r:id="rId16"/>
    <p:sldId id="356" r:id="rId17"/>
    <p:sldId id="358" r:id="rId18"/>
    <p:sldId id="367" r:id="rId19"/>
    <p:sldId id="3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I KAPISIZ" initials="SK" lastIdx="1" clrIdx="0">
    <p:extLst>
      <p:ext uri="{19B8F6BF-5375-455C-9EA6-DF929625EA0E}">
        <p15:presenceInfo xmlns:p15="http://schemas.microsoft.com/office/powerpoint/2012/main" userId="30f698448d3acf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2D11"/>
    <a:srgbClr val="FDFEFC"/>
    <a:srgbClr val="0A01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6" y="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137D-E862-4FF3-9B2B-DCE0B3858F6E}" type="datetime1">
              <a:rPr lang="tr-TR" smtClean="0"/>
              <a:t>5.11.2021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4930F-B05A-4AAF-AEB8-8DEF2E0B74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4184-6084-4AA4-868E-C71099F5CB37}" type="datetime1">
              <a:rPr lang="tr-TR" smtClean="0"/>
              <a:t>5.11.2021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0CFD-288C-4EF9-A7B8-E5A04CBC649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F05EE6E-CC67-42C9-A1A9-A0AB346BA638}" type="datetime1">
              <a:rPr lang="tr-TR" smtClean="0"/>
              <a:t>5.11.2021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9836-7AF8-48AD-96F7-E56380BC7992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81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6A2F-4D81-4863-900B-5A937E269C96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42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3A0A-7F4A-47F9-94E8-0B87F2DE373B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3120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9E3C-4132-4248-A793-CA0FBB925175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02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0C28-8DEA-4098-A5FC-BC5CB71A2980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26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67BC-09CC-4945-9C44-0F376E00F714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482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9142-A3A4-47F0-9844-ECB1D89FE013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03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9F6D-25C6-44A9-A3DC-C24833091B00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03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A3F-7062-4CEE-B459-7733F4641A67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47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16E6-AF6F-4379-837A-934346D468BC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53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6CD-CEAC-44EF-95E5-6DB5F5CE6504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17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3074-0035-433B-B564-F1EFE9C10614}" type="datetime1">
              <a:rPr lang="tr-TR" smtClean="0"/>
              <a:t>5.11.2021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4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50A6-F44A-4EB4-9FE9-1CF06AA8E419}" type="datetime1">
              <a:rPr lang="tr-TR" smtClean="0"/>
              <a:t>5.11.2021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7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8A8-ADE3-44C2-A432-2F32328EAC7D}" type="datetime1">
              <a:rPr lang="tr-TR" smtClean="0"/>
              <a:t>5.11.2021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06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CC-150D-4A99-A8B9-FCDB0CBC59D3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42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52E2-790D-4CD6-902D-5CCC1E685C84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8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9A4C-E77E-4983-8CC3-D932F8EC170E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20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076064" y="1484784"/>
            <a:ext cx="4950338" cy="156617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SAĞLIK BİLİMLERİ FAKÜLTESİ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ÇOCUK GELİŞİMİ BÖLÜMÜ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endParaRPr lang="tr-TR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773742" y="3158970"/>
            <a:ext cx="5554980" cy="2376264"/>
          </a:xfrm>
        </p:spPr>
        <p:txBody>
          <a:bodyPr>
            <a:normAutofit/>
          </a:bodyPr>
          <a:lstStyle/>
          <a:p>
            <a:pPr marL="257310" indent="-256770" algn="ctr">
              <a:spcBef>
                <a:spcPts val="751"/>
              </a:spcBef>
            </a:pPr>
            <a:endParaRPr lang="tr-TR" sz="27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257310" indent="-256770" algn="just">
              <a:spcBef>
                <a:spcPts val="751"/>
              </a:spcBef>
            </a:pPr>
            <a:r>
              <a:rPr lang="tr-TR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Dersin adı: Toplum ve Sağlık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Öğretim Elemanı: Satı GÜL KAPISIZ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Konu: Sağlığa İlişkin Riskler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 lnSpcReduction="10000"/>
          </a:bodyPr>
          <a:lstStyle/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Günümüzde sağlıksız yaşam tarzı, beslenme sorunları ve alkol ve sigara kullanımı sağlığa ilişkin riskleri artırmaktadır. 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Dünyadaki ölümlerin yaklaşık %60'ından sorumlu olan bulaşıcı olmayan hastalıklar oluşturuyor.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Nedeni açıkça küresel beslenme şekillerindeki değişiklikler ve işlenmiş yağlı, tuzlu ve şekerli gıdaların tüketiminin artması ile ilgilidir. 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oksul ülkelerde yaklaşık 170 milyon düşük kilolu çocuk bulunmakta ve bunların yaklaşık 3 milyonu her yıl bu nedenle ölmektedir. 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 yaş grupları sağlıkla ilgili belli risklere sahip olmasına karşın özellikle beş yaş altındaki çocuklar da riskler daha fazla gözlenebilmektedir.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16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 lnSpcReduction="10000"/>
          </a:bodyPr>
          <a:lstStyle/>
          <a:p>
            <a:pPr marL="300578" lvl="1" indent="0" algn="just">
              <a:buClr>
                <a:srgbClr val="B31166"/>
              </a:buClr>
              <a:buNone/>
            </a:pP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Gelir ve Değişen Sağlık Riskleri </a:t>
            </a:r>
          </a:p>
          <a:p>
            <a:pPr marL="643478" lvl="1" indent="-3429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Yoksulluk sağlık risklerini artıran ve derinleştiren önemli etkenlerden birisidir. </a:t>
            </a:r>
          </a:p>
          <a:p>
            <a:pPr marL="643478" lvl="1" indent="-3429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Tüm dünyada, özellikle gıda, alkol ve tütün tüketim kalıplarındaki değişiklikler, bir "risk dönüşümü” (risk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yaratmıştır. Kanser, kalp hastalığı, felç ve diyabet gibi hastalıklarda önemli bir artış söz konusudur. </a:t>
            </a:r>
          </a:p>
          <a:p>
            <a:pPr marL="643478" lvl="1" indent="-3429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Düşük gelirli kesimler "geleneksel riskler” olarak adlandırılan; </a:t>
            </a:r>
          </a:p>
          <a:p>
            <a:pPr marL="1043528" lvl="2" indent="-3429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yetersiz beslenme, </a:t>
            </a:r>
          </a:p>
          <a:p>
            <a:pPr marL="1043528" lvl="2" indent="-3429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güvenli olmayan seks, </a:t>
            </a:r>
          </a:p>
          <a:p>
            <a:pPr marL="1043528" lvl="2" indent="-3429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güvensiz su, </a:t>
            </a:r>
          </a:p>
          <a:p>
            <a:pPr marL="1043528" lvl="2" indent="-3429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kötü sanitasyon ve </a:t>
            </a:r>
          </a:p>
          <a:p>
            <a:pPr marL="1043528" lvl="2" indent="-3429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hijyen gibi yoksulluk ile ilgili risklerden etkilenmektedirler.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89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/>
          </a:bodyPr>
          <a:lstStyle/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Yoksulluk arttıkça sağlık bakım kalitesi düşmekte ve sosyal sınıfı en altta sıralanan ailelerin çocukları diğerlerine göre daha çok risk altında kalmaktadır. 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Yoksul kesimlerde çocukların ölüm oranları, beslenme kaynaklı sağlık sorunları ve bulaşıcı hastalıklara yakalanma riskleri daha yüksektir. 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Belli bir toplumdaki farklı gelir düzeyine sahip toplumsal sınıflara ait çocukların sağlık riskleri farklılaşıyor.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692696"/>
            <a:ext cx="9721080" cy="57606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Düşük ve yüksek gelir düzeyine sahip ülkelerin sağlık riskleri de değişiklik göstermektedir.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yaşam beklentileri artıyor,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ölüm ve sakatlığın ana nedenleri kronik ve bulaşıcı olmayan hastalıklara doğru değişiyor,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nüfus giderek fiziksel hareketsizlik,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fazla kiloluluk ve 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obezite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diğer diyete bağlı faktörler ve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tütün ve alkolle ilgili risklerden kaynaklanan "modern risklerle” karşı karşıya kalmaktadır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2619908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59496" y="404664"/>
            <a:ext cx="9721080" cy="59628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gelir düzeyine sahip ülkelerde en fazla ölüme neden olan sağlık riskleri,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tütün kullanımı,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tansiyon,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kilo ve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obezite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hareketsizlik,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kan şekeri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B4530EEF-4C38-4443-A724-F0E7ABAB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65457"/>
            <a:ext cx="9721080" cy="644650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4953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59496" y="404664"/>
            <a:ext cx="9721080" cy="59628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Düşük gelirli ülkelerde bu sıralanma;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zayıf çocukluk, 	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yüksek tansiyon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güvenli olmayan seks,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güvenli olmayan su,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sanitasyon ve hijyen ve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yüksek kan şekeri şeklindedir.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B4530EEF-4C38-4443-A724-F0E7ABAB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65457"/>
            <a:ext cx="9721080" cy="644650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2810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59496" y="404664"/>
            <a:ext cx="9721080" cy="59628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Türkiye'de ölüm nedenleri incelendiğinde,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dolaşım sistemi hastalıkları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 huylu ve kötü huylu tümörlerden ölümler,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Dolaşım sistemi hastalıklarında en önemli risk faktörlerin başında beslenmeye ilişkili bir risk olarak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obezite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almaktadır.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B4530EEF-4C38-4443-A724-F0E7ABAB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65457"/>
            <a:ext cx="9721080" cy="644650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6021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59496" y="404664"/>
            <a:ext cx="9721080" cy="59628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Dünyada beslenmeye ilişkin sağlık risklerini iki düzlemde incelemek mümkündür. </a:t>
            </a:r>
          </a:p>
          <a:p>
            <a:pPr marL="0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Birincisi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yeterli ve sağlıklı gıdaya ulaşamamaya bağlı olarak ortaya çıkan açlık ve güvencesizlik riski</a:t>
            </a:r>
          </a:p>
          <a:p>
            <a:pPr marL="0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İkincisi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alınan gıdaların dengeli olmaması ya da ihtiyaçtan fazla alınmasına bağlı olarak ortaya çıkan sağlık riskleridir.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B4530EEF-4C38-4443-A724-F0E7ABAB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65457"/>
            <a:ext cx="9721080" cy="45719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13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59496" y="404664"/>
            <a:ext cx="9721080" cy="5962840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Küreselleşme eşitsizlikleri artırırken ekonomik eşitsizliklere bağlı olarak sağlık eşitsizlikleri de riskleri çoğaltmaktadır.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dünyanın hem gelişmiş hem de gelişmemiş bölgelerinin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ironik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biçimde beslenmeye ilişkin açlık ve aşırı beslenme kaynaklı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obezite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beslenmenin iki farklı ucunda yer alan sağlık riskleriyle baş etmek zorunda kalması artan eşitsizlikler bağlamında oldukça düşündürücüdür.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B4530EEF-4C38-4443-A724-F0E7ABAB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65457"/>
            <a:ext cx="9721080" cy="45719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789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59496" y="404664"/>
            <a:ext cx="9721080" cy="59628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  <a:p>
            <a:pPr marL="0" indent="0" algn="just">
              <a:buNone/>
            </a:pPr>
            <a:r>
              <a:rPr lang="tr-TR" sz="2800">
                <a:latin typeface="Times New Roman" panose="02020603050405020304" pitchFamily="18" charset="0"/>
                <a:cs typeface="Times New Roman" panose="02020603050405020304" pitchFamily="18" charset="0"/>
              </a:rPr>
              <a:t>1.Adak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“Günümüz Toplumlarında Sağlığa İlişkin Riskler”. İç.  Sağlık Sosyolojisinde Güncel Yaklaşımlar, Nobel Akademik Yayıncılık, 2016.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B4530EEF-4C38-4443-A724-F0E7ABAB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65457"/>
            <a:ext cx="9721080" cy="45719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22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52" y="465457"/>
            <a:ext cx="9596636" cy="644650"/>
          </a:xfrm>
        </p:spPr>
        <p:txBody>
          <a:bodyPr anchor="ctr">
            <a:normAutofit fontScale="90000"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 TOPLUMLARINDA SAĞLIĞA İLİŞKİN RİSKLER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377825" indent="-28575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İnsanoğlu tarihin her döneminde ekonomik, toplumsal, ekolojik ve sağlıkla ilgili risklerle karşı karşıya kalmış, değişen doğal ve toplumsal koşullara bağlı olarak riskler ve risklerin tehdit derecesi de değişmiştir.</a:t>
            </a:r>
          </a:p>
          <a:p>
            <a:pPr marL="377825" indent="-28575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İlkel toplumlarda insanları tehdit eden en önemli riskler açlık ve güvencesizlik</a:t>
            </a:r>
          </a:p>
          <a:p>
            <a:pPr marL="377825" indent="-28575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Eşitsizlikler arttı ve günümüzdeki önemli risklerden birisi bazı toplumlarda gözlenen açlığın tersine aşırı beslenmedir. </a:t>
            </a:r>
          </a:p>
          <a:p>
            <a:pPr marL="377825" indent="-28575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Sosyal ve kültürel normlar, toplumsal yaşam içerisinde risklerin oluşmasını etkiler.</a:t>
            </a:r>
          </a:p>
          <a:p>
            <a:pPr marL="377825" indent="-28575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 ve sağlık-hastalık kavramları tanımlanırken mevcut toplumsal değer ve normlar göz önünde bulundurulmalıdır.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96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5F47E9-C050-4151-A57E-0785D7C8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476672"/>
            <a:ext cx="9793088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Toplumu -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Ulrich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(2009)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düzey sosyal teorisyenler kapsayıcı bir kavram olarak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kavramını kullanıyor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Medikal sosyologlar riski mikro düzeyde incelerler.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Douglas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Wildavsky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(1983) riskle ilgili üç alana dikkat çeker. Bunlar: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Politik riskler, sosyal yapıyı tehdit eden riskler, (suç oranlarındaki artış, şiddet)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Ekonomik riskler (Ekonomi için tehdit oluşturan durumlar ya da ekonomik çöküntü riskleri)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Doğal riskler (Doğa ve insan sağlığını tehdit eden ekolojik riskler, teknolojik gelişmeden kaynaklanan riskler)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9E6ABC6-899A-4FA1-A72B-D31B89BD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91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51222"/>
            <a:ext cx="9721080" cy="644650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095872"/>
            <a:ext cx="9721080" cy="5199213"/>
          </a:xfrm>
        </p:spPr>
        <p:txBody>
          <a:bodyPr>
            <a:noAutofit/>
          </a:bodyPr>
          <a:lstStyle/>
          <a:p>
            <a:pPr marL="549275" indent="-45720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Modernite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öncesi dönemde insanoğlu doğayla mücadelesinde kontrol edilemeyen bilinmezlik ve belirsizlikleri kader kavramıyla açıklıyor.</a:t>
            </a:r>
          </a:p>
          <a:p>
            <a:pPr marL="549275" indent="-45720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odernleşmeyle doğayı kontrol altına alma ve ona hükmetme, kontrol edilebilen, denetlenebilen risk kavramını gündeme getirmiştir.</a:t>
            </a:r>
          </a:p>
          <a:p>
            <a:pPr marL="549275" indent="-45720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AIDS kapma riski, futbol oynarken sakatlanma riski veya yağlı yiyeceklerin sağlık için yarattığı riskler</a:t>
            </a:r>
          </a:p>
          <a:p>
            <a:pPr marL="549275" indent="-45720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39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88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19" y="548680"/>
            <a:ext cx="9743085" cy="57606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"belirli bir tehlikeyle bağlantılı olarak hasar, yaralanma, hastalanma, ölüm ve başka olumsuzlukların meydana gelme olasılığı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Tehlike genelde insanlara ve onların değer verdikleri varlıklara yönelik bir tehdit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Giddens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risk tehlikeden farklıdır.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Dışsal risk ve imal edilmiş risk olmak üzere iki tür risk vardır.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882082" y="5586412"/>
            <a:ext cx="588054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/>
          </a:bodyPr>
          <a:lstStyle/>
          <a:p>
            <a:pPr marL="540" indent="0" algn="just">
              <a:buClr>
                <a:srgbClr val="B31166"/>
              </a:buClr>
              <a:buNone/>
            </a:pP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Yeni riskler;</a:t>
            </a:r>
          </a:p>
          <a:p>
            <a:pPr marL="572040" indent="-5715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N</a:t>
            </a:r>
            <a:r>
              <a:rPr lang="tr-T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ükleer ya da kimyasal kirlenmeler, </a:t>
            </a:r>
          </a:p>
          <a:p>
            <a:pPr marL="572040" indent="-5715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Gıdalardaki zararlı maddeler, </a:t>
            </a:r>
          </a:p>
          <a:p>
            <a:pPr marL="572040" indent="-5715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Uygarlığın hastalıkları</a:t>
            </a:r>
          </a:p>
          <a:p>
            <a:pPr marL="572040" indent="-571500" algn="just">
              <a:buClr>
                <a:srgbClr val="B31166"/>
              </a:buClr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tr-T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ağdurlar tarafından doğrudan algılanamazlar</a:t>
            </a:r>
          </a:p>
          <a:p>
            <a:pPr marL="572040" indent="-571500" algn="just">
              <a:buClr>
                <a:srgbClr val="B31166"/>
              </a:buClr>
            </a:pPr>
            <a:r>
              <a:rPr lang="tr-T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Bazı durumlarda maruz kalanları değil onların çocuklarını yani gelecek nesilleri etkileyebilmektedir. </a:t>
            </a:r>
          </a:p>
          <a:p>
            <a:pPr marL="572040" indent="-571500" algn="just">
              <a:buClr>
                <a:srgbClr val="B31166"/>
              </a:buClr>
            </a:pPr>
            <a:r>
              <a:rPr lang="tr-T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 riskler açık, gözlemlenebilir ve kişisel olmadıkları için kamunun dikkatinden kaçar.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14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 fontScale="77500" lnSpcReduction="20000"/>
          </a:bodyPr>
          <a:lstStyle/>
          <a:p>
            <a:pPr marL="540" indent="0" algn="just">
              <a:buClr>
                <a:srgbClr val="B31166"/>
              </a:buClr>
              <a:buNone/>
            </a:pPr>
            <a:endParaRPr lang="tr-T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" indent="0" algn="just">
              <a:buClr>
                <a:srgbClr val="B31166"/>
              </a:buClr>
              <a:buNone/>
            </a:pPr>
            <a:r>
              <a:rPr lang="tr-T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Risk ve Sağlık Riskleri</a:t>
            </a:r>
          </a:p>
          <a:p>
            <a:pPr marL="572040" indent="-5715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Sağlık alanında eşitsizlikleri açıklamak için yoksulluk, işsizlik, eğitimsizlik, etnik köken vb. sosyal yapısal faktörler </a:t>
            </a:r>
          </a:p>
          <a:p>
            <a:pPr marL="572040" indent="-5715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Risk konusuna ilgi görece daha yenidir. </a:t>
            </a:r>
          </a:p>
          <a:p>
            <a:pPr marL="572040" indent="-5715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Diyet, egzersiz ve ilaç kullanımına dikkat etme belli sağlık riskleriyle ilişkilidir. </a:t>
            </a:r>
          </a:p>
          <a:p>
            <a:pPr marL="572040" indent="-5715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Sadece basit olarak uyuşturucu, alkol, sigara tüketiminin değil mal ve hizmetlerin tüketiminin sağlık sonuçlarıyla ilgili sosyal riskler ve duygular sosyolojisine karışmış akıl sağlığı riskleri mevcuttur.</a:t>
            </a:r>
          </a:p>
          <a:p>
            <a:pPr marL="572040" indent="-5715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endParaRPr lang="tr-TR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551384" y="764704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554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/>
          </a:bodyPr>
          <a:lstStyle/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Yaşanılan fiziksel ve sosyal çevre sağlıkla ilgili risklerin hazırlayıcısı veya risklerin nedeni olabilir. 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Gönüllü veya gönülsüz riskler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igara kullanımı, doymuş yağlar, uyuşturucu ve ilaç kullanımı gibi risklerin kişinin isteğiyle gerçekleşen gönüllü (istekli) riskler olduğunu belirtir.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40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/>
          </a:bodyPr>
          <a:lstStyle/>
          <a:p>
            <a:pPr marL="540" indent="0" algn="just">
              <a:buClr>
                <a:srgbClr val="B31166"/>
              </a:buClr>
              <a:buNone/>
            </a:pPr>
            <a:r>
              <a:rPr lang="tr-T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Gönülsüz riskler</a:t>
            </a:r>
          </a:p>
          <a:p>
            <a:pPr marL="857790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Pasif sigara içiciliği,</a:t>
            </a:r>
          </a:p>
          <a:p>
            <a:pPr marL="857790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kirli su ve besinlerin tüketilmesi, </a:t>
            </a:r>
          </a:p>
          <a:p>
            <a:pPr marL="857790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kirli hava soluma ve </a:t>
            </a:r>
          </a:p>
          <a:p>
            <a:pPr marL="857790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asit yağmurlarından kaynaklanan riskler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önüllü riskleri azaltmak bireye bağlıyken gönülsüz risklerden toplumu koruma, en aza indirme devletin, eğitimcilerin ve bilim insanlarının görevidir.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890382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3470</TotalTime>
  <Words>1060</Words>
  <Application>Microsoft Office PowerPoint</Application>
  <PresentationFormat>Geniş ekran</PresentationFormat>
  <Paragraphs>123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ANKARA ÜNİVERSİTESİ SAĞLIK BİLİMLERİ FAKÜLTESİ ÇOCUK GELİŞİMİ BÖLÜMÜ </vt:lpstr>
      <vt:lpstr>GÜNÜMÜZ TOPLUMLARINDA SAĞLIĞA İLİŞKİN RİSKLER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</vt:lpstr>
      <vt:lpstr>  </vt:lpstr>
      <vt:lpstr>  </vt:lpstr>
      <vt:lpstr>      </vt:lpstr>
      <vt:lpstr>      </vt:lpstr>
      <vt:lpstr>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CİNSEL ŞİDDET MAĞDURLARINA SOSYAL HİZMET YAKLAŞIMI</dc:title>
  <dc:creator>hkn</dc:creator>
  <cp:lastModifiedBy>SATI KAPISIZ</cp:lastModifiedBy>
  <cp:revision>186</cp:revision>
  <dcterms:created xsi:type="dcterms:W3CDTF">2019-12-10T17:31:29Z</dcterms:created>
  <dcterms:modified xsi:type="dcterms:W3CDTF">2021-11-05T18:33:30Z</dcterms:modified>
</cp:coreProperties>
</file>