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3" r:id="rId1"/>
  </p:sldMasterIdLst>
  <p:notesMasterIdLst>
    <p:notesMasterId r:id="rId21"/>
  </p:notesMasterIdLst>
  <p:handoutMasterIdLst>
    <p:handoutMasterId r:id="rId22"/>
  </p:handoutMasterIdLst>
  <p:sldIdLst>
    <p:sldId id="256" r:id="rId2"/>
    <p:sldId id="297" r:id="rId3"/>
    <p:sldId id="312" r:id="rId4"/>
    <p:sldId id="331" r:id="rId5"/>
    <p:sldId id="260" r:id="rId6"/>
    <p:sldId id="340" r:id="rId7"/>
    <p:sldId id="351" r:id="rId8"/>
    <p:sldId id="341" r:id="rId9"/>
    <p:sldId id="365" r:id="rId10"/>
    <p:sldId id="343" r:id="rId11"/>
    <p:sldId id="308" r:id="rId12"/>
    <p:sldId id="263" r:id="rId13"/>
    <p:sldId id="314" r:id="rId14"/>
    <p:sldId id="354" r:id="rId15"/>
    <p:sldId id="355" r:id="rId16"/>
    <p:sldId id="356" r:id="rId17"/>
    <p:sldId id="358" r:id="rId18"/>
    <p:sldId id="367" r:id="rId19"/>
    <p:sldId id="368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TI KAPISIZ" initials="SK" lastIdx="1" clrIdx="0">
    <p:extLst>
      <p:ext uri="{19B8F6BF-5375-455C-9EA6-DF929625EA0E}">
        <p15:presenceInfo xmlns:p15="http://schemas.microsoft.com/office/powerpoint/2012/main" userId="30f698448d3acf8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2D11"/>
    <a:srgbClr val="FDFEFC"/>
    <a:srgbClr val="0A01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76" y="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66137D-E862-4FF3-9B2B-DCE0B3858F6E}" type="datetime1">
              <a:rPr lang="tr-TR" smtClean="0"/>
              <a:t>5.11.2021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4930F-B05A-4AAF-AEB8-8DEF2E0B74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B4184-6084-4AA4-868E-C71099F5CB37}" type="datetime1">
              <a:rPr lang="tr-TR" smtClean="0"/>
              <a:t>5.11.2021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CB0CFD-288C-4EF9-A7B8-E5A04CBC649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CB0CFD-288C-4EF9-A7B8-E5A04CBC6495}" type="slidenum">
              <a:rPr lang="tr-TR" smtClean="0"/>
              <a:t>1</a:t>
            </a:fld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F05EE6E-CC67-42C9-A1A9-A0AB346BA638}" type="datetime1">
              <a:rPr lang="tr-TR" smtClean="0"/>
              <a:t>5.11.2021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A9836-7AF8-48AD-96F7-E56380BC7992}" type="datetime1">
              <a:rPr lang="tr-TR" smtClean="0"/>
              <a:t>5.11.2021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5813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6A2F-4D81-4863-900B-5A937E269C96}" type="datetime1">
              <a:rPr lang="tr-TR" smtClean="0"/>
              <a:t>5.11.2021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421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B3A0A-7F4A-47F9-94E8-0B87F2DE373B}" type="datetime1">
              <a:rPr lang="tr-TR" smtClean="0"/>
              <a:t>5.11.2021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3120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C9E3C-4132-4248-A793-CA0FBB925175}" type="datetime1">
              <a:rPr lang="tr-TR" smtClean="0"/>
              <a:t>5.11.2021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60204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0C28-8DEA-4098-A5FC-BC5CB71A2980}" type="datetime1">
              <a:rPr lang="tr-TR" smtClean="0"/>
              <a:t>5.11.2021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0262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E67BC-09CC-4945-9C44-0F376E00F714}" type="datetime1">
              <a:rPr lang="tr-TR" smtClean="0"/>
              <a:t>5.11.2021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0482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99142-A3A4-47F0-9844-ECB1D89FE013}" type="datetime1">
              <a:rPr lang="tr-TR" smtClean="0"/>
              <a:t>5.11.2021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7031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9F6D-25C6-44A9-A3DC-C24833091B00}" type="datetime1">
              <a:rPr lang="tr-TR" smtClean="0"/>
              <a:t>5.11.2021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5032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1A3F-7062-4CEE-B459-7733F4641A67}" type="datetime1">
              <a:rPr lang="tr-TR" smtClean="0"/>
              <a:t>5.11.2021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0472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016E6-AF6F-4379-837A-934346D468BC}" type="datetime1">
              <a:rPr lang="tr-TR" smtClean="0"/>
              <a:t>5.11.2021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8539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6CD-CEAC-44EF-95E5-6DB5F5CE6504}" type="datetime1">
              <a:rPr lang="tr-TR" smtClean="0"/>
              <a:t>5.11.2021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5174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3074-0035-433B-B564-F1EFE9C10614}" type="datetime1">
              <a:rPr lang="tr-TR" smtClean="0"/>
              <a:t>5.11.2021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1423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50A6-F44A-4EB4-9FE9-1CF06AA8E419}" type="datetime1">
              <a:rPr lang="tr-TR" smtClean="0"/>
              <a:t>5.11.2021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476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7F8A8-ADE3-44C2-A432-2F32328EAC7D}" type="datetime1">
              <a:rPr lang="tr-TR" smtClean="0"/>
              <a:t>5.11.2021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4068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06CC-150D-4A99-A8B9-FCDB0CBC59D3}" type="datetime1">
              <a:rPr lang="tr-TR" smtClean="0"/>
              <a:t>5.11.2021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8426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52E2-790D-4CD6-902D-5CCC1E685C84}" type="datetime1">
              <a:rPr lang="tr-TR" smtClean="0"/>
              <a:t>5.11.2021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895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09A4C-E77E-4983-8CC3-D932F8EC170E}" type="datetime1">
              <a:rPr lang="tr-TR" smtClean="0"/>
              <a:t>5.11.2021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4205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  <p:sldLayoutId id="2147483798" r:id="rId15"/>
    <p:sldLayoutId id="214748379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4076064" y="1484784"/>
            <a:ext cx="4950338" cy="1566174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ANKARA ÜNİVERSİTESİ</a:t>
            </a:r>
            <a:b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</a:br>
            <a: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SAĞLIK BİLİMLERİ FAKÜLTESİ</a:t>
            </a:r>
            <a:b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</a:br>
            <a: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ÇOCUK GELİŞİMİ BÖLÜMÜ</a:t>
            </a:r>
            <a:b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</a:br>
            <a:endParaRPr lang="tr-TR" sz="2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773742" y="3158970"/>
            <a:ext cx="5554980" cy="2376264"/>
          </a:xfrm>
        </p:spPr>
        <p:txBody>
          <a:bodyPr>
            <a:normAutofit/>
          </a:bodyPr>
          <a:lstStyle/>
          <a:p>
            <a:pPr marL="257310" indent="-256770" algn="ctr">
              <a:spcBef>
                <a:spcPts val="751"/>
              </a:spcBef>
            </a:pPr>
            <a:endParaRPr lang="tr-TR" sz="2700" b="1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cs typeface="Times New Roman" pitchFamily="18" charset="0"/>
            </a:endParaRPr>
          </a:p>
          <a:p>
            <a:pPr marL="257310" indent="-256770" algn="just">
              <a:spcBef>
                <a:spcPts val="751"/>
              </a:spcBef>
            </a:pPr>
            <a:r>
              <a:rPr lang="tr-TR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Dersin adı: Toplum ve Sağlık</a:t>
            </a:r>
          </a:p>
          <a:p>
            <a:pPr marL="257310" indent="-256770" algn="just">
              <a:spcBef>
                <a:spcPts val="751"/>
              </a:spcBef>
            </a:pPr>
            <a:r>
              <a:rPr lang="tr-TR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Öğretim Elemanı: Satı GÜL KAPISIZ</a:t>
            </a:r>
          </a:p>
          <a:p>
            <a:pPr marL="257310" indent="-256770" algn="just">
              <a:spcBef>
                <a:spcPts val="751"/>
              </a:spcBef>
            </a:pPr>
            <a:r>
              <a:rPr lang="tr-TR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Konu: Sağlığa İlişkin Riskler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548680"/>
            <a:ext cx="9721080" cy="5760640"/>
          </a:xfrm>
        </p:spPr>
        <p:txBody>
          <a:bodyPr anchor="ctr">
            <a:normAutofit lnSpcReduction="10000"/>
          </a:bodyPr>
          <a:lstStyle/>
          <a:p>
            <a:pPr marL="457740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Günümüzde sağlıksız yaşam tarzı, beslenme sorunları ve alkol ve sigara kullanımı sağlığa ilişkin riskleri artırmaktadır. </a:t>
            </a:r>
          </a:p>
          <a:p>
            <a:pPr marL="457740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Dünyadaki ölümlerin yaklaşık %60'ından sorumlu olan bulaşıcı olmayan hastalıklar oluşturuyor.</a:t>
            </a:r>
          </a:p>
          <a:p>
            <a:pPr marL="457740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Nedeni açıkça küresel beslenme şekillerindeki değişiklikler ve işlenmiş yağlı, tuzlu ve şekerli gıdaların tüketiminin artması ile ilgilidir. </a:t>
            </a:r>
          </a:p>
          <a:p>
            <a:pPr marL="457740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tr-T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oksul ülkelerde yaklaşık 170 milyon düşük kilolu çocuk bulunmakta ve bunların yaklaşık 3 milyonu her yıl bu nedenle ölmektedir. </a:t>
            </a:r>
          </a:p>
          <a:p>
            <a:pPr marL="457740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Tüm yaş grupları sağlıkla ilgili belli risklere sahip olmasına karşın özellikle beş yaş altındaki çocuklar da riskler daha fazla gözlenebilmektedir.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8167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548680"/>
            <a:ext cx="9721080" cy="5760640"/>
          </a:xfrm>
        </p:spPr>
        <p:txBody>
          <a:bodyPr anchor="ctr">
            <a:normAutofit lnSpcReduction="10000"/>
          </a:bodyPr>
          <a:lstStyle/>
          <a:p>
            <a:pPr marL="300578" lvl="1" indent="0" algn="just">
              <a:buClr>
                <a:srgbClr val="B31166"/>
              </a:buClr>
              <a:buNone/>
            </a:pPr>
            <a:r>
              <a:rPr lang="tr-TR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Gelir ve Değişen Sağlık Riskleri </a:t>
            </a:r>
          </a:p>
          <a:p>
            <a:pPr marL="643478" lvl="1" indent="-3429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Yoksulluk sağlık risklerini artıran ve derinleştiren önemli etkenlerden birisidir. </a:t>
            </a:r>
          </a:p>
          <a:p>
            <a:pPr marL="643478" lvl="1" indent="-3429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Tüm dünyada, özellikle gıda, alkol ve tütün tüketim kalıplarındaki değişiklikler, bir "risk dönüşümü” (risk </a:t>
            </a:r>
            <a:r>
              <a:rPr lang="tr-TR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transition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yaratmıştır. Kanser, kalp hastalığı, felç ve diyabet gibi hastalıklarda önemli bir artış söz konusudur. </a:t>
            </a:r>
          </a:p>
          <a:p>
            <a:pPr marL="643478" lvl="1" indent="-3429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Düşük gelirli kesimler "geleneksel riskler” olarak adlandırılan; </a:t>
            </a:r>
          </a:p>
          <a:p>
            <a:pPr marL="1043528" lvl="2" indent="-3429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yetersiz beslenme, </a:t>
            </a:r>
          </a:p>
          <a:p>
            <a:pPr marL="1043528" lvl="2" indent="-3429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güvenli olmayan seks, </a:t>
            </a:r>
          </a:p>
          <a:p>
            <a:pPr marL="1043528" lvl="2" indent="-3429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güvensiz su, </a:t>
            </a:r>
          </a:p>
          <a:p>
            <a:pPr marL="1043528" lvl="2" indent="-3429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kötü sanitasyon ve </a:t>
            </a:r>
          </a:p>
          <a:p>
            <a:pPr marL="1043528" lvl="2" indent="-3429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hijyen gibi yoksulluk ile ilgili risklerden etkilenmektedirler.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0891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548680"/>
            <a:ext cx="9721080" cy="5760640"/>
          </a:xfrm>
        </p:spPr>
        <p:txBody>
          <a:bodyPr anchor="ctr">
            <a:normAutofit/>
          </a:bodyPr>
          <a:lstStyle/>
          <a:p>
            <a:pPr marL="457740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7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Yoksulluk arttıkça sağlık bakım kalitesi düşmekte ve sosyal sınıfı en altta sıralanan ailelerin çocukları diğerlerine göre daha çok risk altında kalmaktadır. </a:t>
            </a:r>
          </a:p>
          <a:p>
            <a:pPr marL="457740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7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Yoksul kesimlerde çocukların ölüm oranları, beslenme kaynaklı sağlık sorunları ve bulaşıcı hastalıklara yakalanma riskleri daha yüksektir. </a:t>
            </a:r>
          </a:p>
          <a:p>
            <a:pPr marL="457740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7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Belli bir toplumdaki farklı gelir düzeyine sahip toplumsal sınıflara ait çocukların sağlık riskleri farklılaşıyor.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 dirty="0"/>
          </a:p>
        </p:txBody>
      </p:sp>
      <p:sp>
        <p:nvSpPr>
          <p:cNvPr id="5" name="3 Slayt Numarası Yer Tutucusu"/>
          <p:cNvSpPr txBox="1">
            <a:spLocks/>
          </p:cNvSpPr>
          <p:nvPr/>
        </p:nvSpPr>
        <p:spPr>
          <a:xfrm>
            <a:off x="8742294" y="5586412"/>
            <a:ext cx="727842" cy="357188"/>
          </a:xfrm>
          <a:prstGeom prst="rect">
            <a:avLst/>
          </a:prstGeom>
        </p:spPr>
        <p:txBody>
          <a:bodyPr anchor="b"/>
          <a:lstStyle/>
          <a:p>
            <a:pPr algn="ctr" defTabSz="685800">
              <a:defRPr/>
            </a:pPr>
            <a:endParaRPr lang="tr-TR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03512" y="692696"/>
            <a:ext cx="9721080" cy="5760640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Düşük ve yüksek gelir düzeyine sahip ülkelerin sağlık riskleri de değişiklik göstermektedir.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yaşam beklentileri artıyor,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ölüm ve sakatlığın ana nedenleri kronik ve bulaşıcı olmayan hastalıklara doğru değişiyor,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nüfus giderek fiziksel hareketsizlik,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fazla kiloluluk ve </a:t>
            </a:r>
            <a:r>
              <a:rPr lang="tr-T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obezite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diğer diyete bağlı faktörler ve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tütün ve alkolle ilgili risklerden kaynaklanan "modern risklerle” karşı karşıya kalmaktadır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 dirty="0"/>
          </a:p>
        </p:txBody>
      </p:sp>
      <p:sp>
        <p:nvSpPr>
          <p:cNvPr id="5" name="3 Slayt Numarası Yer Tutucusu"/>
          <p:cNvSpPr txBox="1">
            <a:spLocks/>
          </p:cNvSpPr>
          <p:nvPr/>
        </p:nvSpPr>
        <p:spPr>
          <a:xfrm>
            <a:off x="8742294" y="5586412"/>
            <a:ext cx="727842" cy="357188"/>
          </a:xfrm>
          <a:prstGeom prst="rect">
            <a:avLst/>
          </a:prstGeom>
        </p:spPr>
        <p:txBody>
          <a:bodyPr anchor="b"/>
          <a:lstStyle/>
          <a:p>
            <a:pPr algn="ctr" defTabSz="685800">
              <a:defRPr/>
            </a:pPr>
            <a:endParaRPr lang="tr-TR" sz="900" dirty="0"/>
          </a:p>
        </p:txBody>
      </p:sp>
    </p:spTree>
    <p:extLst>
      <p:ext uri="{BB962C8B-B14F-4D97-AF65-F5344CB8AC3E}">
        <p14:creationId xmlns:p14="http://schemas.microsoft.com/office/powerpoint/2010/main" val="26199088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59496" y="404664"/>
            <a:ext cx="9721080" cy="5962840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Yüksek gelir düzeyine sahip ülkelerde en fazla ölüme neden olan sağlık riskleri,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tütün kullanımı,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yüksek tansiyon,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fazla kilo ve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obezite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fiziksel hareketsizlik,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yüksek kan şekeri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 dirty="0"/>
          </a:p>
        </p:txBody>
      </p:sp>
      <p:sp>
        <p:nvSpPr>
          <p:cNvPr id="5" name="3 Slayt Numarası Yer Tutucusu"/>
          <p:cNvSpPr txBox="1">
            <a:spLocks/>
          </p:cNvSpPr>
          <p:nvPr/>
        </p:nvSpPr>
        <p:spPr>
          <a:xfrm>
            <a:off x="8742294" y="5586412"/>
            <a:ext cx="727842" cy="357188"/>
          </a:xfrm>
          <a:prstGeom prst="rect">
            <a:avLst/>
          </a:prstGeom>
        </p:spPr>
        <p:txBody>
          <a:bodyPr anchor="b"/>
          <a:lstStyle/>
          <a:p>
            <a:pPr algn="ctr" defTabSz="685800">
              <a:defRPr/>
            </a:pPr>
            <a:endParaRPr lang="tr-TR" sz="900" dirty="0"/>
          </a:p>
        </p:txBody>
      </p:sp>
      <p:sp>
        <p:nvSpPr>
          <p:cNvPr id="6" name="Başlık 1">
            <a:extLst>
              <a:ext uri="{FF2B5EF4-FFF2-40B4-BE49-F238E27FC236}">
                <a16:creationId xmlns:a16="http://schemas.microsoft.com/office/drawing/2014/main" id="{B4530EEF-4C38-4443-A724-F0E7ABAB0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520" y="465457"/>
            <a:ext cx="9721080" cy="644650"/>
          </a:xfrm>
        </p:spPr>
        <p:txBody>
          <a:bodyPr anchor="ctr">
            <a:normAutofit fontScale="90000"/>
          </a:bodyPr>
          <a:lstStyle/>
          <a:p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84953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59496" y="404664"/>
            <a:ext cx="9721080" cy="5962840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Düşük gelirli ülkelerde bu sıralanma;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zayıf çocukluk, 	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yüksek tansiyon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güvenli olmayan seks,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güvenli olmayan su,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sanitasyon ve hijyen ve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yüksek kan şekeri şeklindedir.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 dirty="0"/>
          </a:p>
        </p:txBody>
      </p:sp>
      <p:sp>
        <p:nvSpPr>
          <p:cNvPr id="5" name="3 Slayt Numarası Yer Tutucusu"/>
          <p:cNvSpPr txBox="1">
            <a:spLocks/>
          </p:cNvSpPr>
          <p:nvPr/>
        </p:nvSpPr>
        <p:spPr>
          <a:xfrm>
            <a:off x="8742294" y="5586412"/>
            <a:ext cx="727842" cy="357188"/>
          </a:xfrm>
          <a:prstGeom prst="rect">
            <a:avLst/>
          </a:prstGeom>
        </p:spPr>
        <p:txBody>
          <a:bodyPr anchor="b"/>
          <a:lstStyle/>
          <a:p>
            <a:pPr algn="ctr" defTabSz="685800">
              <a:defRPr/>
            </a:pPr>
            <a:endParaRPr lang="tr-TR" sz="900" dirty="0"/>
          </a:p>
        </p:txBody>
      </p:sp>
      <p:sp>
        <p:nvSpPr>
          <p:cNvPr id="6" name="Başlık 1">
            <a:extLst>
              <a:ext uri="{FF2B5EF4-FFF2-40B4-BE49-F238E27FC236}">
                <a16:creationId xmlns:a16="http://schemas.microsoft.com/office/drawing/2014/main" id="{B4530EEF-4C38-4443-A724-F0E7ABAB0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520" y="465457"/>
            <a:ext cx="9721080" cy="644650"/>
          </a:xfrm>
        </p:spPr>
        <p:txBody>
          <a:bodyPr anchor="ctr">
            <a:normAutofit fontScale="90000"/>
          </a:bodyPr>
          <a:lstStyle/>
          <a:p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28103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59496" y="404664"/>
            <a:ext cx="9721080" cy="5962840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Türkiye'de ölüm nedenleri incelendiğinde,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dolaşım sistemi hastalıkları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iyi huylu ve kötü huylu tümörlerden ölümler,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Dolaşım sistemi hastalıklarında en önemli risk faktörlerin başında beslenmeye ilişkili bir risk olarak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obezite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 almaktadır.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 dirty="0"/>
          </a:p>
        </p:txBody>
      </p:sp>
      <p:sp>
        <p:nvSpPr>
          <p:cNvPr id="5" name="3 Slayt Numarası Yer Tutucusu"/>
          <p:cNvSpPr txBox="1">
            <a:spLocks/>
          </p:cNvSpPr>
          <p:nvPr/>
        </p:nvSpPr>
        <p:spPr>
          <a:xfrm>
            <a:off x="8742294" y="5586412"/>
            <a:ext cx="727842" cy="357188"/>
          </a:xfrm>
          <a:prstGeom prst="rect">
            <a:avLst/>
          </a:prstGeom>
        </p:spPr>
        <p:txBody>
          <a:bodyPr anchor="b"/>
          <a:lstStyle/>
          <a:p>
            <a:pPr algn="ctr" defTabSz="685800">
              <a:defRPr/>
            </a:pPr>
            <a:endParaRPr lang="tr-TR" sz="900" dirty="0"/>
          </a:p>
        </p:txBody>
      </p:sp>
      <p:sp>
        <p:nvSpPr>
          <p:cNvPr id="6" name="Başlık 1">
            <a:extLst>
              <a:ext uri="{FF2B5EF4-FFF2-40B4-BE49-F238E27FC236}">
                <a16:creationId xmlns:a16="http://schemas.microsoft.com/office/drawing/2014/main" id="{B4530EEF-4C38-4443-A724-F0E7ABAB0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520" y="465457"/>
            <a:ext cx="9721080" cy="644650"/>
          </a:xfrm>
        </p:spPr>
        <p:txBody>
          <a:bodyPr anchor="ctr">
            <a:normAutofit fontScale="90000"/>
          </a:bodyPr>
          <a:lstStyle/>
          <a:p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460218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59496" y="404664"/>
            <a:ext cx="9721080" cy="5962840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Dünyada beslenmeye ilişkin sağlık risklerini iki düzlemde incelemek mümkündür. </a:t>
            </a:r>
          </a:p>
          <a:p>
            <a:pPr marL="0" indent="0" algn="just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Birincisi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yeterli ve sağlıklı gıdaya ulaşamamaya bağlı olarak ortaya çıkan açlık ve güvencesizlik riski</a:t>
            </a:r>
          </a:p>
          <a:p>
            <a:pPr marL="0" indent="0" algn="just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İkincisi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alınan gıdaların dengeli olmaması ya da ihtiyaçtan fazla alınmasına bağlı olarak ortaya çıkan sağlık riskleridir.</a:t>
            </a:r>
          </a:p>
          <a:p>
            <a:pPr marL="0" indent="0" algn="just"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 dirty="0"/>
          </a:p>
        </p:txBody>
      </p:sp>
      <p:sp>
        <p:nvSpPr>
          <p:cNvPr id="5" name="3 Slayt Numarası Yer Tutucusu"/>
          <p:cNvSpPr txBox="1">
            <a:spLocks/>
          </p:cNvSpPr>
          <p:nvPr/>
        </p:nvSpPr>
        <p:spPr>
          <a:xfrm>
            <a:off x="8742294" y="5586412"/>
            <a:ext cx="727842" cy="357188"/>
          </a:xfrm>
          <a:prstGeom prst="rect">
            <a:avLst/>
          </a:prstGeom>
        </p:spPr>
        <p:txBody>
          <a:bodyPr anchor="b"/>
          <a:lstStyle/>
          <a:p>
            <a:pPr algn="ctr" defTabSz="685800">
              <a:defRPr/>
            </a:pPr>
            <a:endParaRPr lang="tr-TR" sz="900" dirty="0"/>
          </a:p>
        </p:txBody>
      </p:sp>
      <p:sp>
        <p:nvSpPr>
          <p:cNvPr id="6" name="Başlık 1">
            <a:extLst>
              <a:ext uri="{FF2B5EF4-FFF2-40B4-BE49-F238E27FC236}">
                <a16:creationId xmlns:a16="http://schemas.microsoft.com/office/drawing/2014/main" id="{B4530EEF-4C38-4443-A724-F0E7ABAB0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520" y="465457"/>
            <a:ext cx="9721080" cy="45719"/>
          </a:xfrm>
        </p:spPr>
        <p:txBody>
          <a:bodyPr anchor="ctr">
            <a:normAutofit fontScale="90000"/>
          </a:bodyPr>
          <a:lstStyle/>
          <a:p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3133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59496" y="404664"/>
            <a:ext cx="9721080" cy="5962840"/>
          </a:xfrm>
        </p:spPr>
        <p:txBody>
          <a:bodyPr anchor="ctr"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Küreselleşme eşitsizlikleri artırırken ekonomik eşitsizliklere bağlı olarak sağlık eşitsizlikleri de riskleri çoğaltmaktadır.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Günümüzde dünyanın hem gelişmiş hem de gelişmemiş bölgelerinin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ironik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biçimde beslenmeye ilişkin açlık ve aşırı beslenme kaynaklı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obezite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beslenmenin iki farklı ucunda yer alan sağlık riskleriyle baş etmek zorunda kalması artan eşitsizlikler bağlamında oldukça düşündürücüdür.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 dirty="0"/>
          </a:p>
        </p:txBody>
      </p:sp>
      <p:sp>
        <p:nvSpPr>
          <p:cNvPr id="5" name="3 Slayt Numarası Yer Tutucusu"/>
          <p:cNvSpPr txBox="1">
            <a:spLocks/>
          </p:cNvSpPr>
          <p:nvPr/>
        </p:nvSpPr>
        <p:spPr>
          <a:xfrm>
            <a:off x="8742294" y="5586412"/>
            <a:ext cx="727842" cy="357188"/>
          </a:xfrm>
          <a:prstGeom prst="rect">
            <a:avLst/>
          </a:prstGeom>
        </p:spPr>
        <p:txBody>
          <a:bodyPr anchor="b"/>
          <a:lstStyle/>
          <a:p>
            <a:pPr algn="ctr" defTabSz="685800">
              <a:defRPr/>
            </a:pPr>
            <a:endParaRPr lang="tr-TR" sz="900" dirty="0"/>
          </a:p>
        </p:txBody>
      </p:sp>
      <p:sp>
        <p:nvSpPr>
          <p:cNvPr id="6" name="Başlık 1">
            <a:extLst>
              <a:ext uri="{FF2B5EF4-FFF2-40B4-BE49-F238E27FC236}">
                <a16:creationId xmlns:a16="http://schemas.microsoft.com/office/drawing/2014/main" id="{B4530EEF-4C38-4443-A724-F0E7ABAB0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520" y="465457"/>
            <a:ext cx="9721080" cy="45719"/>
          </a:xfrm>
        </p:spPr>
        <p:txBody>
          <a:bodyPr anchor="ctr">
            <a:normAutofit fontScale="90000"/>
          </a:bodyPr>
          <a:lstStyle/>
          <a:p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7891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59496" y="404664"/>
            <a:ext cx="9721080" cy="5962840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</a:p>
          <a:p>
            <a:pPr marL="0" indent="0" algn="just">
              <a:buNone/>
            </a:pPr>
            <a:r>
              <a:rPr lang="tr-TR" sz="2800">
                <a:latin typeface="Times New Roman" panose="02020603050405020304" pitchFamily="18" charset="0"/>
                <a:cs typeface="Times New Roman" panose="02020603050405020304" pitchFamily="18" charset="0"/>
              </a:rPr>
              <a:t>1.Adak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N. “Günümüz Toplumlarında Sağlığa İlişkin Riskler”. İç.  Sağlık Sosyolojisinde Güncel Yaklaşımlar, Nobel Akademik Yayıncılık, 2016.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19</a:t>
            </a:fld>
            <a:endParaRPr lang="tr-TR" dirty="0"/>
          </a:p>
        </p:txBody>
      </p:sp>
      <p:sp>
        <p:nvSpPr>
          <p:cNvPr id="5" name="3 Slayt Numarası Yer Tutucusu"/>
          <p:cNvSpPr txBox="1">
            <a:spLocks/>
          </p:cNvSpPr>
          <p:nvPr/>
        </p:nvSpPr>
        <p:spPr>
          <a:xfrm>
            <a:off x="8742294" y="5586412"/>
            <a:ext cx="727842" cy="357188"/>
          </a:xfrm>
          <a:prstGeom prst="rect">
            <a:avLst/>
          </a:prstGeom>
        </p:spPr>
        <p:txBody>
          <a:bodyPr anchor="b"/>
          <a:lstStyle/>
          <a:p>
            <a:pPr algn="ctr" defTabSz="685800">
              <a:defRPr/>
            </a:pPr>
            <a:endParaRPr lang="tr-TR" sz="900" dirty="0"/>
          </a:p>
        </p:txBody>
      </p:sp>
      <p:sp>
        <p:nvSpPr>
          <p:cNvPr id="6" name="Başlık 1">
            <a:extLst>
              <a:ext uri="{FF2B5EF4-FFF2-40B4-BE49-F238E27FC236}">
                <a16:creationId xmlns:a16="http://schemas.microsoft.com/office/drawing/2014/main" id="{B4530EEF-4C38-4443-A724-F0E7ABAB0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520" y="465457"/>
            <a:ext cx="9721080" cy="45719"/>
          </a:xfrm>
        </p:spPr>
        <p:txBody>
          <a:bodyPr anchor="ctr">
            <a:normAutofit fontScale="90000"/>
          </a:bodyPr>
          <a:lstStyle/>
          <a:p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229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7E00C-0180-44DD-8E66-B1EEA00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3552" y="465457"/>
            <a:ext cx="9596636" cy="644650"/>
          </a:xfrm>
        </p:spPr>
        <p:txBody>
          <a:bodyPr anchor="ctr">
            <a:normAutofit fontScale="90000"/>
          </a:bodyPr>
          <a:lstStyle/>
          <a:p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 TOPLUMLARINDA SAĞLIĞA İLİŞKİN RİSKLER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3639C-8B93-4703-AF98-004A43D2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1" y="1110107"/>
            <a:ext cx="9721080" cy="5199213"/>
          </a:xfrm>
        </p:spPr>
        <p:txBody>
          <a:bodyPr>
            <a:noAutofit/>
          </a:bodyPr>
          <a:lstStyle/>
          <a:p>
            <a:pPr marL="377825" indent="-285750" algn="just">
              <a:buFont typeface="Wingdings" panose="05000000000000000000" pitchFamily="2" charset="2"/>
              <a:buChar char="ü"/>
              <a:tabLst>
                <a:tab pos="0" algn="l"/>
              </a:tabLst>
            </a:pPr>
            <a:r>
              <a:rPr lang="tr-TR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İnsanoğlu tarihin her döneminde ekonomik, toplumsal, ekolojik ve sağlıkla ilgili risklerle karşı karşıya kalmış, değişen doğal ve toplumsal koşullara bağlı olarak riskler ve risklerin tehdit derecesi de değişmiştir.</a:t>
            </a:r>
          </a:p>
          <a:p>
            <a:pPr marL="377825" indent="-285750" algn="just">
              <a:buFont typeface="Wingdings" panose="05000000000000000000" pitchFamily="2" charset="2"/>
              <a:buChar char="ü"/>
              <a:tabLst>
                <a:tab pos="0" algn="l"/>
              </a:tabLst>
            </a:pPr>
            <a:r>
              <a:rPr lang="tr-TR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İlkel toplumlarda insanları tehdit eden en önemli riskler açlık ve güvencesizlik</a:t>
            </a:r>
          </a:p>
          <a:p>
            <a:pPr marL="377825" indent="-285750" algn="just">
              <a:buFont typeface="Wingdings" panose="05000000000000000000" pitchFamily="2" charset="2"/>
              <a:buChar char="ü"/>
              <a:tabLst>
                <a:tab pos="0" algn="l"/>
              </a:tabLst>
            </a:pPr>
            <a:r>
              <a:rPr lang="tr-TR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Eşitsizlikler arttı ve günümüzdeki önemli risklerden birisi bazı toplumlarda gözlenen açlığın tersine aşırı beslenmedir. </a:t>
            </a:r>
          </a:p>
          <a:p>
            <a:pPr marL="377825" indent="-285750" algn="just">
              <a:buFont typeface="Wingdings" panose="05000000000000000000" pitchFamily="2" charset="2"/>
              <a:buChar char="ü"/>
              <a:tabLst>
                <a:tab pos="0" algn="l"/>
              </a:tabLst>
            </a:pPr>
            <a:r>
              <a:rPr lang="tr-TR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Sosyal ve kültürel normlar, toplumsal yaşam içerisinde risklerin oluşmasını etkiler.</a:t>
            </a:r>
          </a:p>
          <a:p>
            <a:pPr marL="377825" indent="-285750" algn="just">
              <a:buFont typeface="Wingdings" panose="05000000000000000000" pitchFamily="2" charset="2"/>
              <a:buChar char="ü"/>
              <a:tabLst>
                <a:tab pos="0" algn="l"/>
              </a:tabLst>
            </a:pPr>
            <a:r>
              <a:rPr lang="tr-TR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Risk ve sağlık-hastalık kavramları tanımlanırken mevcut toplumsal değer ve normlar göz önünde bulundurulmalıdır.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91D957-ECDE-4F1B-881E-D28D4BE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963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5F47E9-C050-4151-A57E-0785D7C87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3512" y="476672"/>
            <a:ext cx="9793088" cy="590465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Toplumu -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Ulrich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Beck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(2009)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Makro düzey sosyal teorisyenler kapsayıcı bir kavram olarak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kavramını kullanıyor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Medikal sosyologlar riski mikro düzeyde incelerler.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Douglas ve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Wildavsky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(1983) riskle ilgili üç alana dikkat çeker. Bunlar: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Politik riskler, sosyal yapıyı tehdit eden riskler, (suç oranlarındaki artış, şiddet)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Ekonomik riskler (Ekonomi için tehdit oluşturan durumlar ya da ekonomik çöküntü riskleri)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Doğal riskler (Doğa ve insan sağlığını tehdit eden ekolojik riskler, teknolojik gelişmeden kaynaklanan riskler)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9E6ABC6-899A-4FA1-A72B-D31B89BD1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3919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7E00C-0180-44DD-8E66-B1EEA00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288" y="451222"/>
            <a:ext cx="9721080" cy="644650"/>
          </a:xfrm>
        </p:spPr>
        <p:txBody>
          <a:bodyPr anchor="ctr">
            <a:normAutofit fontScale="90000"/>
          </a:bodyPr>
          <a:lstStyle/>
          <a:p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3639C-8B93-4703-AF98-004A43D2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0" y="1095872"/>
            <a:ext cx="9721080" cy="5199213"/>
          </a:xfrm>
        </p:spPr>
        <p:txBody>
          <a:bodyPr>
            <a:noAutofit/>
          </a:bodyPr>
          <a:lstStyle/>
          <a:p>
            <a:pPr marL="549275" indent="-457200" algn="just">
              <a:buFont typeface="Wingdings" panose="05000000000000000000" pitchFamily="2" charset="2"/>
              <a:buChar char="ü"/>
              <a:tabLst>
                <a:tab pos="0" algn="l"/>
              </a:tabLst>
            </a:pPr>
            <a:r>
              <a:rPr lang="tr-T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Modernite</a:t>
            </a:r>
            <a:r>
              <a:rPr lang="tr-T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öncesi dönemde insanoğlu doğayla mücadelesinde kontrol edilemeyen bilinmezlik ve belirsizlikleri kader kavramıyla açıklıyor.</a:t>
            </a:r>
          </a:p>
          <a:p>
            <a:pPr marL="549275" indent="-457200" algn="just">
              <a:buFont typeface="Wingdings" panose="05000000000000000000" pitchFamily="2" charset="2"/>
              <a:buChar char="ü"/>
              <a:tabLst>
                <a:tab pos="0" algn="l"/>
              </a:tabLst>
            </a:pP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M</a:t>
            </a:r>
            <a:r>
              <a:rPr lang="tr-T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odernleşmeyle doğayı kontrol altına alma ve ona hükmetme, kontrol edilebilen, denetlenebilen risk kavramını gündeme getirmiştir.</a:t>
            </a:r>
          </a:p>
          <a:p>
            <a:pPr marL="549275" indent="-457200" algn="just">
              <a:buFont typeface="Wingdings" panose="05000000000000000000" pitchFamily="2" charset="2"/>
              <a:buChar char="ü"/>
              <a:tabLst>
                <a:tab pos="0" algn="l"/>
              </a:tabLst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AIDS kapma riski, futbol oynarken sakatlanma riski veya yağlı yiyeceklerin sağlık için yarattığı riskler</a:t>
            </a:r>
          </a:p>
          <a:p>
            <a:pPr marL="549275" indent="-457200" algn="just">
              <a:buFont typeface="Wingdings" panose="05000000000000000000" pitchFamily="2" charset="2"/>
              <a:buChar char="ü"/>
              <a:tabLst>
                <a:tab pos="0" algn="l"/>
              </a:tabLst>
            </a:pPr>
            <a:endParaRPr lang="tr-T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91D957-ECDE-4F1B-881E-D28D4BE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3392" y="787782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7887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19" y="548680"/>
            <a:ext cx="9743085" cy="576064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"belirli bir tehlikeyle bağlantılı olarak hasar, yaralanma, hastalanma, ölüm ve başka olumsuzlukların meydana gelme olasılığı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Tehlike genelde insanlara ve onların değer verdikleri varlıklara yönelik bir tehdit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Giddens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risk tehlikeden farklıdır.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Dışsal risk ve imal edilmiş risk olmak üzere iki tür risk vardır.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 dirty="0"/>
          </a:p>
        </p:txBody>
      </p:sp>
      <p:sp>
        <p:nvSpPr>
          <p:cNvPr id="5" name="3 Slayt Numarası Yer Tutucusu"/>
          <p:cNvSpPr txBox="1">
            <a:spLocks/>
          </p:cNvSpPr>
          <p:nvPr/>
        </p:nvSpPr>
        <p:spPr>
          <a:xfrm>
            <a:off x="8882082" y="5586412"/>
            <a:ext cx="588054" cy="357188"/>
          </a:xfrm>
          <a:prstGeom prst="rect">
            <a:avLst/>
          </a:prstGeom>
        </p:spPr>
        <p:txBody>
          <a:bodyPr anchor="b"/>
          <a:lstStyle/>
          <a:p>
            <a:pPr algn="ctr" defTabSz="685800">
              <a:defRPr/>
            </a:pPr>
            <a:endParaRPr lang="tr-TR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548680"/>
            <a:ext cx="9721080" cy="5760640"/>
          </a:xfrm>
        </p:spPr>
        <p:txBody>
          <a:bodyPr anchor="ctr">
            <a:normAutofit/>
          </a:bodyPr>
          <a:lstStyle/>
          <a:p>
            <a:pPr marL="540" indent="0" algn="just">
              <a:buClr>
                <a:srgbClr val="B31166"/>
              </a:buClr>
              <a:buNone/>
            </a:pPr>
            <a:r>
              <a:rPr lang="tr-T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Yeni riskler;</a:t>
            </a:r>
          </a:p>
          <a:p>
            <a:pPr marL="572040" indent="-5715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N</a:t>
            </a:r>
            <a:r>
              <a:rPr lang="tr-T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ükleer ya da kimyasal kirlenmeler, </a:t>
            </a:r>
          </a:p>
          <a:p>
            <a:pPr marL="572040" indent="-5715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Gıdalardaki zararlı maddeler, </a:t>
            </a:r>
          </a:p>
          <a:p>
            <a:pPr marL="572040" indent="-5715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Uygarlığın hastalıkları</a:t>
            </a:r>
          </a:p>
          <a:p>
            <a:pPr marL="572040" indent="-571500" algn="just">
              <a:buClr>
                <a:srgbClr val="B31166"/>
              </a:buClr>
            </a:pP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tr-T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ağdurlar tarafından doğrudan algılanamazlar</a:t>
            </a:r>
          </a:p>
          <a:p>
            <a:pPr marL="572040" indent="-571500" algn="just">
              <a:buClr>
                <a:srgbClr val="B31166"/>
              </a:buClr>
            </a:pPr>
            <a:r>
              <a:rPr lang="tr-T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Bazı durumlarda maruz kalanları değil onların çocuklarını yani gelecek nesilleri etkileyebilmektedir. </a:t>
            </a:r>
          </a:p>
          <a:p>
            <a:pPr marL="572040" indent="-571500" algn="just">
              <a:buClr>
                <a:srgbClr val="B31166"/>
              </a:buClr>
            </a:pPr>
            <a:r>
              <a:rPr lang="tr-T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 riskler açık, gözlemlenebilir ve kişisel olmadıkları için kamunun dikkatinden kaçar.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149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548680"/>
            <a:ext cx="9721080" cy="5760640"/>
          </a:xfrm>
        </p:spPr>
        <p:txBody>
          <a:bodyPr anchor="ctr">
            <a:normAutofit fontScale="77500" lnSpcReduction="20000"/>
          </a:bodyPr>
          <a:lstStyle/>
          <a:p>
            <a:pPr marL="540" indent="0" algn="just">
              <a:buClr>
                <a:srgbClr val="B31166"/>
              </a:buClr>
              <a:buNone/>
            </a:pPr>
            <a:endParaRPr lang="tr-TR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40" indent="0" algn="just">
              <a:buClr>
                <a:srgbClr val="B31166"/>
              </a:buClr>
              <a:buNone/>
            </a:pPr>
            <a:r>
              <a:rPr lang="tr-TR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Risk ve Sağlık Riskleri</a:t>
            </a:r>
          </a:p>
          <a:p>
            <a:pPr marL="572040" indent="-5715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Sağlık alanında eşitsizlikleri açıklamak için yoksulluk, işsizlik, eğitimsizlik, etnik köken vb. sosyal yapısal faktörler </a:t>
            </a:r>
          </a:p>
          <a:p>
            <a:pPr marL="572040" indent="-5715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Risk konusuna ilgi görece daha yenidir. </a:t>
            </a:r>
          </a:p>
          <a:p>
            <a:pPr marL="572040" indent="-5715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Diyet, egzersiz ve ilaç kullanımına dikkat etme belli sağlık riskleriyle ilişkilidir. </a:t>
            </a:r>
          </a:p>
          <a:p>
            <a:pPr marL="572040" indent="-5715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Sadece basit olarak uyuşturucu, alkol, sigara tüketiminin değil mal ve hizmetlerin tüketiminin sağlık sonuçlarıyla ilgili sosyal riskler ve duygular sosyolojisine karışmış akıl sağlığı riskleri mevcuttur.</a:t>
            </a:r>
          </a:p>
          <a:p>
            <a:pPr marL="572040" indent="-5715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endParaRPr lang="tr-TR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551384" y="764704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5543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548680"/>
            <a:ext cx="9721080" cy="5760640"/>
          </a:xfrm>
        </p:spPr>
        <p:txBody>
          <a:bodyPr anchor="ctr">
            <a:normAutofit/>
          </a:bodyPr>
          <a:lstStyle/>
          <a:p>
            <a:pPr marL="457740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Yaşanılan fiziksel ve sosyal çevre sağlıkla ilgili risklerin hazırlayıcısı veya risklerin nedeni olabilir. </a:t>
            </a:r>
          </a:p>
          <a:p>
            <a:pPr marL="457740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Gönüllü veya gönülsüz riskler</a:t>
            </a:r>
          </a:p>
          <a:p>
            <a:pPr marL="457740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tr-T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igara kullanımı, doymuş yağlar, uyuşturucu ve ilaç kullanımı gibi risklerin kişinin isteğiyle gerçekleşen gönüllü (istekli) riskler olduğunu belirtir.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2408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548680"/>
            <a:ext cx="9721080" cy="5760640"/>
          </a:xfrm>
        </p:spPr>
        <p:txBody>
          <a:bodyPr anchor="ctr">
            <a:normAutofit/>
          </a:bodyPr>
          <a:lstStyle/>
          <a:p>
            <a:pPr marL="540" indent="0" algn="just">
              <a:buClr>
                <a:srgbClr val="B31166"/>
              </a:buClr>
              <a:buNone/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Gönülsüz riskler</a:t>
            </a:r>
          </a:p>
          <a:p>
            <a:pPr marL="857790" lvl="1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Pasif sigara içiciliği,</a:t>
            </a:r>
          </a:p>
          <a:p>
            <a:pPr marL="857790" lvl="1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kirli su ve besinlerin tüketilmesi, </a:t>
            </a:r>
          </a:p>
          <a:p>
            <a:pPr marL="857790" lvl="1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kirli hava soluma ve </a:t>
            </a:r>
          </a:p>
          <a:p>
            <a:pPr marL="857790" lvl="1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asit yağmurlarından kaynaklanan riskler</a:t>
            </a:r>
          </a:p>
          <a:p>
            <a:pPr marL="457740" indent="-457200" algn="just">
              <a:buClr>
                <a:srgbClr val="B31166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tr-T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önüllü riskleri azaltmak bireye bağlıyken gönülsüz risklerden toplumu koruma, en aza indirme devletin, eğitimcilerin ve bilim insanlarının görevidir.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8903823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3470</TotalTime>
  <Words>1060</Words>
  <Application>Microsoft Office PowerPoint</Application>
  <PresentationFormat>Geniş ekran</PresentationFormat>
  <Paragraphs>123</Paragraphs>
  <Slides>19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6" baseType="lpstr">
      <vt:lpstr>Arial</vt:lpstr>
      <vt:lpstr>Calibri</vt:lpstr>
      <vt:lpstr>Century Gothic</vt:lpstr>
      <vt:lpstr>Times New Roman</vt:lpstr>
      <vt:lpstr>Wingdings</vt:lpstr>
      <vt:lpstr>Wingdings 3</vt:lpstr>
      <vt:lpstr>Duman</vt:lpstr>
      <vt:lpstr>ANKARA ÜNİVERSİTESİ SAĞLIK BİLİMLERİ FAKÜLTESİ ÇOCUK GELİŞİMİ BÖLÜMÜ </vt:lpstr>
      <vt:lpstr>GÜNÜMÜZ TOPLUMLARINDA SAĞLIĞA İLİŞKİN RİSKLER</vt:lpstr>
      <vt:lpstr>PowerPoint Sunusu</vt:lpstr>
      <vt:lpstr>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</vt:lpstr>
      <vt:lpstr>  </vt:lpstr>
      <vt:lpstr>  </vt:lpstr>
      <vt:lpstr>      </vt:lpstr>
      <vt:lpstr>      </vt:lpstr>
      <vt:lpstr>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CİNSEL ŞİDDET MAĞDURLARINA SOSYAL HİZMET YAKLAŞIMI</dc:title>
  <dc:creator>hkn</dc:creator>
  <cp:lastModifiedBy>SATI KAPISIZ</cp:lastModifiedBy>
  <cp:revision>186</cp:revision>
  <dcterms:created xsi:type="dcterms:W3CDTF">2019-12-10T17:31:29Z</dcterms:created>
  <dcterms:modified xsi:type="dcterms:W3CDTF">2021-11-05T18:33:30Z</dcterms:modified>
</cp:coreProperties>
</file>