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5" r:id="rId3"/>
    <p:sldId id="309" r:id="rId4"/>
    <p:sldId id="276" r:id="rId5"/>
    <p:sldId id="278" r:id="rId6"/>
    <p:sldId id="277" r:id="rId7"/>
    <p:sldId id="280" r:id="rId8"/>
    <p:sldId id="281" r:id="rId9"/>
    <p:sldId id="310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4660"/>
  </p:normalViewPr>
  <p:slideViewPr>
    <p:cSldViewPr>
      <p:cViewPr varScale="1">
        <p:scale>
          <a:sx n="86" d="100"/>
          <a:sy n="86" d="100"/>
        </p:scale>
        <p:origin x="14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3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255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3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39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13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888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5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43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53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787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4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7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62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3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D5A7C0F-1F3D-4AF2-958C-420A49F508D6}" type="datetimeFigureOut">
              <a:rPr lang="en-US" smtClean="0">
                <a:solidFill>
                  <a:srgbClr val="323232">
                    <a:tint val="60000"/>
                    <a:satMod val="155000"/>
                  </a:srgbClr>
                </a:solidFill>
              </a:rPr>
              <a:pPr/>
              <a:t>5/24/2018</a:t>
            </a:fld>
            <a:endParaRPr lang="en-US">
              <a:solidFill>
                <a:srgbClr val="323232">
                  <a:tint val="60000"/>
                  <a:satMod val="155000"/>
                </a:srgbClr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5E1C153-88EC-4746-93BE-DECCD17C60F0}" type="slidenum">
              <a:rPr lang="en-US" smtClean="0">
                <a:solidFill>
                  <a:srgbClr val="E3DED1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90000"/>
                </a:srgbClr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73687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Erken Okuryazarlık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6560235" cy="3240360"/>
          </a:xfrm>
        </p:spPr>
        <p:txBody>
          <a:bodyPr>
            <a:noAutofit/>
          </a:bodyPr>
          <a:lstStyle/>
          <a:p>
            <a:pPr algn="ctr"/>
            <a:r>
              <a:rPr lang="tr-TR" sz="4000" dirty="0"/>
              <a:t>Yazı Farkındalığı</a:t>
            </a:r>
          </a:p>
          <a:p>
            <a:endParaRPr lang="tr-TR" sz="4000" dirty="0"/>
          </a:p>
          <a:p>
            <a:r>
              <a:rPr lang="tr-TR" dirty="0" smtClean="0"/>
              <a:t>Doç. Dr. Cevriye Ergül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618131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Yazının Yönü:</a:t>
            </a:r>
          </a:p>
          <a:p>
            <a:r>
              <a:rPr lang="tr-TR" dirty="0"/>
              <a:t>Yazının ve okumanın yönü soldan sağa doğrudur</a:t>
            </a:r>
            <a:r>
              <a:rPr lang="tr-TR" dirty="0" smtClean="0"/>
              <a:t>.</a:t>
            </a:r>
          </a:p>
          <a:p>
            <a:endParaRPr lang="tr-TR" u="sng" dirty="0" smtClean="0"/>
          </a:p>
          <a:p>
            <a:r>
              <a:rPr lang="tr-TR" u="sng" dirty="0" smtClean="0"/>
              <a:t>Yazarın Çizerin Rolü:</a:t>
            </a:r>
          </a:p>
          <a:p>
            <a:r>
              <a:rPr lang="tr-TR" dirty="0" smtClean="0"/>
              <a:t>Bir </a:t>
            </a:r>
            <a:r>
              <a:rPr lang="tr-TR" dirty="0"/>
              <a:t>kitabı yazan veya çizen birinin olduğunu </a:t>
            </a:r>
            <a:r>
              <a:rPr lang="tr-TR" dirty="0" smtClean="0"/>
              <a:t>çocuğun bilmesidir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948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i="1" dirty="0" smtClean="0"/>
              <a:t>3) Harf Bileşeni</a:t>
            </a:r>
          </a:p>
          <a:p>
            <a:r>
              <a:rPr lang="tr-TR" u="sng" dirty="0" smtClean="0"/>
              <a:t>Harflerin İsimleri:</a:t>
            </a:r>
          </a:p>
          <a:p>
            <a:r>
              <a:rPr lang="tr-TR" dirty="0"/>
              <a:t>Bu bölüm Türkçe için 29 harfin ismini içerir.</a:t>
            </a:r>
          </a:p>
          <a:p>
            <a:r>
              <a:rPr lang="tr-TR" dirty="0"/>
              <a:t>Örnek: Bu sayfada </a:t>
            </a:r>
            <a:r>
              <a:rPr lang="tr-TR" dirty="0" smtClean="0"/>
              <a:t>"t" </a:t>
            </a:r>
            <a:r>
              <a:rPr lang="tr-TR" dirty="0"/>
              <a:t>harfiyle başlayan bir sözcük </a:t>
            </a:r>
            <a:r>
              <a:rPr lang="tr-TR" dirty="0" smtClean="0"/>
              <a:t>görüyorum. </a:t>
            </a:r>
            <a:r>
              <a:rPr lang="en-US" dirty="0" smtClean="0"/>
              <a:t>Kim "</a:t>
            </a:r>
            <a:r>
              <a:rPr lang="tr-TR" dirty="0" smtClean="0"/>
              <a:t>p</a:t>
            </a:r>
            <a:r>
              <a:rPr lang="en-US" dirty="0" smtClean="0"/>
              <a:t>" </a:t>
            </a:r>
            <a:r>
              <a:rPr lang="en-US" dirty="0" err="1"/>
              <a:t>harfiyle</a:t>
            </a:r>
            <a:r>
              <a:rPr lang="en-US" dirty="0"/>
              <a:t> </a:t>
            </a:r>
            <a:r>
              <a:rPr lang="en-US" dirty="0" err="1"/>
              <a:t>başlayan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sözcük</a:t>
            </a:r>
            <a:r>
              <a:rPr lang="en-US" dirty="0"/>
              <a:t> </a:t>
            </a:r>
            <a:r>
              <a:rPr lang="en-US" dirty="0" err="1"/>
              <a:t>bulabilir</a:t>
            </a:r>
            <a:r>
              <a:rPr lang="en-US" dirty="0" smtClean="0"/>
              <a:t>?</a:t>
            </a:r>
            <a:endParaRPr lang="tr-TR" dirty="0" smtClean="0"/>
          </a:p>
          <a:p>
            <a:r>
              <a:rPr lang="tr-TR" u="sng" dirty="0" smtClean="0"/>
              <a:t>Harf Bilgisi:</a:t>
            </a:r>
          </a:p>
          <a:p>
            <a:r>
              <a:rPr lang="tr-TR" dirty="0"/>
              <a:t>Sözcüklerin harflerden oluştuğu bilgisidir.</a:t>
            </a:r>
          </a:p>
        </p:txBody>
      </p:sp>
    </p:spTree>
    <p:extLst>
      <p:ext uri="{BB962C8B-B14F-4D97-AF65-F5344CB8AC3E}">
        <p14:creationId xmlns:p14="http://schemas.microsoft.com/office/powerpoint/2010/main" val="405831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3) Harf Bileşeni</a:t>
            </a:r>
          </a:p>
          <a:p>
            <a:r>
              <a:rPr lang="tr-TR" u="sng" dirty="0" smtClean="0"/>
              <a:t>Büyük ve Küçük </a:t>
            </a:r>
            <a:r>
              <a:rPr lang="tr-TR" u="sng" dirty="0"/>
              <a:t>H</a:t>
            </a:r>
            <a:r>
              <a:rPr lang="tr-TR" u="sng" dirty="0" smtClean="0"/>
              <a:t>arfler:</a:t>
            </a:r>
          </a:p>
          <a:p>
            <a:endParaRPr lang="tr-TR" dirty="0" smtClean="0"/>
          </a:p>
          <a:p>
            <a:r>
              <a:rPr lang="tr-TR" dirty="0" smtClean="0"/>
              <a:t>Büyük </a:t>
            </a:r>
            <a:r>
              <a:rPr lang="tr-TR" dirty="0"/>
              <a:t>ve küçük harfleri tanımayı içerir.</a:t>
            </a:r>
          </a:p>
          <a:p>
            <a:endParaRPr lang="tr-TR" dirty="0" smtClean="0"/>
          </a:p>
          <a:p>
            <a:r>
              <a:rPr lang="tr-TR" dirty="0" smtClean="0"/>
              <a:t>Örnek</a:t>
            </a:r>
            <a:r>
              <a:rPr lang="tr-TR" dirty="0"/>
              <a:t>: Büyük "S" harfiyle küçük "s" harfinin yazılışı </a:t>
            </a:r>
            <a:r>
              <a:rPr lang="tr-TR" dirty="0" smtClean="0"/>
              <a:t>birbirine çok </a:t>
            </a:r>
            <a:r>
              <a:rPr lang="tr-TR" dirty="0"/>
              <a:t>benzemektedir.</a:t>
            </a:r>
          </a:p>
        </p:txBody>
      </p:sp>
    </p:spTree>
    <p:extLst>
      <p:ext uri="{BB962C8B-B14F-4D97-AF65-F5344CB8AC3E}">
        <p14:creationId xmlns:p14="http://schemas.microsoft.com/office/powerpoint/2010/main" val="3392627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i="1" dirty="0" smtClean="0"/>
              <a:t>4) Sözcük Bileşeni</a:t>
            </a:r>
          </a:p>
          <a:p>
            <a:r>
              <a:rPr lang="tr-TR" u="sng" dirty="0" smtClean="0"/>
              <a:t>Yazı İçerisindeki sözcük Kavramı:</a:t>
            </a:r>
          </a:p>
          <a:p>
            <a:r>
              <a:rPr lang="tr-TR" dirty="0"/>
              <a:t>Sözcüklerin harflerden farklı olduğunu anlatır.</a:t>
            </a:r>
          </a:p>
          <a:p>
            <a:r>
              <a:rPr lang="tr-TR" dirty="0"/>
              <a:t>Örnek: "Bu sayfadaki sözcükleri sayalım</a:t>
            </a:r>
            <a:r>
              <a:rPr lang="tr-TR" dirty="0" smtClean="0"/>
              <a:t>.</a:t>
            </a:r>
            <a:r>
              <a:rPr lang="tr-TR" dirty="0"/>
              <a:t> "</a:t>
            </a:r>
            <a:endParaRPr lang="tr-TR" dirty="0" smtClean="0"/>
          </a:p>
          <a:p>
            <a:endParaRPr lang="tr-TR" u="sng" dirty="0" smtClean="0"/>
          </a:p>
          <a:p>
            <a:r>
              <a:rPr lang="tr-TR" u="sng" dirty="0" smtClean="0"/>
              <a:t>Uzun ve Kısa Sözcükler</a:t>
            </a:r>
            <a:r>
              <a:rPr lang="tr-TR" dirty="0" smtClean="0"/>
              <a:t>:</a:t>
            </a:r>
          </a:p>
          <a:p>
            <a:r>
              <a:rPr lang="tr-TR" dirty="0" smtClean="0"/>
              <a:t>Sözcükler </a:t>
            </a:r>
            <a:r>
              <a:rPr lang="tr-TR" dirty="0"/>
              <a:t>farklı yapılara sahiptir. Bazıları uzun, bazıları kısadır.</a:t>
            </a:r>
          </a:p>
          <a:p>
            <a:r>
              <a:rPr lang="tr-TR" dirty="0"/>
              <a:t>Örnek: "Salata, su sözcüklerinden hangisi daha uzundur?"</a:t>
            </a:r>
          </a:p>
        </p:txBody>
      </p:sp>
    </p:spTree>
    <p:extLst>
      <p:ext uri="{BB962C8B-B14F-4D97-AF65-F5344CB8AC3E}">
        <p14:creationId xmlns:p14="http://schemas.microsoft.com/office/powerpoint/2010/main" val="3793223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i="1" dirty="0" smtClean="0"/>
              <a:t>4) Sözcük Bileşeni</a:t>
            </a:r>
          </a:p>
          <a:p>
            <a:r>
              <a:rPr lang="tr-TR" u="sng" dirty="0" smtClean="0"/>
              <a:t>Harfler:</a:t>
            </a:r>
          </a:p>
          <a:p>
            <a:r>
              <a:rPr lang="tr-TR" dirty="0"/>
              <a:t>Sözcükler harflerden oluşur.</a:t>
            </a:r>
          </a:p>
          <a:p>
            <a:r>
              <a:rPr lang="tr-TR" dirty="0"/>
              <a:t>Örnek: Bu </a:t>
            </a:r>
            <a:r>
              <a:rPr lang="tr-TR" dirty="0" smtClean="0"/>
              <a:t>"Ş" </a:t>
            </a:r>
            <a:r>
              <a:rPr lang="tr-TR" dirty="0"/>
              <a:t>harfi </a:t>
            </a:r>
            <a:r>
              <a:rPr lang="tr-TR" dirty="0" smtClean="0"/>
              <a:t>ve "Şapka" sözcüğü "Ş" harfiyle başlar.</a:t>
            </a:r>
          </a:p>
          <a:p>
            <a:r>
              <a:rPr lang="tr-TR" u="sng" dirty="0" smtClean="0"/>
              <a:t>Sözcük Tanıma</a:t>
            </a:r>
            <a:r>
              <a:rPr lang="tr-TR" dirty="0" smtClean="0"/>
              <a:t>:</a:t>
            </a:r>
          </a:p>
          <a:p>
            <a:r>
              <a:rPr lang="tr-TR" dirty="0"/>
              <a:t>Bazı çok kullanılan sözcükler çocuklar tarafından </a:t>
            </a:r>
            <a:r>
              <a:rPr lang="tr-TR" dirty="0" smtClean="0"/>
              <a:t>kolaylıkla tanınır</a:t>
            </a:r>
            <a:r>
              <a:rPr lang="tr-TR" dirty="0"/>
              <a:t>.</a:t>
            </a:r>
          </a:p>
          <a:p>
            <a:r>
              <a:rPr lang="tr-TR" dirty="0"/>
              <a:t>Örnek: Bu "domates" resmi, altında da "domates" yazıyor.</a:t>
            </a:r>
          </a:p>
        </p:txBody>
      </p:sp>
    </p:spTree>
    <p:extLst>
      <p:ext uri="{BB962C8B-B14F-4D97-AF65-F5344CB8AC3E}">
        <p14:creationId xmlns:p14="http://schemas.microsoft.com/office/powerpoint/2010/main" val="1295786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Kendiliğinden gelişen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Çocuklar yaşları büyüdükçe karalamak</a:t>
            </a:r>
            <a:r>
              <a:rPr lang="tr-TR" dirty="0"/>
              <a:t>, resim yapmak, sembolleri kullanmak, çizgi çizmek, </a:t>
            </a:r>
            <a:r>
              <a:rPr lang="tr-TR" dirty="0" smtClean="0"/>
              <a:t>harflere benzeyen </a:t>
            </a:r>
            <a:r>
              <a:rPr lang="tr-TR" dirty="0"/>
              <a:t>şekiller çizerek yazı yazmaya benzeyen girişimlerde bulunurlar (</a:t>
            </a:r>
            <a:r>
              <a:rPr lang="tr-TR" dirty="0" err="1" smtClean="0"/>
              <a:t>Ranweiler</a:t>
            </a:r>
            <a:r>
              <a:rPr lang="tr-TR" dirty="0" smtClean="0"/>
              <a:t>, 2004</a:t>
            </a:r>
            <a:r>
              <a:rPr lang="tr-TR" dirty="0"/>
              <a:t>: 82).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38581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Kendiliğinden gelişen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</a:p>
          <a:p>
            <a:r>
              <a:rPr lang="tr-TR" dirty="0" smtClean="0"/>
              <a:t>İçerik olarak, özellikle anasınıfında, öykü oluşturmak</a:t>
            </a:r>
            <a:r>
              <a:rPr lang="tr-TR" dirty="0"/>
              <a:t>, okul etkinliklerinde yazmak, </a:t>
            </a:r>
            <a:r>
              <a:rPr lang="tr-TR" dirty="0" smtClean="0"/>
              <a:t>liste </a:t>
            </a:r>
            <a:r>
              <a:rPr lang="tr-TR" dirty="0"/>
              <a:t>yapmak için yazmak, mektup yazmak ve tebrik kartı hazırlamak </a:t>
            </a:r>
            <a:r>
              <a:rPr lang="tr-TR" dirty="0" smtClean="0"/>
              <a:t>aktivitelerinde bulunurlar </a:t>
            </a:r>
            <a:r>
              <a:rPr lang="tr-TR" dirty="0"/>
              <a:t>(</a:t>
            </a:r>
            <a:r>
              <a:rPr lang="tr-TR" dirty="0" err="1"/>
              <a:t>Nutbrown</a:t>
            </a:r>
            <a:r>
              <a:rPr lang="tr-TR" dirty="0"/>
              <a:t>, </a:t>
            </a:r>
            <a:r>
              <a:rPr lang="tr-TR" dirty="0" err="1"/>
              <a:t>Hannon</a:t>
            </a:r>
            <a:r>
              <a:rPr lang="tr-TR" dirty="0"/>
              <a:t> ve Morgan, 2005: 40).</a:t>
            </a:r>
          </a:p>
        </p:txBody>
      </p:sp>
    </p:spTree>
    <p:extLst>
      <p:ext uri="{BB962C8B-B14F-4D97-AF65-F5344CB8AC3E}">
        <p14:creationId xmlns:p14="http://schemas.microsoft.com/office/powerpoint/2010/main" val="1907318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/>
              <a:t>Kendiliğinden gelişen yazmanın aşamaları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Resimlerle yazmak:</a:t>
            </a:r>
          </a:p>
          <a:p>
            <a:pPr marL="0" indent="0">
              <a:buNone/>
            </a:pPr>
            <a:r>
              <a:rPr lang="tr-TR" dirty="0" smtClean="0"/>
              <a:t>Çocuklar resimler </a:t>
            </a:r>
            <a:r>
              <a:rPr lang="tr-TR" dirty="0"/>
              <a:t>çizer </a:t>
            </a:r>
            <a:r>
              <a:rPr lang="tr-TR" dirty="0" smtClean="0"/>
              <a:t>ve resmin </a:t>
            </a:r>
            <a:r>
              <a:rPr lang="tr-TR" dirty="0"/>
              <a:t>öyküsünü anlatır. Bunu yaparken, </a:t>
            </a:r>
            <a:r>
              <a:rPr lang="tr-TR" dirty="0" smtClean="0"/>
              <a:t>yaptığı </a:t>
            </a:r>
            <a:r>
              <a:rPr lang="tr-TR" dirty="0"/>
              <a:t>resmi okuyormuş </a:t>
            </a:r>
            <a:r>
              <a:rPr lang="tr-TR" dirty="0" smtClean="0"/>
              <a:t>gibidir. Yazma </a:t>
            </a:r>
            <a:r>
              <a:rPr lang="tr-TR" dirty="0"/>
              <a:t>denemeleri yaparak, yazı ve çizim arasındaki </a:t>
            </a:r>
            <a:r>
              <a:rPr lang="tr-TR" dirty="0" smtClean="0"/>
              <a:t>farkı anlamazlar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5952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Kendiliğinden gelişen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/>
              <a:t>Karalamayla yazmak : </a:t>
            </a:r>
            <a:endParaRPr lang="tr-TR" u="sng" dirty="0" smtClean="0"/>
          </a:p>
          <a:p>
            <a:pPr marL="0" indent="0">
              <a:buNone/>
            </a:pPr>
            <a:r>
              <a:rPr lang="tr-TR" dirty="0" smtClean="0"/>
              <a:t>Çocuğun </a:t>
            </a:r>
            <a:r>
              <a:rPr lang="tr-TR" dirty="0"/>
              <a:t>karalama gelişimi zamanla, </a:t>
            </a:r>
            <a:r>
              <a:rPr lang="tr-TR" dirty="0" smtClean="0"/>
              <a:t>doğrusal </a:t>
            </a:r>
            <a:r>
              <a:rPr lang="tr-TR" dirty="0"/>
              <a:t>ve tekrarlayıcı </a:t>
            </a:r>
            <a:r>
              <a:rPr lang="tr-TR" dirty="0" smtClean="0"/>
              <a:t>olmaya </a:t>
            </a:r>
            <a:r>
              <a:rPr lang="tr-TR" dirty="0"/>
              <a:t>başlar. Çocuğun bu etkinliği, soldan sağa yönelimi olan; </a:t>
            </a:r>
            <a:r>
              <a:rPr lang="tr-TR" dirty="0" smtClean="0"/>
              <a:t>uzun, dalgalı </a:t>
            </a:r>
            <a:r>
              <a:rPr lang="tr-TR" dirty="0"/>
              <a:t>karalama çizgilerdir. Çocuk, çizim ile yazı arasındaki farkı </a:t>
            </a:r>
            <a:r>
              <a:rPr lang="tr-TR" dirty="0" smtClean="0"/>
              <a:t>anlamaya başlar.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5890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Kendiliğinden gelişen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/>
              <a:t>Harfe benzeyen şekiller : </a:t>
            </a:r>
            <a:endParaRPr lang="tr-TR" u="sng" dirty="0" smtClean="0"/>
          </a:p>
          <a:p>
            <a:pPr marL="0" indent="0">
              <a:buNone/>
            </a:pPr>
            <a:r>
              <a:rPr lang="tr-TR" dirty="0" smtClean="0"/>
              <a:t>Çocuklar </a:t>
            </a:r>
            <a:r>
              <a:rPr lang="tr-TR" dirty="0"/>
              <a:t>bu aşamada </a:t>
            </a:r>
            <a:r>
              <a:rPr lang="tr-TR" dirty="0" smtClean="0"/>
              <a:t>kıvrımlı</a:t>
            </a:r>
            <a:r>
              <a:rPr lang="tr-TR" dirty="0"/>
              <a:t>, eğimli ve düz </a:t>
            </a:r>
            <a:r>
              <a:rPr lang="tr-TR" dirty="0" smtClean="0"/>
              <a:t>çizgiler yapmaya başlarlar.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111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Yazı farkındalığı, yazılı dilin kurallarını, yapısını ve işlevini anlama </a:t>
            </a:r>
            <a:r>
              <a:rPr lang="tr-TR" dirty="0" smtClean="0"/>
              <a:t>becerisidir (</a:t>
            </a:r>
            <a:r>
              <a:rPr lang="tr-TR" dirty="0" err="1" smtClean="0"/>
              <a:t>Justice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Ezell</a:t>
            </a:r>
            <a:r>
              <a:rPr lang="tr-TR" dirty="0"/>
              <a:t>, 2004: 185).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Yazı </a:t>
            </a:r>
            <a:r>
              <a:rPr lang="tr-TR" dirty="0"/>
              <a:t>farkındalığı, yazının bir anlam ifade ettiği, konuşulan </a:t>
            </a:r>
            <a:r>
              <a:rPr lang="tr-TR" dirty="0" smtClean="0"/>
              <a:t>sözcüklerin </a:t>
            </a:r>
            <a:r>
              <a:rPr lang="tr-TR" dirty="0"/>
              <a:t>yazılı bazı sembollerle ifade edildiği ve yazılı </a:t>
            </a:r>
            <a:r>
              <a:rPr lang="tr-TR" dirty="0" smtClean="0"/>
              <a:t>bir metnin </a:t>
            </a:r>
            <a:r>
              <a:rPr lang="tr-TR" dirty="0"/>
              <a:t>soldan sağa ve yukarıdan aşağıya doğru okunduğu gibi temel </a:t>
            </a:r>
            <a:r>
              <a:rPr lang="tr-TR" dirty="0" smtClean="0"/>
              <a:t>özelliklerin </a:t>
            </a:r>
            <a:r>
              <a:rPr lang="tr-TR" dirty="0"/>
              <a:t>bilinmesi olarak tanımlanmaktadır (</a:t>
            </a:r>
            <a:r>
              <a:rPr lang="tr-TR" dirty="0" err="1" smtClean="0"/>
              <a:t>Lesiak</a:t>
            </a:r>
            <a:r>
              <a:rPr lang="tr-TR" dirty="0" smtClean="0"/>
              <a:t>, </a:t>
            </a:r>
            <a:r>
              <a:rPr lang="es-ES" dirty="0" smtClean="0"/>
              <a:t>1997</a:t>
            </a:r>
            <a:r>
              <a:rPr lang="es-ES" dirty="0"/>
              <a:t>; Pullen ve Justice, 2003).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9270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Kendiliğinden gelişen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/>
              <a:t>Sesbilgisi içermeyen harf dizilimi: </a:t>
            </a:r>
            <a:endParaRPr lang="tr-TR" u="sng" dirty="0" smtClean="0"/>
          </a:p>
          <a:p>
            <a:pPr marL="0" indent="0">
              <a:buNone/>
            </a:pPr>
            <a:r>
              <a:rPr lang="tr-TR" dirty="0" smtClean="0"/>
              <a:t>Çocuklar </a:t>
            </a:r>
            <a:r>
              <a:rPr lang="tr-TR" dirty="0"/>
              <a:t>bu aşamada, harflerin </a:t>
            </a:r>
            <a:r>
              <a:rPr lang="tr-TR" dirty="0" smtClean="0"/>
              <a:t>farkında olmaya </a:t>
            </a:r>
            <a:r>
              <a:rPr lang="tr-TR" dirty="0"/>
              <a:t>başlamıştır. </a:t>
            </a:r>
            <a:r>
              <a:rPr lang="tr-TR" dirty="0" smtClean="0"/>
              <a:t>Kendi </a:t>
            </a:r>
            <a:r>
              <a:rPr lang="tr-TR" dirty="0"/>
              <a:t>adındaki </a:t>
            </a:r>
            <a:r>
              <a:rPr lang="tr-TR" dirty="0" smtClean="0"/>
              <a:t>harfleri </a:t>
            </a:r>
            <a:r>
              <a:rPr lang="tr-TR" dirty="0"/>
              <a:t>ya </a:t>
            </a:r>
            <a:r>
              <a:rPr lang="tr-TR" dirty="0" smtClean="0"/>
              <a:t>da rastgele </a:t>
            </a:r>
            <a:r>
              <a:rPr lang="tr-TR" dirty="0"/>
              <a:t>harfleri kullanır. </a:t>
            </a:r>
            <a:r>
              <a:rPr lang="tr-TR" dirty="0" smtClean="0"/>
              <a:t>Harfleri </a:t>
            </a:r>
            <a:r>
              <a:rPr lang="tr-TR" dirty="0"/>
              <a:t>andıran şekiller </a:t>
            </a:r>
            <a:r>
              <a:rPr lang="tr-TR" dirty="0" smtClean="0"/>
              <a:t>harflerle bir arada kullanılabildiği gibi harfler </a:t>
            </a:r>
            <a:r>
              <a:rPr lang="tr-TR" dirty="0"/>
              <a:t>ters çevrilmiş olabilmektedir. </a:t>
            </a:r>
          </a:p>
        </p:txBody>
      </p:sp>
    </p:spTree>
    <p:extLst>
      <p:ext uri="{BB962C8B-B14F-4D97-AF65-F5344CB8AC3E}">
        <p14:creationId xmlns:p14="http://schemas.microsoft.com/office/powerpoint/2010/main" val="4025650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Kendiliğinden gelişen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/>
              <a:t>Çevredeki yazıları </a:t>
            </a:r>
            <a:r>
              <a:rPr lang="tr-TR" u="sng" dirty="0" smtClean="0"/>
              <a:t>kopyalamak: </a:t>
            </a:r>
          </a:p>
          <a:p>
            <a:pPr marL="0" indent="0">
              <a:buNone/>
            </a:pPr>
            <a:r>
              <a:rPr lang="tr-TR" dirty="0" smtClean="0"/>
              <a:t>Çocuklar yiyecek etiketlerini, tabelaları kopyalamaya başlarlar. Kendi istediği </a:t>
            </a:r>
            <a:r>
              <a:rPr lang="tr-TR" dirty="0"/>
              <a:t>bir </a:t>
            </a:r>
            <a:r>
              <a:rPr lang="tr-TR" dirty="0" smtClean="0"/>
              <a:t>sıra içinde </a:t>
            </a:r>
            <a:r>
              <a:rPr lang="tr-TR" dirty="0"/>
              <a:t>harfleri kopyalar.</a:t>
            </a:r>
          </a:p>
        </p:txBody>
      </p:sp>
    </p:spTree>
    <p:extLst>
      <p:ext uri="{BB962C8B-B14F-4D97-AF65-F5344CB8AC3E}">
        <p14:creationId xmlns:p14="http://schemas.microsoft.com/office/powerpoint/2010/main" val="17963797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Kendiliğinden gelişen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/>
              <a:t>Uydurma hecelemeler : </a:t>
            </a:r>
            <a:endParaRPr lang="tr-TR" u="sng" dirty="0" smtClean="0"/>
          </a:p>
          <a:p>
            <a:pPr marL="0" indent="0">
              <a:buNone/>
            </a:pPr>
            <a:r>
              <a:rPr lang="tr-TR" dirty="0" smtClean="0"/>
              <a:t>Çocuklar</a:t>
            </a:r>
            <a:r>
              <a:rPr lang="tr-TR" dirty="0"/>
              <a:t>, </a:t>
            </a:r>
            <a:r>
              <a:rPr lang="tr-TR" dirty="0" smtClean="0"/>
              <a:t>her </a:t>
            </a:r>
            <a:r>
              <a:rPr lang="tr-TR" dirty="0"/>
              <a:t>kelime için bir harf ya </a:t>
            </a:r>
            <a:r>
              <a:rPr lang="tr-TR" dirty="0" smtClean="0"/>
              <a:t>da her </a:t>
            </a:r>
            <a:r>
              <a:rPr lang="tr-TR" dirty="0"/>
              <a:t>ses için bir harf kullanabilirler. </a:t>
            </a:r>
            <a:r>
              <a:rPr lang="tr-TR" dirty="0" smtClean="0"/>
              <a:t>Harf ve ses arasında bağlantılar </a:t>
            </a:r>
            <a:r>
              <a:rPr lang="tr-TR" dirty="0"/>
              <a:t>kurmaya başlar. </a:t>
            </a:r>
          </a:p>
        </p:txBody>
      </p:sp>
    </p:spTree>
    <p:extLst>
      <p:ext uri="{BB962C8B-B14F-4D97-AF65-F5344CB8AC3E}">
        <p14:creationId xmlns:p14="http://schemas.microsoft.com/office/powerpoint/2010/main" val="2008882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Kendiliğinden gelişen yazma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/>
              <a:t>Geleneksel yazı </a:t>
            </a:r>
            <a:r>
              <a:rPr lang="tr-TR" u="sng" dirty="0" smtClean="0"/>
              <a:t>yazma: </a:t>
            </a:r>
          </a:p>
          <a:p>
            <a:pPr marL="0" indent="0">
              <a:buNone/>
            </a:pPr>
            <a:r>
              <a:rPr lang="tr-TR" dirty="0" smtClean="0"/>
              <a:t>Çocuklar kelimelerin sesiyle</a:t>
            </a:r>
            <a:r>
              <a:rPr lang="tr-TR" dirty="0"/>
              <a:t>, kağıt üzerindeki harfler arasında bağlantı kurmaya başlar. </a:t>
            </a:r>
          </a:p>
        </p:txBody>
      </p:sp>
    </p:spTree>
    <p:extLst>
      <p:ext uri="{BB962C8B-B14F-4D97-AF65-F5344CB8AC3E}">
        <p14:creationId xmlns:p14="http://schemas.microsoft.com/office/powerpoint/2010/main" val="116127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Yazı farkındalığı nasıl gelişir?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307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Yazılı </a:t>
            </a:r>
            <a:r>
              <a:rPr lang="tr-TR" dirty="0"/>
              <a:t>materyallerin ç</a:t>
            </a:r>
            <a:r>
              <a:rPr lang="tr-TR" dirty="0" smtClean="0"/>
              <a:t>ok </a:t>
            </a:r>
            <a:r>
              <a:rPr lang="tr-TR" dirty="0"/>
              <a:t>olduğu </a:t>
            </a:r>
            <a:r>
              <a:rPr lang="tr-TR" dirty="0" smtClean="0"/>
              <a:t>ortamlar, etkinlikler (</a:t>
            </a:r>
            <a:r>
              <a:rPr lang="tr-TR" dirty="0" err="1"/>
              <a:t>ö</a:t>
            </a:r>
            <a:r>
              <a:rPr lang="tr-TR" dirty="0" err="1" smtClean="0"/>
              <a:t>rn</a:t>
            </a:r>
            <a:r>
              <a:rPr lang="tr-TR" dirty="0" smtClean="0"/>
              <a:t>., kitap okuma) ve bunların sıklığı</a:t>
            </a:r>
          </a:p>
          <a:p>
            <a:endParaRPr lang="tr-TR" dirty="0" smtClean="0"/>
          </a:p>
          <a:p>
            <a:r>
              <a:rPr lang="tr-TR" dirty="0" smtClean="0"/>
              <a:t>İlanlar</a:t>
            </a:r>
            <a:r>
              <a:rPr lang="tr-TR" dirty="0"/>
              <a:t>, reklam afişleri, dergiler, çizgi romanlar, gazeteler, el yazısıyla oluşturulan metinler, mektuplar ve notlar, </a:t>
            </a:r>
            <a:r>
              <a:rPr lang="tr-TR" dirty="0" smtClean="0"/>
              <a:t>posterler</a:t>
            </a:r>
            <a:r>
              <a:rPr lang="tr-TR" dirty="0"/>
              <a:t>, işaretler, semboller, </a:t>
            </a:r>
            <a:r>
              <a:rPr lang="tr-TR" dirty="0" smtClean="0"/>
              <a:t>broşürler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73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Farklı </a:t>
            </a:r>
            <a:r>
              <a:rPr lang="tr-TR" dirty="0" err="1" smtClean="0"/>
              <a:t>sosyo</a:t>
            </a:r>
            <a:r>
              <a:rPr lang="tr-TR" dirty="0" smtClean="0"/>
              <a:t>-ekonomik düzeyler (SED)</a:t>
            </a:r>
          </a:p>
          <a:p>
            <a:r>
              <a:rPr lang="tr-TR" dirty="0"/>
              <a:t>D</a:t>
            </a:r>
            <a:r>
              <a:rPr lang="tr-TR" dirty="0" smtClean="0"/>
              <a:t>üşük </a:t>
            </a:r>
            <a:r>
              <a:rPr lang="tr-TR" dirty="0" err="1"/>
              <a:t>SED’den</a:t>
            </a:r>
            <a:r>
              <a:rPr lang="tr-TR" dirty="0"/>
              <a:t> gelen çocukların yazılı </a:t>
            </a:r>
            <a:r>
              <a:rPr lang="tr-TR" dirty="0" smtClean="0"/>
              <a:t>materyaller ile karşılaşma sıklığı </a:t>
            </a:r>
          </a:p>
          <a:p>
            <a:r>
              <a:rPr lang="tr-TR" dirty="0" smtClean="0"/>
              <a:t>Bunun bir sonucu olarak, yüzden </a:t>
            </a:r>
            <a:r>
              <a:rPr lang="tr-TR" dirty="0"/>
              <a:t>yazı farkındalığı becerilerinin orta ve üst </a:t>
            </a:r>
            <a:r>
              <a:rPr lang="tr-TR" dirty="0" err="1"/>
              <a:t>SED’den</a:t>
            </a:r>
            <a:r>
              <a:rPr lang="tr-TR" dirty="0"/>
              <a:t> gelen akranlarına göre daha zayıf olduğu </a:t>
            </a:r>
            <a:r>
              <a:rPr lang="tr-TR" dirty="0" smtClean="0"/>
              <a:t>(</a:t>
            </a:r>
            <a:r>
              <a:rPr lang="tr-TR" dirty="0" err="1"/>
              <a:t>Lonigan</a:t>
            </a:r>
            <a:r>
              <a:rPr lang="tr-TR" dirty="0"/>
              <a:t>, </a:t>
            </a:r>
            <a:r>
              <a:rPr lang="tr-TR" dirty="0" err="1"/>
              <a:t>Burgess</a:t>
            </a:r>
            <a:r>
              <a:rPr lang="tr-TR" dirty="0"/>
              <a:t> ve </a:t>
            </a:r>
            <a:r>
              <a:rPr lang="tr-TR" dirty="0" err="1"/>
              <a:t>Anthony</a:t>
            </a:r>
            <a:r>
              <a:rPr lang="tr-TR" dirty="0"/>
              <a:t>, 2000; </a:t>
            </a:r>
            <a:r>
              <a:rPr lang="tr-TR" dirty="0" err="1"/>
              <a:t>Purcell</a:t>
            </a:r>
            <a:r>
              <a:rPr lang="tr-TR" dirty="0"/>
              <a:t>-Gates, 1996). </a:t>
            </a:r>
          </a:p>
        </p:txBody>
      </p:sp>
    </p:spTree>
    <p:extLst>
      <p:ext uri="{BB962C8B-B14F-4D97-AF65-F5344CB8AC3E}">
        <p14:creationId xmlns:p14="http://schemas.microsoft.com/office/powerpoint/2010/main" val="131502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Yazı </a:t>
            </a:r>
            <a:r>
              <a:rPr lang="tr-TR" dirty="0"/>
              <a:t>farkındalığı, </a:t>
            </a:r>
            <a:r>
              <a:rPr lang="tr-TR" dirty="0" smtClean="0"/>
              <a:t>okumayı </a:t>
            </a:r>
            <a:r>
              <a:rPr lang="tr-TR" dirty="0"/>
              <a:t>ö</a:t>
            </a:r>
            <a:r>
              <a:rPr lang="tr-TR" dirty="0" smtClean="0"/>
              <a:t>ğrenme için </a:t>
            </a:r>
            <a:r>
              <a:rPr lang="tr-TR" dirty="0"/>
              <a:t>bir temel oluşturmaktadır. </a:t>
            </a:r>
            <a:endParaRPr lang="tr-TR" dirty="0" smtClean="0"/>
          </a:p>
          <a:p>
            <a:r>
              <a:rPr lang="tr-TR" dirty="0"/>
              <a:t>Okul öncesi dönemde çocuklar için, yazı yazma becerisi gelişimsel bir süreçtir (</a:t>
            </a:r>
            <a:r>
              <a:rPr lang="tr-TR" dirty="0" err="1"/>
              <a:t>Morrow</a:t>
            </a:r>
            <a:r>
              <a:rPr lang="tr-TR" dirty="0"/>
              <a:t>, 2001:284; </a:t>
            </a:r>
            <a:r>
              <a:rPr lang="tr-TR" dirty="0" err="1"/>
              <a:t>Ranweiler</a:t>
            </a:r>
            <a:r>
              <a:rPr lang="tr-TR" dirty="0"/>
              <a:t>, 2004: 83). </a:t>
            </a:r>
          </a:p>
          <a:p>
            <a:endParaRPr lang="tr-TR" dirty="0" smtClean="0"/>
          </a:p>
          <a:p>
            <a:r>
              <a:rPr lang="tr-TR" dirty="0" smtClean="0"/>
              <a:t>Okul </a:t>
            </a:r>
            <a:r>
              <a:rPr lang="tr-TR" dirty="0"/>
              <a:t>ö</a:t>
            </a:r>
            <a:r>
              <a:rPr lang="tr-TR" dirty="0" smtClean="0"/>
              <a:t>ncesi dönemde </a:t>
            </a:r>
            <a:r>
              <a:rPr lang="tr-TR" dirty="0"/>
              <a:t>yazı farkındalığının artırılması, ç</a:t>
            </a:r>
            <a:r>
              <a:rPr lang="tr-TR" dirty="0" smtClean="0"/>
              <a:t>ocukların </a:t>
            </a:r>
            <a:r>
              <a:rPr lang="tr-TR" dirty="0"/>
              <a:t>okula hazır </a:t>
            </a:r>
            <a:r>
              <a:rPr lang="tr-TR" dirty="0" smtClean="0"/>
              <a:t>oluş seviyelerini </a:t>
            </a:r>
            <a:r>
              <a:rPr lang="tr-TR" dirty="0"/>
              <a:t>arttırmakta ve </a:t>
            </a:r>
            <a:r>
              <a:rPr lang="tr-TR" dirty="0" smtClean="0"/>
              <a:t>böylece </a:t>
            </a:r>
            <a:r>
              <a:rPr lang="tr-TR" dirty="0"/>
              <a:t>ç</a:t>
            </a:r>
            <a:r>
              <a:rPr lang="tr-TR" dirty="0" smtClean="0"/>
              <a:t>ocukların </a:t>
            </a:r>
            <a:r>
              <a:rPr lang="tr-TR" dirty="0"/>
              <a:t>okula </a:t>
            </a:r>
            <a:r>
              <a:rPr lang="tr-TR" dirty="0" smtClean="0"/>
              <a:t>geçişleri </a:t>
            </a:r>
            <a:r>
              <a:rPr lang="tr-TR" dirty="0"/>
              <a:t>daha kolay ve okul başarıları daha </a:t>
            </a:r>
            <a:r>
              <a:rPr lang="tr-TR" dirty="0" smtClean="0"/>
              <a:t>yüksek </a:t>
            </a:r>
            <a:r>
              <a:rPr lang="tr-TR" dirty="0"/>
              <a:t>olmaktadır (</a:t>
            </a:r>
            <a:r>
              <a:rPr lang="tr-TR" dirty="0" err="1"/>
              <a:t>Lomax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McGee</a:t>
            </a:r>
            <a:r>
              <a:rPr lang="tr-TR" dirty="0"/>
              <a:t>, 1987; </a:t>
            </a:r>
            <a:r>
              <a:rPr lang="tr-TR" dirty="0" err="1"/>
              <a:t>Riley</a:t>
            </a:r>
            <a:r>
              <a:rPr lang="tr-TR" dirty="0"/>
              <a:t>, 1996</a:t>
            </a:r>
            <a:r>
              <a:rPr lang="tr-TR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73920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1) Yazının </a:t>
            </a:r>
            <a:r>
              <a:rPr lang="tr-TR" b="1" i="1" dirty="0"/>
              <a:t>Anlam Taşıma </a:t>
            </a:r>
            <a:r>
              <a:rPr lang="tr-TR" b="1" i="1" dirty="0" smtClean="0"/>
              <a:t>Bileşeni</a:t>
            </a:r>
          </a:p>
          <a:p>
            <a:r>
              <a:rPr lang="tr-TR" u="sng" dirty="0" smtClean="0"/>
              <a:t>Yazının İşlevi</a:t>
            </a:r>
            <a:r>
              <a:rPr lang="tr-TR" dirty="0" smtClean="0"/>
              <a:t>: Yazının </a:t>
            </a:r>
            <a:r>
              <a:rPr lang="tr-TR" dirty="0"/>
              <a:t>anlam taşıması, yazının işlevini </a:t>
            </a:r>
            <a:r>
              <a:rPr lang="tr-TR" dirty="0" smtClean="0"/>
              <a:t>açıklar. </a:t>
            </a:r>
            <a:r>
              <a:rPr lang="pt-BR" dirty="0" smtClean="0"/>
              <a:t>Bazen </a:t>
            </a:r>
            <a:r>
              <a:rPr lang="pt-BR" dirty="0"/>
              <a:t>yazılar çizim ya da resim içerir.</a:t>
            </a:r>
          </a:p>
          <a:p>
            <a:r>
              <a:rPr lang="tr-TR" u="sng" dirty="0" smtClean="0"/>
              <a:t>Çevresel Yazı</a:t>
            </a:r>
            <a:r>
              <a:rPr lang="tr-TR" dirty="0" smtClean="0"/>
              <a:t>: Çevredeki </a:t>
            </a:r>
            <a:r>
              <a:rPr lang="tr-TR" dirty="0"/>
              <a:t>yazılar, bir çizim veya resim içerisinde </a:t>
            </a:r>
            <a:r>
              <a:rPr lang="tr-TR" dirty="0" smtClean="0"/>
              <a:t>anlamlarını taşır</a:t>
            </a:r>
            <a:r>
              <a:rPr lang="tr-TR" dirty="0"/>
              <a:t>.</a:t>
            </a:r>
          </a:p>
          <a:p>
            <a:r>
              <a:rPr lang="sv-SE" dirty="0"/>
              <a:t>Örnek: logolar, listeler, takvimler, vb.</a:t>
            </a:r>
            <a:endParaRPr lang="tr-TR" dirty="0" smtClean="0"/>
          </a:p>
          <a:p>
            <a:endParaRPr lang="tr-TR" b="1" i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570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smtClean="0"/>
              <a:t>2) </a:t>
            </a:r>
            <a:r>
              <a:rPr lang="tr-TR" b="1" i="1" dirty="0"/>
              <a:t>Kitaba Uyum Bileşeni</a:t>
            </a:r>
            <a:endParaRPr lang="tr-TR" b="1" i="1" dirty="0" smtClean="0"/>
          </a:p>
          <a:p>
            <a:r>
              <a:rPr lang="tr-TR" u="sng" dirty="0" smtClean="0"/>
              <a:t>Sayfa Sırası</a:t>
            </a:r>
            <a:r>
              <a:rPr lang="tr-TR" dirty="0" smtClean="0"/>
              <a:t>: </a:t>
            </a:r>
            <a:r>
              <a:rPr lang="tr-TR" dirty="0"/>
              <a:t>Kitabı uygun bir sayfa sırasına göre okumayı ifade eder.</a:t>
            </a:r>
          </a:p>
          <a:p>
            <a:r>
              <a:rPr lang="tr-TR" dirty="0"/>
              <a:t>Örnek: "Önce bu sayfa, ardından bu sayfa okunur.(</a:t>
            </a:r>
            <a:r>
              <a:rPr lang="tr-TR" dirty="0" smtClean="0"/>
              <a:t>çocuğa sayfalar </a:t>
            </a:r>
            <a:r>
              <a:rPr lang="tr-TR" dirty="0"/>
              <a:t>işaret edilir)"</a:t>
            </a:r>
            <a:endParaRPr lang="pt-BR" dirty="0"/>
          </a:p>
          <a:p>
            <a:r>
              <a:rPr lang="tr-TR" u="sng" dirty="0" smtClean="0"/>
              <a:t>Kitabın İsmi: </a:t>
            </a:r>
            <a:r>
              <a:rPr lang="tr-TR" dirty="0" smtClean="0"/>
              <a:t>Kitap </a:t>
            </a:r>
            <a:r>
              <a:rPr lang="tr-TR" dirty="0"/>
              <a:t>başlığı bir etikettir ve bir anlam ifade eder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528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Yazı Bilgisinin Bileşenleri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Sayfanın Alt Üst Bilgisi</a:t>
            </a:r>
            <a:r>
              <a:rPr lang="tr-TR" dirty="0" smtClean="0"/>
              <a:t>: </a:t>
            </a:r>
            <a:r>
              <a:rPr lang="tr-TR" dirty="0"/>
              <a:t>Okuma yukarıdan aşağıya doğru gerçekleşir.</a:t>
            </a:r>
          </a:p>
          <a:p>
            <a:r>
              <a:rPr lang="tr-TR" dirty="0"/>
              <a:t>Örnek: “Burası sayfanın üstü. Yazılar buradan </a:t>
            </a:r>
            <a:r>
              <a:rPr lang="tr-TR" dirty="0" smtClean="0"/>
              <a:t>başlar. Önce </a:t>
            </a:r>
            <a:r>
              <a:rPr lang="tr-TR" dirty="0"/>
              <a:t>en üst, sonra ortadaki, en son da en alt sırayı </a:t>
            </a:r>
            <a:r>
              <a:rPr lang="tr-TR" dirty="0" smtClean="0"/>
              <a:t>okurum (çocuğa </a:t>
            </a:r>
            <a:r>
              <a:rPr lang="tr-TR" dirty="0"/>
              <a:t>yazılar parmakla işaret edilerek gösterilir</a:t>
            </a:r>
            <a:r>
              <a:rPr lang="tr-TR" dirty="0" smtClean="0"/>
              <a:t>.)</a:t>
            </a:r>
          </a:p>
          <a:p>
            <a:r>
              <a:rPr lang="tr-TR" u="sng" dirty="0" smtClean="0"/>
              <a:t>Kitabın ön arka kapağı: </a:t>
            </a:r>
            <a:r>
              <a:rPr lang="tr-TR" dirty="0" smtClean="0"/>
              <a:t>Kitabın ön ve arka kapakları vardır.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79980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909</Words>
  <Application>Microsoft Office PowerPoint</Application>
  <PresentationFormat>Ekran Gösterisi (4:3)</PresentationFormat>
  <Paragraphs>100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6" baseType="lpstr">
      <vt:lpstr>Rockwell</vt:lpstr>
      <vt:lpstr>Wingdings 2</vt:lpstr>
      <vt:lpstr>Döküm</vt:lpstr>
      <vt:lpstr>Erken Okuryazarlık</vt:lpstr>
      <vt:lpstr>PowerPoint Sunusu</vt:lpstr>
      <vt:lpstr>PowerPoint Sunusu</vt:lpstr>
      <vt:lpstr>PowerPoint Sunusu</vt:lpstr>
      <vt:lpstr>PowerPoint Sunusu</vt:lpstr>
      <vt:lpstr>PowerPoint Sunusu</vt:lpstr>
      <vt:lpstr>Yazı Bilgisinin Bileşenleri</vt:lpstr>
      <vt:lpstr>Yazı Bilgisinin Bileşenleri</vt:lpstr>
      <vt:lpstr>Yazı Bilgisinin Bileşenleri</vt:lpstr>
      <vt:lpstr>Yazı Bilgisinin Bileşenleri</vt:lpstr>
      <vt:lpstr>Yazı Bilgisinin Bileşenleri</vt:lpstr>
      <vt:lpstr>Yazı Bilgisinin Bileşenleri</vt:lpstr>
      <vt:lpstr>Yazı Bilgisinin Bileşenleri</vt:lpstr>
      <vt:lpstr>Yazı Bilgisinin Bileşenleri</vt:lpstr>
      <vt:lpstr>Kendiliğinden gelişen yazma</vt:lpstr>
      <vt:lpstr>Kendiliğinden gelişen yazma</vt:lpstr>
      <vt:lpstr>Kendiliğinden gelişen yazmanın aşamaları</vt:lpstr>
      <vt:lpstr>Kendiliğinden gelişen yazma</vt:lpstr>
      <vt:lpstr>Kendiliğinden gelişen yazma</vt:lpstr>
      <vt:lpstr>Kendiliğinden gelişen yazma</vt:lpstr>
      <vt:lpstr>Kendiliğinden gelişen yazma</vt:lpstr>
      <vt:lpstr>Kendiliğinden gelişen yazma</vt:lpstr>
      <vt:lpstr>Kendiliğinden gelişen yazma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Okuryazarlık</dc:title>
  <dc:creator>TOSHIBA</dc:creator>
  <cp:lastModifiedBy>BURCU</cp:lastModifiedBy>
  <cp:revision>26</cp:revision>
  <dcterms:created xsi:type="dcterms:W3CDTF">2018-02-22T08:33:59Z</dcterms:created>
  <dcterms:modified xsi:type="dcterms:W3CDTF">2018-05-24T08:39:18Z</dcterms:modified>
</cp:coreProperties>
</file>