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72" r:id="rId8"/>
    <p:sldId id="265" r:id="rId9"/>
    <p:sldId id="266" r:id="rId10"/>
    <p:sldId id="267" r:id="rId11"/>
    <p:sldId id="268" r:id="rId12"/>
    <p:sldId id="269" r:id="rId13"/>
    <p:sldId id="271"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modSld">
      <pc:chgData name="Oğuz Özbek" userId="3b5392101ca4e401" providerId="LiveId" clId="{5BE88E52-E907-4C43-BBCB-13D4B516CB9A}" dt="2026-03-24T14:32:29.578" v="13" actId="207"/>
      <pc:docMkLst>
        <pc:docMk/>
      </pc:docMkLst>
      <pc:sldChg chg="modSp mod">
        <pc:chgData name="Oğuz Özbek" userId="3b5392101ca4e401" providerId="LiveId" clId="{5BE88E52-E907-4C43-BBCB-13D4B516CB9A}" dt="2026-03-23T11:21:14.828" v="2" actId="20577"/>
        <pc:sldMkLst>
          <pc:docMk/>
          <pc:sldMk cId="0" sldId="266"/>
        </pc:sldMkLst>
        <pc:spChg chg="mod">
          <ac:chgData name="Oğuz Özbek" userId="3b5392101ca4e401" providerId="LiveId" clId="{5BE88E52-E907-4C43-BBCB-13D4B516CB9A}" dt="2026-03-23T11:21:14.828" v="2" actId="20577"/>
          <ac:spMkLst>
            <pc:docMk/>
            <pc:sldMk cId="0" sldId="266"/>
            <ac:spMk id="2" creationId="{00000000-0000-0000-0000-000000000000}"/>
          </ac:spMkLst>
        </pc:spChg>
      </pc:sldChg>
      <pc:sldChg chg="modSp mod">
        <pc:chgData name="Oğuz Özbek" userId="3b5392101ca4e401" providerId="LiveId" clId="{5BE88E52-E907-4C43-BBCB-13D4B516CB9A}" dt="2026-03-24T14:32:02.113" v="11" actId="1076"/>
        <pc:sldMkLst>
          <pc:docMk/>
          <pc:sldMk cId="0" sldId="268"/>
        </pc:sldMkLst>
        <pc:spChg chg="mod">
          <ac:chgData name="Oğuz Özbek" userId="3b5392101ca4e401" providerId="LiveId" clId="{5BE88E52-E907-4C43-BBCB-13D4B516CB9A}" dt="2026-03-24T14:32:02.113" v="11" actId="1076"/>
          <ac:spMkLst>
            <pc:docMk/>
            <pc:sldMk cId="0" sldId="268"/>
            <ac:spMk id="2" creationId="{00000000-0000-0000-0000-000000000000}"/>
          </ac:spMkLst>
        </pc:spChg>
      </pc:sldChg>
      <pc:sldChg chg="modSp mod">
        <pc:chgData name="Oğuz Özbek" userId="3b5392101ca4e401" providerId="LiveId" clId="{5BE88E52-E907-4C43-BBCB-13D4B516CB9A}" dt="2026-03-24T14:32:29.578" v="13" actId="207"/>
        <pc:sldMkLst>
          <pc:docMk/>
          <pc:sldMk cId="0" sldId="269"/>
        </pc:sldMkLst>
        <pc:spChg chg="mod">
          <ac:chgData name="Oğuz Özbek" userId="3b5392101ca4e401" providerId="LiveId" clId="{5BE88E52-E907-4C43-BBCB-13D4B516CB9A}" dt="2026-03-24T14:32:29.578" v="13" actId="207"/>
          <ac:spMkLst>
            <pc:docMk/>
            <pc:sldMk cId="0" sldId="269"/>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24.03.2026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24.03.2026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a:t>Sporda Şiddet</a:t>
            </a:r>
            <a:endParaRPr lang="tr-TR" dirty="0"/>
          </a:p>
        </p:txBody>
      </p:sp>
      <p:sp>
        <p:nvSpPr>
          <p:cNvPr id="5" name="4 İçerik Yer Tutucusu"/>
          <p:cNvSpPr>
            <a:spLocks noGrp="1"/>
          </p:cNvSpPr>
          <p:nvPr>
            <p:ph idx="1"/>
          </p:nvPr>
        </p:nvSpPr>
        <p:spPr/>
        <p:txBody>
          <a:bodyPr>
            <a:normAutofit/>
          </a:bodyPr>
          <a:lstStyle/>
          <a:p>
            <a:pPr algn="just"/>
            <a:r>
              <a:rPr lang="tr-TR" dirty="0">
                <a:latin typeface="+mj-lt"/>
              </a:rPr>
              <a:t>Sporun içinde yer alan herkesin dürüst, erdemli, dost ve barışsever niteliklere sahip olması beklenir. Sporun insanlar arası, ülkeler arası, ve bölgelerarası dostlukları, arkadaşlıkları oluşturması, pekiştirmesi beklenir.</a:t>
            </a:r>
          </a:p>
          <a:p>
            <a:pPr algn="just"/>
            <a:r>
              <a:rPr lang="tr-TR" dirty="0">
                <a:latin typeface="+mj-lt"/>
              </a:rPr>
              <a:t>Bazen seyircilerin birbirlerine veya sporcuların birbirlerine karşı uyguladıkları şiddet, sporda çirkin görüntülere yol açmaktadır. Kimi zaman sonu ölümle biten olaylar görülmektedir.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1268760"/>
            <a:ext cx="8786874" cy="3970318"/>
          </a:xfrm>
          <a:prstGeom prst="rect">
            <a:avLst/>
          </a:prstGeom>
        </p:spPr>
        <p:txBody>
          <a:bodyPr wrap="square">
            <a:spAutoFit/>
          </a:bodyPr>
          <a:lstStyle/>
          <a:p>
            <a:pPr algn="ctr"/>
            <a:r>
              <a:rPr lang="tr-TR" b="1" dirty="0">
                <a:latin typeface="+mj-lt"/>
              </a:rPr>
              <a:t>Spor alanlarına usulsüz seyirci girişi </a:t>
            </a:r>
          </a:p>
          <a:p>
            <a:pPr algn="just"/>
            <a:r>
              <a:rPr lang="tr-TR" dirty="0">
                <a:latin typeface="+mj-lt"/>
              </a:rPr>
              <a:t>MADDE 15 – (1) Bu Kanun hükümlerine göre temin edilmiş bileti olmaksızın spor müsabakalarını izlemek amacıyla spor alanlarına giren kişi, </a:t>
            </a:r>
            <a:r>
              <a:rPr lang="tr-TR" dirty="0">
                <a:solidFill>
                  <a:srgbClr val="FF0000"/>
                </a:solidFill>
                <a:latin typeface="+mj-lt"/>
              </a:rPr>
              <a:t>adli para cezası </a:t>
            </a:r>
            <a:r>
              <a:rPr lang="tr-TR" dirty="0">
                <a:latin typeface="+mj-lt"/>
              </a:rPr>
              <a:t>ile cezalandırılır. Suçun spor müsabakalarına seyirci olarak katılmaktan yasaklanmış kişi tarafından işlenmesi halinde, verilecek </a:t>
            </a:r>
            <a:r>
              <a:rPr lang="tr-TR" dirty="0">
                <a:solidFill>
                  <a:srgbClr val="FF0000"/>
                </a:solidFill>
                <a:latin typeface="+mj-lt"/>
              </a:rPr>
              <a:t>adli para cezasının miktarı elli günden az olamaz.</a:t>
            </a:r>
          </a:p>
          <a:p>
            <a:pPr algn="just"/>
            <a:r>
              <a:rPr lang="tr-TR" dirty="0">
                <a:latin typeface="+mj-lt"/>
              </a:rPr>
              <a:t>  (4) Kendisine ait elektronik kartı bir başkasının spor müsabakasına seyirci olarak girmesini sağlamak amacıyla kullandıran kişi birinci fıkra hükmüne göre cezalandırılır. </a:t>
            </a:r>
          </a:p>
          <a:p>
            <a:pPr algn="just"/>
            <a:endParaRPr lang="tr-TR" dirty="0">
              <a:latin typeface="+mj-lt"/>
            </a:endParaRPr>
          </a:p>
          <a:p>
            <a:pPr algn="just"/>
            <a:r>
              <a:rPr lang="tr-TR" dirty="0">
                <a:latin typeface="+mj-lt"/>
              </a:rPr>
              <a:t>(5) Spor müsabakalarına seyirci olarak girişi sağlamak amacıyla elektronik kartı yetkisiz olarak üreten, satan, satışa arz eden, devreden, satın alan, kabul eden veya bulunduran kişi </a:t>
            </a:r>
            <a:r>
              <a:rPr lang="tr-TR" dirty="0">
                <a:solidFill>
                  <a:srgbClr val="FF0000"/>
                </a:solidFill>
                <a:latin typeface="+mj-lt"/>
              </a:rPr>
              <a:t>bir yıldan dört yıla kadar hapis ve </a:t>
            </a:r>
            <a:r>
              <a:rPr lang="tr-TR" dirty="0" err="1">
                <a:solidFill>
                  <a:srgbClr val="FF0000"/>
                </a:solidFill>
                <a:latin typeface="+mj-lt"/>
              </a:rPr>
              <a:t>onbin</a:t>
            </a:r>
            <a:r>
              <a:rPr lang="tr-TR" dirty="0">
                <a:solidFill>
                  <a:srgbClr val="FF0000"/>
                </a:solidFill>
                <a:latin typeface="+mj-lt"/>
              </a:rPr>
              <a:t> güne kadar adli para </a:t>
            </a:r>
            <a:r>
              <a:rPr lang="tr-TR" dirty="0">
                <a:latin typeface="+mj-lt"/>
              </a:rPr>
              <a:t>cezası ile cezalandırılır. Bu kartı kendi kullanımı için kabul eden ve bulunduran kişi </a:t>
            </a:r>
            <a:r>
              <a:rPr lang="tr-TR" dirty="0">
                <a:solidFill>
                  <a:srgbClr val="FF0000"/>
                </a:solidFill>
                <a:latin typeface="+mj-lt"/>
              </a:rPr>
              <a:t>bir yıla kadar hapis cezası </a:t>
            </a:r>
            <a:r>
              <a:rPr lang="tr-TR" dirty="0">
                <a:latin typeface="+mj-lt"/>
              </a:rPr>
              <a:t>ile cezalandırılır. </a:t>
            </a:r>
          </a:p>
          <a:p>
            <a:pPr algn="just"/>
            <a:r>
              <a:rPr lang="tr-TR" dirty="0"/>
              <a:t> </a:t>
            </a:r>
          </a:p>
          <a:p>
            <a:pPr algn="just"/>
            <a:r>
              <a:rPr lang="tr-TR"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21318" y="548680"/>
            <a:ext cx="8786874" cy="4801314"/>
          </a:xfrm>
          <a:prstGeom prst="rect">
            <a:avLst/>
          </a:prstGeom>
        </p:spPr>
        <p:txBody>
          <a:bodyPr wrap="square">
            <a:spAutoFit/>
          </a:bodyPr>
          <a:lstStyle/>
          <a:p>
            <a:r>
              <a:rPr lang="tr-TR" b="1" dirty="0">
                <a:latin typeface="+mj-lt"/>
              </a:rPr>
              <a:t>Yasak alanlara girme</a:t>
            </a:r>
          </a:p>
          <a:p>
            <a:pPr algn="just"/>
            <a:r>
              <a:rPr lang="tr-TR" dirty="0">
                <a:latin typeface="+mj-lt"/>
              </a:rPr>
              <a:t>MADDE 16 – (1) Müsabaka için seyircilerin kabulüne başlanmasından itibaren müsabaka sonrası tamamen tahliyesine kadarki zaman zarfında </a:t>
            </a:r>
            <a:r>
              <a:rPr lang="tr-TR" dirty="0">
                <a:solidFill>
                  <a:srgbClr val="FF0000"/>
                </a:solidFill>
                <a:latin typeface="+mj-lt"/>
              </a:rPr>
              <a:t>yetkisiz olarak müsabaka alanına, soyunma odalarına, odaların koridorlarına, sporcu çıkış tünellerine giren kişi yirmi günden az olmamak üzere adli para  </a:t>
            </a:r>
            <a:r>
              <a:rPr lang="tr-TR" dirty="0">
                <a:latin typeface="+mj-lt"/>
              </a:rPr>
              <a:t>cezası ile cezalandırılır. </a:t>
            </a:r>
          </a:p>
          <a:p>
            <a:pPr algn="just"/>
            <a:r>
              <a:rPr lang="tr-TR" dirty="0">
                <a:latin typeface="+mj-lt"/>
              </a:rPr>
              <a:t>(2) Fiilin müsabakanın seyrini veya güvenliğini bozması halinde, fail hakkında üç aydan bir yıla kadar hapis cezasına hükmolunur. </a:t>
            </a:r>
          </a:p>
          <a:p>
            <a:pPr algn="just"/>
            <a:endParaRPr lang="tr-TR" dirty="0">
              <a:latin typeface="+mj-lt"/>
            </a:endParaRPr>
          </a:p>
          <a:p>
            <a:pPr algn="just"/>
            <a:r>
              <a:rPr lang="tr-TR" b="1" dirty="0">
                <a:latin typeface="+mj-lt"/>
              </a:rPr>
              <a:t>Spor alanlarında taşkınlık yapılması ve tesislere zarar verilmesi </a:t>
            </a:r>
          </a:p>
          <a:p>
            <a:pPr algn="just"/>
            <a:r>
              <a:rPr lang="tr-TR" dirty="0">
                <a:latin typeface="+mj-lt"/>
              </a:rPr>
              <a:t>MADDE 17 – (1) Spor alanlarında kasten yaralama suçunun veya mala zarar verme suçunun işlenmesi halinde şikayet şartı aranmaksızın 26/9/2004 tarihli ve 5237 sayılı Türk Ceza Kanununun ilgili maddelerine göre cezaya hükmolunur. Spor alanları ve bu alanlardaki eşya, mala zarar verme suçu bakımından kamu malı hükmündedir. </a:t>
            </a:r>
          </a:p>
          <a:p>
            <a:pPr algn="just"/>
            <a:r>
              <a:rPr lang="tr-TR" dirty="0">
                <a:latin typeface="+mj-lt"/>
              </a:rPr>
              <a:t> Birinci fıkra kapsamına giren suçların işlenmesi suretiyle spor alanlarına ve bu alanlardaki eşyaya zarar verilmiş olması halinde, meydana gelen zararların tazmini hususunda zarar veren kişiler ve onların taraftarı olduğu spor kulübü meydana gelen zarardan </a:t>
            </a:r>
            <a:r>
              <a:rPr lang="tr-TR" dirty="0" err="1">
                <a:latin typeface="+mj-lt"/>
              </a:rPr>
              <a:t>müteselsilen</a:t>
            </a:r>
            <a:r>
              <a:rPr lang="tr-TR" dirty="0">
                <a:latin typeface="+mj-lt"/>
              </a:rPr>
              <a:t> sorumludur. Zararı gideren spor kulübünün sorumlu taraftarlarına </a:t>
            </a:r>
            <a:r>
              <a:rPr lang="tr-TR" dirty="0" err="1">
                <a:latin typeface="+mj-lt"/>
              </a:rPr>
              <a:t>rücu</a:t>
            </a:r>
            <a:r>
              <a:rPr lang="tr-TR" dirty="0">
                <a:latin typeface="+mj-lt"/>
              </a:rPr>
              <a:t> hakkı saklıdır.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1340768"/>
            <a:ext cx="8072494" cy="2862322"/>
          </a:xfrm>
          <a:prstGeom prst="rect">
            <a:avLst/>
          </a:prstGeom>
        </p:spPr>
        <p:txBody>
          <a:bodyPr wrap="square">
            <a:spAutoFit/>
          </a:bodyPr>
          <a:lstStyle/>
          <a:p>
            <a:pPr algn="ctr"/>
            <a:r>
              <a:rPr lang="tr-TR" b="1" dirty="0">
                <a:latin typeface="+mj-lt"/>
              </a:rPr>
              <a:t>Seyirden yasaklanma </a:t>
            </a:r>
          </a:p>
          <a:p>
            <a:pPr algn="just"/>
            <a:r>
              <a:rPr lang="tr-TR" dirty="0">
                <a:latin typeface="+mj-lt"/>
              </a:rPr>
              <a:t>MADDE 18 – (1) Kişinin, bu Kanunda tanımlanan veya yollamada bulunulan ilgili kanunlardaki suçlardan dolayı mahkemece kurulan hükümde, hakkında güvenlik tedbiri olarak spor müsabakalarını seyirden yasaklanmasına karar verilir. </a:t>
            </a:r>
          </a:p>
          <a:p>
            <a:pPr algn="just"/>
            <a:r>
              <a:rPr lang="tr-TR" dirty="0">
                <a:solidFill>
                  <a:srgbClr val="FF0000"/>
                </a:solidFill>
                <a:latin typeface="+mj-lt"/>
              </a:rPr>
              <a:t>Seyirden yasaklanma </a:t>
            </a:r>
            <a:r>
              <a:rPr lang="tr-TR" dirty="0">
                <a:latin typeface="+mj-lt"/>
              </a:rPr>
              <a:t>ibaresinden kişinin müsabakaları ve antrenmanları izlemek amacıyla spor alanlarına girişinin yasaklanması anlaşılır. </a:t>
            </a:r>
          </a:p>
          <a:p>
            <a:pPr algn="just"/>
            <a:endParaRPr lang="tr-TR" dirty="0">
              <a:latin typeface="+mj-lt"/>
            </a:endParaRPr>
          </a:p>
          <a:p>
            <a:pPr algn="just"/>
            <a:r>
              <a:rPr lang="tr-TR" dirty="0">
                <a:latin typeface="+mj-lt"/>
              </a:rPr>
              <a:t>Hükmün kesinleşmesiyle infazına başlanan seyirden yasaklanma yaptırımının süresi cezanın infazı tamamlandıktan itibaren </a:t>
            </a:r>
            <a:r>
              <a:rPr lang="tr-TR" dirty="0">
                <a:solidFill>
                  <a:srgbClr val="FF0000"/>
                </a:solidFill>
                <a:latin typeface="+mj-lt"/>
              </a:rPr>
              <a:t>bir yıl geçmesiyle sona erer. </a:t>
            </a:r>
          </a:p>
          <a:p>
            <a:pPr algn="just"/>
            <a:endParaRPr lang="tr-TR"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1772816"/>
            <a:ext cx="8429684" cy="2585323"/>
          </a:xfrm>
          <a:prstGeom prst="rect">
            <a:avLst/>
          </a:prstGeom>
        </p:spPr>
        <p:txBody>
          <a:bodyPr wrap="square">
            <a:spAutoFit/>
          </a:bodyPr>
          <a:lstStyle/>
          <a:p>
            <a:pPr algn="ctr"/>
            <a:r>
              <a:rPr lang="tr-TR" b="1" dirty="0"/>
              <a:t>Ş</a:t>
            </a:r>
            <a:r>
              <a:rPr lang="tr-TR" b="1" dirty="0">
                <a:latin typeface="+mj-lt"/>
              </a:rPr>
              <a:t>iddete neden olabilecek açıklamalar</a:t>
            </a:r>
          </a:p>
          <a:p>
            <a:pPr algn="just"/>
            <a:r>
              <a:rPr lang="tr-TR" b="1" dirty="0">
                <a:latin typeface="+mj-lt"/>
              </a:rPr>
              <a:t> </a:t>
            </a:r>
            <a:r>
              <a:rPr lang="tr-TR" dirty="0">
                <a:latin typeface="+mj-lt"/>
              </a:rPr>
              <a:t>MADDE 22 – (1) Sporda şiddeti teşvik edecek şekilde basın ve yayın yoluyla açıklamada bulunan kişilere, fiilleri suç oluşturmadığı takdirde</a:t>
            </a:r>
            <a:r>
              <a:rPr lang="tr-TR" dirty="0">
                <a:solidFill>
                  <a:srgbClr val="FF0000"/>
                </a:solidFill>
                <a:latin typeface="+mj-lt"/>
              </a:rPr>
              <a:t>, </a:t>
            </a:r>
            <a:r>
              <a:rPr lang="tr-TR" dirty="0" err="1">
                <a:solidFill>
                  <a:srgbClr val="FF0000"/>
                </a:solidFill>
                <a:latin typeface="+mj-lt"/>
              </a:rPr>
              <a:t>beşbin</a:t>
            </a:r>
            <a:r>
              <a:rPr lang="tr-TR" dirty="0">
                <a:solidFill>
                  <a:srgbClr val="FF0000"/>
                </a:solidFill>
                <a:latin typeface="+mj-lt"/>
              </a:rPr>
              <a:t> Türk Lirasından </a:t>
            </a:r>
            <a:r>
              <a:rPr lang="tr-TR" dirty="0" err="1">
                <a:solidFill>
                  <a:srgbClr val="FF0000"/>
                </a:solidFill>
                <a:latin typeface="+mj-lt"/>
              </a:rPr>
              <a:t>ellibin</a:t>
            </a:r>
            <a:r>
              <a:rPr lang="tr-TR" dirty="0">
                <a:solidFill>
                  <a:srgbClr val="FF0000"/>
                </a:solidFill>
                <a:latin typeface="+mj-lt"/>
              </a:rPr>
              <a:t> Türk Lirasına kadar idari para cezası verilir. </a:t>
            </a:r>
          </a:p>
          <a:p>
            <a:pPr algn="just"/>
            <a:r>
              <a:rPr lang="tr-TR" dirty="0">
                <a:latin typeface="+mj-lt"/>
              </a:rPr>
              <a:t>(2) Birinci fıkra kapsamına giren fiillerin spor kulübü veya federasyon yöneticileri tarafından işlenmesi halinde, birinci fıkra hükmüne göre verilecek ceza beş katına kadar artırılır. </a:t>
            </a:r>
          </a:p>
          <a:p>
            <a:pPr algn="just"/>
            <a:r>
              <a:rPr lang="tr-TR" dirty="0">
                <a:latin typeface="+mj-lt"/>
              </a:rPr>
              <a:t>(3) Birinci fıkra kapsamına giren fiilleri işleyen kişiler, ayrıca idari tedbir olarak </a:t>
            </a:r>
            <a:r>
              <a:rPr lang="tr-TR" dirty="0">
                <a:solidFill>
                  <a:srgbClr val="FF0000"/>
                </a:solidFill>
                <a:latin typeface="+mj-lt"/>
              </a:rPr>
              <a:t>spor müsabakalarını seyirden yasaklanır. </a:t>
            </a:r>
            <a:endParaRPr lang="tr-TR"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143000"/>
          </a:xfrm>
        </p:spPr>
        <p:txBody>
          <a:bodyPr>
            <a:normAutofit/>
          </a:bodyPr>
          <a:lstStyle/>
          <a:p>
            <a:endParaRPr lang="tr-TR" sz="2800" dirty="0"/>
          </a:p>
        </p:txBody>
      </p:sp>
      <p:sp>
        <p:nvSpPr>
          <p:cNvPr id="3" name="2 İçerik Yer Tutucusu"/>
          <p:cNvSpPr>
            <a:spLocks noGrp="1"/>
          </p:cNvSpPr>
          <p:nvPr>
            <p:ph idx="1"/>
          </p:nvPr>
        </p:nvSpPr>
        <p:spPr>
          <a:xfrm>
            <a:off x="457200" y="1935480"/>
            <a:ext cx="8229600" cy="3293720"/>
          </a:xfrm>
        </p:spPr>
        <p:txBody>
          <a:bodyPr>
            <a:normAutofit/>
          </a:bodyPr>
          <a:lstStyle/>
          <a:p>
            <a:pPr algn="just">
              <a:buNone/>
            </a:pPr>
            <a:r>
              <a:rPr lang="tr-TR" sz="2400" b="1" dirty="0">
                <a:latin typeface="+mj-lt"/>
                <a:cs typeface="Times New Roman" panose="02020603050405020304" pitchFamily="18" charset="0"/>
              </a:rPr>
              <a:t>2011 yılında Sporda Şiddet Ve Düzensizliğin  Önlenmesine Dair 6222 Sayılı  Kanun  </a:t>
            </a:r>
            <a:r>
              <a:rPr lang="tr-TR" sz="2400" dirty="0">
                <a:latin typeface="+mj-lt"/>
                <a:cs typeface="Times New Roman" panose="02020603050405020304" pitchFamily="18" charset="0"/>
              </a:rPr>
              <a:t>(R. G., Tarih  14/4/2011 ve sayı 27905) çıkarılmıştır.</a:t>
            </a:r>
          </a:p>
          <a:p>
            <a:pPr algn="just">
              <a:buNone/>
            </a:pPr>
            <a:r>
              <a:rPr lang="tr-TR" sz="2400" dirty="0">
                <a:latin typeface="+mj-lt"/>
                <a:cs typeface="Times New Roman" panose="02020603050405020304" pitchFamily="18" charset="0"/>
              </a:rPr>
              <a:t>Bu Kanunun amacı; müsabaka öncesinde, esnasında veya sonrasında spor alanları ile bunların çevresinde, taraftarların sürekli veya geçici olarak gruplar halinde bulundukları yerlerde veya müsabakanın yapılacağı yere gidiş ve geliş güzergâhlarında şiddet ve düzensizliğin önlenmesidir.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323528" y="1196752"/>
            <a:ext cx="8229600" cy="4389437"/>
          </a:xfrm>
        </p:spPr>
        <p:txBody>
          <a:bodyPr>
            <a:normAutofit fontScale="77500" lnSpcReduction="20000"/>
          </a:bodyPr>
          <a:lstStyle/>
          <a:p>
            <a:pPr algn="just">
              <a:buNone/>
            </a:pPr>
            <a:r>
              <a:rPr lang="tr-TR" b="1" dirty="0">
                <a:latin typeface="+mj-lt"/>
              </a:rPr>
              <a:t>İl ve ilçe spor güvenlik kurullarının oluşturulması</a:t>
            </a:r>
          </a:p>
          <a:p>
            <a:pPr algn="just">
              <a:buNone/>
            </a:pPr>
            <a:r>
              <a:rPr lang="tr-TR" dirty="0">
                <a:latin typeface="+mj-lt"/>
              </a:rPr>
              <a:t> MADDE 4 – (1) </a:t>
            </a:r>
            <a:r>
              <a:rPr lang="tr-TR" dirty="0">
                <a:solidFill>
                  <a:srgbClr val="FF0000"/>
                </a:solidFill>
                <a:latin typeface="+mj-lt"/>
              </a:rPr>
              <a:t>İl spor güvenlik kurulu, vali veya görevlendireceği vali yardımcısının başkanlığında,</a:t>
            </a:r>
            <a:r>
              <a:rPr lang="tr-TR" dirty="0">
                <a:latin typeface="+mj-lt"/>
              </a:rPr>
              <a:t> belediye başkanlığı, il jandarma komutanlığı, il emniyet müdürlüğü, gençlik ve spor il müdürlüğü, il sağlık müdürlüğü, il milli eğitim müdürlüğü, ilgili federasyon ve amatör spor kulüpleri konfederasyon temsilcileri, vali tarafından belirlenecek bir hukukçu ile farklı spor kulüplerine mensup taraftardan sorumlu kulüp temsilcisi olan en az iki yönetici ve gerekli görüldüğünde davet edilecek basın kuruluşlarının ve ilgili kamu kuruluşlarının temsilcilerinden oluşur.</a:t>
            </a:r>
          </a:p>
          <a:p>
            <a:pPr algn="just">
              <a:buNone/>
            </a:pPr>
            <a:r>
              <a:rPr lang="tr-TR" dirty="0">
                <a:latin typeface="+mj-lt"/>
              </a:rPr>
              <a:t> (2) </a:t>
            </a:r>
            <a:r>
              <a:rPr lang="tr-TR" dirty="0">
                <a:solidFill>
                  <a:srgbClr val="FF0000"/>
                </a:solidFill>
                <a:latin typeface="+mj-lt"/>
              </a:rPr>
              <a:t>İlçe spor güvenlik kurulu, kaymakam başkanlığında</a:t>
            </a:r>
            <a:r>
              <a:rPr lang="tr-TR" dirty="0">
                <a:latin typeface="+mj-lt"/>
              </a:rPr>
              <a:t> il spor güvenlik kurulunda yer alan kurum ve kuruluşların ilçedeki temsilcileri ve kaymakam tarafından belirlenecek bir hukukçu ile varsa farklı spor kulüplerine mensup taraftardan sorumlu kulüp temsilcisi olan en az iki yönetici ve gerekli görüldüğünde davet edilecek basın kuruluşlarının ve ilgili kamu kuruluşlarının temsilcilerinden oluşur.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179512" y="908720"/>
            <a:ext cx="8229600" cy="4389437"/>
          </a:xfrm>
        </p:spPr>
        <p:txBody>
          <a:bodyPr>
            <a:normAutofit fontScale="77500" lnSpcReduction="20000"/>
          </a:bodyPr>
          <a:lstStyle/>
          <a:p>
            <a:pPr algn="just"/>
            <a:r>
              <a:rPr lang="tr-TR" b="1" dirty="0">
                <a:latin typeface="+mj-lt"/>
              </a:rPr>
              <a:t>Spor alanlarının güvenlik ve düzenine ilişkin tedbirler MADDE 5 – (1) Ev sahibi spor kulüpleri</a:t>
            </a:r>
            <a:r>
              <a:rPr lang="tr-TR" dirty="0">
                <a:latin typeface="+mj-lt"/>
              </a:rPr>
              <a:t>; </a:t>
            </a:r>
          </a:p>
          <a:p>
            <a:pPr algn="just"/>
            <a:r>
              <a:rPr lang="tr-TR" dirty="0">
                <a:latin typeface="+mj-lt"/>
              </a:rPr>
              <a:t>a) Spor alanlarında sağlık ve güvenliğe,</a:t>
            </a:r>
          </a:p>
          <a:p>
            <a:pPr algn="just"/>
            <a:r>
              <a:rPr lang="tr-TR" dirty="0">
                <a:latin typeface="+mj-lt"/>
              </a:rPr>
              <a:t> b) Müsabakanın yapılacağı yerde konuk takım seyircilerine bağımsız bir bölüm ayırmak ve taraftarlar arasında temas olmamasını sağlamaya yönelik olarak, ilgili spor federasyonları ve uluslararası spor federasyonları tarafından belirlenen önlemleri almakla yükümlüdür. </a:t>
            </a:r>
          </a:p>
          <a:p>
            <a:pPr algn="just"/>
            <a:r>
              <a:rPr lang="tr-TR" dirty="0">
                <a:latin typeface="+mj-lt"/>
              </a:rPr>
              <a:t>(2) </a:t>
            </a:r>
            <a:r>
              <a:rPr lang="tr-TR" dirty="0">
                <a:solidFill>
                  <a:srgbClr val="FF0000"/>
                </a:solidFill>
                <a:latin typeface="+mj-lt"/>
              </a:rPr>
              <a:t>Spor kulüpleri, müsabakanın güvenliğini sağlamak amacıyla il veya ilçe spor güvenlik kurullarının kendileriyle ilgili olarak aldığı kararları yerine getirmekle yükümlüdür</a:t>
            </a:r>
            <a:r>
              <a:rPr lang="tr-TR" dirty="0">
                <a:latin typeface="+mj-lt"/>
              </a:rPr>
              <a:t>. </a:t>
            </a:r>
          </a:p>
          <a:p>
            <a:pPr algn="just"/>
            <a:r>
              <a:rPr lang="tr-TR" sz="2800" dirty="0">
                <a:latin typeface="+mj-lt"/>
              </a:rPr>
              <a:t>Spor alanlarına, seyri engellemeyecek şekilde ve federasyonun bağlı olduğu uluslararası federasyonun talimatlarına uygun olarak </a:t>
            </a:r>
            <a:r>
              <a:rPr lang="tr-TR" sz="2800" dirty="0">
                <a:solidFill>
                  <a:srgbClr val="FF0000"/>
                </a:solidFill>
                <a:latin typeface="+mj-lt"/>
              </a:rPr>
              <a:t>seyirci ile müsabakanın yapıldığı yer arasına tel, duvar, bariyer ve benzeri fizikî engeller</a:t>
            </a:r>
            <a:r>
              <a:rPr lang="tr-TR" sz="2800" dirty="0">
                <a:latin typeface="+mj-lt"/>
              </a:rPr>
              <a:t> konulabilir.</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pPr algn="just">
              <a:buNone/>
            </a:pPr>
            <a:r>
              <a:rPr lang="tr-TR" sz="4500" dirty="0">
                <a:latin typeface="+mj-lt"/>
              </a:rPr>
              <a:t>(4) Spor müsabakalarının yapıldığı alanlara girişi sağlayacak </a:t>
            </a:r>
            <a:r>
              <a:rPr lang="tr-TR" sz="4500" dirty="0">
                <a:solidFill>
                  <a:srgbClr val="FF0000"/>
                </a:solidFill>
                <a:latin typeface="+mj-lt"/>
              </a:rPr>
              <a:t>biletler, elektronik sistem üzerinden oluşturulur. Bilet satın almak isteyen kişilerle ilgili olarak, üzerinde adı, soyadı, Türkiye Cumhuriyeti kimlik numarası ve fotoğrafı olan bir elektronik kart oluşturulur</a:t>
            </a:r>
            <a:r>
              <a:rPr lang="tr-TR" sz="4500" dirty="0">
                <a:latin typeface="+mj-lt"/>
              </a:rPr>
              <a:t>. Kişinin yabancı olması halinde kart üzerinde Türkiye Cumhuriyeti kimlik numarası yerine uyruğu olduğu devletin adı ile Türkiye’ye giriş yaptığı pasaportun seri numarası kaydedilir. Bilet satışları kişilere özgü elektronik kart üzerinden yapılabilir. </a:t>
            </a:r>
            <a:r>
              <a:rPr lang="tr-TR" sz="4500" dirty="0">
                <a:solidFill>
                  <a:srgbClr val="FF0000"/>
                </a:solidFill>
                <a:latin typeface="+mj-lt"/>
              </a:rPr>
              <a:t>Spor müsabakalarına, kişi ancak adına düzenlenen elektronik kart ile izleyici olarak girebilir</a:t>
            </a:r>
            <a:r>
              <a:rPr lang="tr-TR" sz="4500" dirty="0">
                <a:latin typeface="+mj-lt"/>
              </a:rPr>
              <a:t>. Spor müsabakasına izleyici olarak girecek kişilerin kontrolünü ev sahibi kulüp yapmakla yükümlüdür. Bu yükümlülük ev sahibi olmayan müsabakalarda, müsabakaya katılan her iki kulüp; milli müsabakalarda ise, ilgili federasyon tarafından yerine getirilir.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323528" y="1484784"/>
            <a:ext cx="8229600" cy="4824536"/>
          </a:xfrm>
        </p:spPr>
        <p:txBody>
          <a:bodyPr>
            <a:noAutofit/>
          </a:bodyPr>
          <a:lstStyle/>
          <a:p>
            <a:pPr marL="0" indent="0" algn="ctr">
              <a:buNone/>
            </a:pPr>
            <a:r>
              <a:rPr lang="tr-TR" sz="1800" b="1" dirty="0">
                <a:latin typeface="+mj-lt"/>
              </a:rPr>
              <a:t>Saha güvenliği </a:t>
            </a:r>
          </a:p>
          <a:p>
            <a:pPr algn="just"/>
            <a:r>
              <a:rPr lang="tr-TR" sz="1800" dirty="0">
                <a:latin typeface="+mj-lt"/>
              </a:rPr>
              <a:t>MADDE 6 – (1) Profesyonel spor dallarında yapılan müsabakalara katılanlar ile basketbol en üst ligindeki </a:t>
            </a:r>
            <a:r>
              <a:rPr lang="tr-TR" sz="1800" dirty="0">
                <a:solidFill>
                  <a:srgbClr val="FF0000"/>
                </a:solidFill>
                <a:latin typeface="+mj-lt"/>
              </a:rPr>
              <a:t>spor kulüpleri, </a:t>
            </a:r>
            <a:r>
              <a:rPr lang="tr-TR" sz="1800" dirty="0">
                <a:latin typeface="+mj-lt"/>
              </a:rPr>
              <a:t>genel kolluk ile birlikte görev yapmak üzere güvenliği sağlamaya yetecek sayıdaki özel güvenlik görevlilerini müsabaka öncesinden müsabakanın tamamlanıp seyirci ve sporcuların tahliyesine kadar geçecek dönem içerisinde, müsabakanın yapılacağı yerde bulundurmakla ve spor alanının iç güvenliğini sağlamakla yükümlüdür.</a:t>
            </a:r>
          </a:p>
          <a:p>
            <a:pPr algn="just"/>
            <a:r>
              <a:rPr lang="tr-TR" sz="1800" dirty="0">
                <a:latin typeface="+mj-lt"/>
              </a:rPr>
              <a:t> (2) </a:t>
            </a:r>
            <a:r>
              <a:rPr lang="tr-TR" sz="1800" dirty="0">
                <a:solidFill>
                  <a:srgbClr val="FF0000"/>
                </a:solidFill>
                <a:latin typeface="+mj-lt"/>
              </a:rPr>
              <a:t>Spor kulüpleri</a:t>
            </a:r>
            <a:r>
              <a:rPr lang="tr-TR" sz="1800" dirty="0">
                <a:latin typeface="+mj-lt"/>
              </a:rPr>
              <a:t>, özel güvenlik görevlileri dışında müsabakalarda seyirci sağlığını ve emniyetini ilgilendiren konularda çalıştırmak üzere ayrıca kulüp görevlileri bulundurmakla yükümlüdür.</a:t>
            </a:r>
          </a:p>
          <a:p>
            <a:pPr>
              <a:spcBef>
                <a:spcPts val="0"/>
              </a:spcBef>
              <a:buNone/>
            </a:pPr>
            <a:endParaRPr lang="tr-TR" sz="1800" dirty="0">
              <a:cs typeface="Times New Roman" panose="02020603050405020304" pitchFamily="18" charset="0"/>
            </a:endParaRPr>
          </a:p>
          <a:p>
            <a:pPr marL="0" indent="0" algn="just">
              <a:buNone/>
            </a:pPr>
            <a:endParaRPr lang="tr-TR" sz="18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51520" y="1268760"/>
            <a:ext cx="8208912" cy="4524315"/>
          </a:xfrm>
          <a:prstGeom prst="rect">
            <a:avLst/>
          </a:prstGeom>
        </p:spPr>
        <p:txBody>
          <a:bodyPr wrap="square">
            <a:spAutoFit/>
          </a:bodyPr>
          <a:lstStyle/>
          <a:p>
            <a:pPr indent="450215" algn="ctr">
              <a:lnSpc>
                <a:spcPct val="120000"/>
              </a:lnSpc>
              <a:spcAft>
                <a:spcPts val="0"/>
              </a:spcAft>
            </a:pPr>
            <a:r>
              <a:rPr lang="tr-TR" b="1" dirty="0">
                <a:latin typeface="+mj-lt"/>
                <a:ea typeface="Times New Roman" panose="02020603050405020304" pitchFamily="18" charset="0"/>
              </a:rPr>
              <a:t>Yasak maddeler</a:t>
            </a:r>
            <a:endParaRPr lang="tr-TR" sz="1200" dirty="0">
              <a:latin typeface="+mj-lt"/>
              <a:ea typeface="Times New Roman" panose="02020603050405020304" pitchFamily="18" charset="0"/>
            </a:endParaRPr>
          </a:p>
          <a:p>
            <a:pPr indent="450215" algn="just">
              <a:lnSpc>
                <a:spcPct val="120000"/>
              </a:lnSpc>
              <a:spcAft>
                <a:spcPts val="0"/>
              </a:spcAft>
            </a:pPr>
            <a:r>
              <a:rPr lang="tr-TR" b="1" dirty="0">
                <a:latin typeface="+mj-lt"/>
                <a:ea typeface="Times New Roman" panose="02020603050405020304" pitchFamily="18" charset="0"/>
              </a:rPr>
              <a:t>MADDE 12 –</a:t>
            </a:r>
            <a:r>
              <a:rPr lang="tr-TR" dirty="0">
                <a:latin typeface="+mj-lt"/>
                <a:ea typeface="Times New Roman" panose="02020603050405020304" pitchFamily="18" charset="0"/>
              </a:rPr>
              <a:t> (1) Müsabaka, seyir, özel seyir ve antrenman alanları ile takım veya taraftarların toplu olarak seyahat ettikleri araçlara;</a:t>
            </a:r>
            <a:endParaRPr lang="tr-TR" sz="1200" dirty="0">
              <a:latin typeface="+mj-lt"/>
              <a:ea typeface="Times New Roman" panose="02020603050405020304" pitchFamily="18" charset="0"/>
            </a:endParaRPr>
          </a:p>
          <a:p>
            <a:pPr indent="450215" algn="just">
              <a:lnSpc>
                <a:spcPct val="120000"/>
              </a:lnSpc>
              <a:spcAft>
                <a:spcPts val="0"/>
              </a:spcAft>
            </a:pPr>
            <a:r>
              <a:rPr lang="tr-TR" spc="-20" dirty="0">
                <a:latin typeface="+mj-lt"/>
                <a:ea typeface="Times New Roman" panose="02020603050405020304" pitchFamily="18" charset="0"/>
              </a:rPr>
              <a:t>a) Ruhsatlı dahi olsa ateşli silahlar ile esasen bulundurulması yasak olan diğer silahların,</a:t>
            </a:r>
            <a:endParaRPr lang="tr-TR" sz="1200" dirty="0">
              <a:latin typeface="+mj-lt"/>
              <a:ea typeface="Times New Roman" panose="02020603050405020304" pitchFamily="18" charset="0"/>
            </a:endParaRPr>
          </a:p>
          <a:p>
            <a:pPr indent="450215" algn="just">
              <a:lnSpc>
                <a:spcPct val="120000"/>
              </a:lnSpc>
              <a:spcAft>
                <a:spcPts val="0"/>
              </a:spcAft>
            </a:pPr>
            <a:r>
              <a:rPr lang="tr-TR" dirty="0">
                <a:latin typeface="+mj-lt"/>
                <a:ea typeface="Times New Roman" panose="02020603050405020304" pitchFamily="18" charset="0"/>
              </a:rPr>
              <a:t>b) Esasen bulundurulması </a:t>
            </a:r>
            <a:r>
              <a:rPr lang="tr-TR" dirty="0">
                <a:solidFill>
                  <a:srgbClr val="FF0000"/>
                </a:solidFill>
                <a:latin typeface="+mj-lt"/>
                <a:ea typeface="Times New Roman" panose="02020603050405020304" pitchFamily="18" charset="0"/>
              </a:rPr>
              <a:t>yasak olmamakla beraber kesici, ezici, bereleyici veya delici aletler ile patlayıcı, parlayıcı, yanıcı veya yakıcı maddelerin</a:t>
            </a:r>
            <a:r>
              <a:rPr lang="tr-TR" dirty="0">
                <a:latin typeface="+mj-lt"/>
                <a:ea typeface="Times New Roman" panose="02020603050405020304" pitchFamily="18" charset="0"/>
              </a:rPr>
              <a:t>,</a:t>
            </a:r>
            <a:endParaRPr lang="tr-TR" sz="1200" dirty="0">
              <a:latin typeface="+mj-lt"/>
              <a:ea typeface="Times New Roman" panose="02020603050405020304" pitchFamily="18" charset="0"/>
            </a:endParaRPr>
          </a:p>
          <a:p>
            <a:pPr indent="450215" algn="just">
              <a:lnSpc>
                <a:spcPct val="120000"/>
              </a:lnSpc>
              <a:spcAft>
                <a:spcPts val="0"/>
              </a:spcAft>
            </a:pPr>
            <a:r>
              <a:rPr lang="tr-TR" dirty="0">
                <a:latin typeface="+mj-lt"/>
                <a:ea typeface="Times New Roman" panose="02020603050405020304" pitchFamily="18" charset="0"/>
              </a:rPr>
              <a:t>c) </a:t>
            </a:r>
            <a:r>
              <a:rPr lang="tr-TR" dirty="0">
                <a:solidFill>
                  <a:srgbClr val="FF0000"/>
                </a:solidFill>
                <a:latin typeface="+mj-lt"/>
                <a:ea typeface="Times New Roman" panose="02020603050405020304" pitchFamily="18" charset="0"/>
              </a:rPr>
              <a:t>Uyuşturucu veya uyarıcı maddelerin,</a:t>
            </a:r>
            <a:r>
              <a:rPr lang="tr-TR" sz="1200" dirty="0">
                <a:solidFill>
                  <a:srgbClr val="FF0000"/>
                </a:solidFill>
                <a:latin typeface="+mj-lt"/>
                <a:ea typeface="Times New Roman" panose="02020603050405020304" pitchFamily="18" charset="0"/>
              </a:rPr>
              <a:t> </a:t>
            </a:r>
            <a:r>
              <a:rPr lang="tr-TR" spc="-10" dirty="0">
                <a:solidFill>
                  <a:srgbClr val="FF0000"/>
                </a:solidFill>
                <a:latin typeface="+mj-lt"/>
                <a:ea typeface="Times New Roman" panose="02020603050405020304" pitchFamily="18" charset="0"/>
              </a:rPr>
              <a:t>sokulması yasaktır.</a:t>
            </a:r>
            <a:r>
              <a:rPr lang="tr-TR" spc="-10" dirty="0">
                <a:latin typeface="+mj-lt"/>
                <a:ea typeface="Times New Roman" panose="02020603050405020304" pitchFamily="18" charset="0"/>
              </a:rPr>
              <a:t> Müsabaka, seyir ve antrenman alanlarında </a:t>
            </a:r>
            <a:r>
              <a:rPr lang="tr-TR" spc="-10" dirty="0">
                <a:solidFill>
                  <a:srgbClr val="FF0000"/>
                </a:solidFill>
                <a:latin typeface="+mj-lt"/>
                <a:ea typeface="Times New Roman" panose="02020603050405020304" pitchFamily="18" charset="0"/>
              </a:rPr>
              <a:t>alkollü içecek sokulması</a:t>
            </a:r>
            <a:r>
              <a:rPr lang="tr-TR" spc="-10" dirty="0">
                <a:latin typeface="+mj-lt"/>
                <a:ea typeface="Times New Roman" panose="02020603050405020304" pitchFamily="18" charset="0"/>
              </a:rPr>
              <a:t>, kullanılması ve satılmasına ilişkin usul ve esaslar </a:t>
            </a:r>
            <a:r>
              <a:rPr lang="tr-TR" spc="-10" dirty="0">
                <a:solidFill>
                  <a:srgbClr val="FF0000"/>
                </a:solidFill>
                <a:latin typeface="+mj-lt"/>
                <a:ea typeface="Times New Roman" panose="02020603050405020304" pitchFamily="18" charset="0"/>
              </a:rPr>
              <a:t>ilgili federasyonlar tarafından belirlenir.</a:t>
            </a:r>
            <a:endParaRPr lang="tr-TR" sz="1200" dirty="0">
              <a:solidFill>
                <a:srgbClr val="FF0000"/>
              </a:solidFill>
              <a:latin typeface="+mj-lt"/>
              <a:ea typeface="Times New Roman" panose="02020603050405020304" pitchFamily="18" charset="0"/>
            </a:endParaRPr>
          </a:p>
          <a:p>
            <a:pPr algn="just">
              <a:spcAft>
                <a:spcPts val="0"/>
              </a:spcAft>
            </a:pPr>
            <a:r>
              <a:rPr lang="tr-TR" dirty="0">
                <a:latin typeface="+mj-lt"/>
                <a:ea typeface="Times New Roman" panose="02020603050405020304" pitchFamily="18" charset="0"/>
              </a:rPr>
              <a:t>(2) Müsabaka güvenliğinin sağlanması amacıyla, genel kolluk görevlileri ile bunların gözetiminde olmak üzere özel güvenlik görevlileri, mülki amirin yazılı emrine istinaden, spor alanına girişte izleyicilerin üstünü ve eşyasını teknik cihazlarla ve gerektiğinde el ile kontrol edebilir ve arayabilir.</a:t>
            </a:r>
            <a:r>
              <a:rPr lang="tr-TR" dirty="0">
                <a:latin typeface="+mj-lt"/>
              </a:rPr>
              <a:t> </a:t>
            </a:r>
            <a:endParaRPr lang="tr-TR" sz="1200" dirty="0">
              <a:effectLst/>
              <a:latin typeface="+mj-lt"/>
              <a:ea typeface="Times New Roman" panose="02020603050405020304" pitchFamily="18" charset="0"/>
            </a:endParaRPr>
          </a:p>
        </p:txBody>
      </p:sp>
    </p:spTree>
    <p:extLst>
      <p:ext uri="{BB962C8B-B14F-4D97-AF65-F5344CB8AC3E}">
        <p14:creationId xmlns:p14="http://schemas.microsoft.com/office/powerpoint/2010/main" val="71470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764704"/>
            <a:ext cx="8643998" cy="5047536"/>
          </a:xfrm>
          <a:prstGeom prst="rect">
            <a:avLst/>
          </a:prstGeom>
        </p:spPr>
        <p:txBody>
          <a:bodyPr wrap="square">
            <a:spAutoFit/>
          </a:bodyPr>
          <a:lstStyle/>
          <a:p>
            <a:pPr algn="just"/>
            <a:r>
              <a:rPr lang="tr-TR" sz="1600" b="1" dirty="0">
                <a:latin typeface="+mj-lt"/>
              </a:rPr>
              <a:t>Spor alanlarına yasak madde sokulması ve müsabaka düzeninin bozulması</a:t>
            </a:r>
          </a:p>
          <a:p>
            <a:pPr algn="just"/>
            <a:r>
              <a:rPr lang="tr-TR" sz="1600" dirty="0">
                <a:latin typeface="+mj-lt"/>
              </a:rPr>
              <a:t>MADDE 13 – (1) Bulundurulması esasen suç oluşturan silahları spor alanlarına sokan kişi hakkında, 10/7/1953 tarihli ve 6136 sayılı Ateşli Silahlar ve Bıçaklar ile Diğer Aletler Hakkında Kanunun ek 1 inci maddesi hükümlerine göre cezaya hükmolunur. </a:t>
            </a:r>
          </a:p>
          <a:p>
            <a:pPr algn="just"/>
            <a:r>
              <a:rPr lang="tr-TR" sz="1600" dirty="0">
                <a:latin typeface="+mj-lt"/>
              </a:rPr>
              <a:t>(2) Esasen bulundurulması suç oluşturmamakla beraber 12 </a:t>
            </a:r>
            <a:r>
              <a:rPr lang="tr-TR" sz="1600" dirty="0" err="1">
                <a:latin typeface="+mj-lt"/>
              </a:rPr>
              <a:t>nci</a:t>
            </a:r>
            <a:r>
              <a:rPr lang="tr-TR" sz="1600" dirty="0">
                <a:latin typeface="+mj-lt"/>
              </a:rPr>
              <a:t> maddenin birinci fıkrasının (b) </a:t>
            </a:r>
            <a:r>
              <a:rPr lang="tr-TR" sz="1600" dirty="0">
                <a:solidFill>
                  <a:srgbClr val="FF0000"/>
                </a:solidFill>
                <a:latin typeface="+mj-lt"/>
              </a:rPr>
              <a:t>bendi kapsamına giren (</a:t>
            </a:r>
            <a:r>
              <a:rPr lang="tr-TR" sz="1600" dirty="0">
                <a:latin typeface="+mj-lt"/>
                <a:ea typeface="Times New Roman" panose="02020603050405020304" pitchFamily="18" charset="0"/>
              </a:rPr>
              <a:t>kesici, ezici, bereleyici veya delici aletler ile patlayıcı, parlayıcı, yanıcı veya yakıcı maddeler</a:t>
            </a:r>
            <a:r>
              <a:rPr lang="tr-TR" sz="1600" dirty="0">
                <a:latin typeface="+mj-lt"/>
              </a:rPr>
              <a:t>)</a:t>
            </a:r>
            <a:r>
              <a:rPr lang="tr-TR" sz="1600" dirty="0">
                <a:solidFill>
                  <a:srgbClr val="FF0000"/>
                </a:solidFill>
                <a:latin typeface="+mj-lt"/>
              </a:rPr>
              <a:t>alet veya maddeleri spor alanlarına sokan kişi, bir yıla kadar hapis cezası ile cezalandırılır</a:t>
            </a:r>
            <a:r>
              <a:rPr lang="tr-TR" sz="1600" dirty="0">
                <a:latin typeface="+mj-lt"/>
              </a:rPr>
              <a:t>. </a:t>
            </a:r>
          </a:p>
          <a:p>
            <a:pPr algn="just"/>
            <a:r>
              <a:rPr lang="tr-TR" sz="1600" dirty="0">
                <a:latin typeface="+mj-lt"/>
              </a:rPr>
              <a:t>(3) 12 </a:t>
            </a:r>
            <a:r>
              <a:rPr lang="tr-TR" sz="1600" dirty="0" err="1">
                <a:latin typeface="+mj-lt"/>
              </a:rPr>
              <a:t>nci</a:t>
            </a:r>
            <a:r>
              <a:rPr lang="tr-TR" sz="1600" dirty="0">
                <a:latin typeface="+mj-lt"/>
              </a:rPr>
              <a:t> maddenin birinci </a:t>
            </a:r>
            <a:r>
              <a:rPr lang="tr-TR" sz="1600" dirty="0">
                <a:solidFill>
                  <a:srgbClr val="FF0000"/>
                </a:solidFill>
                <a:latin typeface="+mj-lt"/>
              </a:rPr>
              <a:t>fıkrasının (b) bendi kapsamına giren (</a:t>
            </a:r>
            <a:r>
              <a:rPr lang="tr-TR" sz="1600" dirty="0">
                <a:latin typeface="+mj-lt"/>
                <a:ea typeface="Times New Roman" panose="02020603050405020304" pitchFamily="18" charset="0"/>
              </a:rPr>
              <a:t>kesici, ezici, bereleyici veya delici aletler ile patlayıcı, parlayıcı, yanıcı veya yakıcı maddelerin</a:t>
            </a:r>
            <a:r>
              <a:rPr lang="tr-TR" sz="1600" dirty="0">
                <a:latin typeface="+mj-lt"/>
              </a:rPr>
              <a:t>)</a:t>
            </a:r>
            <a:r>
              <a:rPr lang="tr-TR" sz="1600" dirty="0">
                <a:solidFill>
                  <a:srgbClr val="FF0000"/>
                </a:solidFill>
                <a:latin typeface="+mj-lt"/>
              </a:rPr>
              <a:t>alet veya maddeleri seyircilere temin etmek amacıyla spor alanına sokan veya spor alanında seyircilere temin eden kişi, altı aydan iki yıla kadar hapis cezası ile cezalandırılır. </a:t>
            </a:r>
          </a:p>
          <a:p>
            <a:pPr algn="just"/>
            <a:r>
              <a:rPr lang="tr-TR" sz="1600" dirty="0">
                <a:latin typeface="+mj-lt"/>
              </a:rPr>
              <a:t>(4) 12 </a:t>
            </a:r>
            <a:r>
              <a:rPr lang="tr-TR" sz="1600" dirty="0" err="1">
                <a:latin typeface="+mj-lt"/>
              </a:rPr>
              <a:t>nci</a:t>
            </a:r>
            <a:r>
              <a:rPr lang="tr-TR" sz="1600" dirty="0">
                <a:latin typeface="+mj-lt"/>
              </a:rPr>
              <a:t> maddenin birinci fıkrasının (b) bendi kapsamına giren alet veya maddeleri spor alanında kullanan kişi, bu suretle müsabaka düzeninin bozulması halinde, fiili daha ağır cezayı gerektiren başka bir suç oluşturmadığı takdirde, </a:t>
            </a:r>
            <a:r>
              <a:rPr lang="tr-TR" sz="1600" dirty="0">
                <a:solidFill>
                  <a:srgbClr val="FF0000"/>
                </a:solidFill>
                <a:latin typeface="+mj-lt"/>
              </a:rPr>
              <a:t>üç aydan bir yıla kadar hapis cezası ile cezalandırılır. </a:t>
            </a:r>
          </a:p>
          <a:p>
            <a:pPr algn="just"/>
            <a:r>
              <a:rPr lang="tr-TR" sz="1600" dirty="0">
                <a:latin typeface="+mj-lt"/>
              </a:rPr>
              <a:t>(5</a:t>
            </a:r>
            <a:r>
              <a:rPr lang="tr-TR" sz="1600" dirty="0">
                <a:solidFill>
                  <a:srgbClr val="FF0000"/>
                </a:solidFill>
                <a:latin typeface="+mj-lt"/>
              </a:rPr>
              <a:t>) Spor alanına sokulması yasak olmayan maddeleri kullanarak müsabaka düzeninin bozulmasına sebebiyet veren kişi, </a:t>
            </a:r>
            <a:r>
              <a:rPr lang="tr-TR" sz="1600" dirty="0">
                <a:latin typeface="+mj-lt"/>
              </a:rPr>
              <a:t>fiili daha ağır bir cezayı gerektiren başka bir suç oluşturmadığı takdirde</a:t>
            </a:r>
            <a:r>
              <a:rPr lang="tr-TR" sz="1600" dirty="0">
                <a:solidFill>
                  <a:srgbClr val="FF0000"/>
                </a:solidFill>
                <a:latin typeface="+mj-lt"/>
              </a:rPr>
              <a:t>, adli para cezasıyla cezalandırılır. </a:t>
            </a:r>
          </a:p>
          <a:p>
            <a:pPr algn="just"/>
            <a:r>
              <a:rPr lang="tr-TR" sz="1600" dirty="0">
                <a:latin typeface="+mj-lt"/>
              </a:rPr>
              <a:t>(6) 12 </a:t>
            </a:r>
            <a:r>
              <a:rPr lang="tr-TR" sz="1600" dirty="0" err="1">
                <a:latin typeface="+mj-lt"/>
              </a:rPr>
              <a:t>nci</a:t>
            </a:r>
            <a:r>
              <a:rPr lang="tr-TR" sz="1600" dirty="0">
                <a:latin typeface="+mj-lt"/>
              </a:rPr>
              <a:t> maddenin birinci fıkrasının (c) bendi hükümlerine aykırı olarak </a:t>
            </a:r>
            <a:r>
              <a:rPr lang="tr-TR" sz="1600" dirty="0">
                <a:solidFill>
                  <a:srgbClr val="FF0000"/>
                </a:solidFill>
                <a:latin typeface="+mj-lt"/>
              </a:rPr>
              <a:t>spor alanlarına müsabaka sırasında uyuşturucu veya uyarıcı madde ya da alkollü içecek sokan kişi, </a:t>
            </a:r>
            <a:r>
              <a:rPr lang="tr-TR" sz="1600" dirty="0">
                <a:latin typeface="+mj-lt"/>
              </a:rPr>
              <a:t>fiili daha ağır bir cezayı gerektiren başka bir suç oluşturmadığı takdirde, </a:t>
            </a:r>
            <a:r>
              <a:rPr lang="tr-TR" sz="1600" dirty="0">
                <a:solidFill>
                  <a:srgbClr val="FF0000"/>
                </a:solidFill>
                <a:latin typeface="+mj-lt"/>
              </a:rPr>
              <a:t>adli para cezası ile cezalandırılır</a:t>
            </a:r>
            <a:r>
              <a:rPr lang="tr-TR" dirty="0">
                <a:solidFill>
                  <a:srgbClr val="FF0000"/>
                </a:solidFill>
                <a:latin typeface="+mj-lt"/>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785794"/>
            <a:ext cx="7929618" cy="3970318"/>
          </a:xfrm>
          <a:prstGeom prst="rect">
            <a:avLst/>
          </a:prstGeom>
        </p:spPr>
        <p:txBody>
          <a:bodyPr wrap="square">
            <a:spAutoFit/>
          </a:bodyPr>
          <a:lstStyle/>
          <a:p>
            <a:r>
              <a:rPr lang="tr-TR" b="1" dirty="0">
                <a:latin typeface="+mj-lt"/>
              </a:rPr>
              <a:t>Hakaret içeren tezahürat </a:t>
            </a:r>
          </a:p>
          <a:p>
            <a:r>
              <a:rPr lang="tr-TR" dirty="0">
                <a:latin typeface="+mj-lt"/>
              </a:rPr>
              <a:t>MADDE 14 – (1) Spor alanlarında veya çevresinde taraftarların grup halinde veya münferiden belirli bir kişiyi hedef veya muhatap alıp almadığına bakılmaksızın duyan veya gören kişiler tarafından hakaret olarak algılanacak tarzda aleni olarak söz ve davranışlarda bulunmaları halinde, fiilleri daha ağır cezayı gerektiren başka bir suç oluşturmadığı takdirde, şikayet şartı aranmaksızın, failler hakkında </a:t>
            </a:r>
            <a:r>
              <a:rPr lang="tr-TR" dirty="0" err="1">
                <a:solidFill>
                  <a:srgbClr val="FF0000"/>
                </a:solidFill>
                <a:latin typeface="+mj-lt"/>
              </a:rPr>
              <a:t>onbeş</a:t>
            </a:r>
            <a:r>
              <a:rPr lang="tr-TR" dirty="0">
                <a:solidFill>
                  <a:srgbClr val="FF0000"/>
                </a:solidFill>
                <a:latin typeface="+mj-lt"/>
              </a:rPr>
              <a:t> günden az olmamak üzere adli para cezasına hükmolunur. </a:t>
            </a:r>
          </a:p>
          <a:p>
            <a:r>
              <a:rPr lang="tr-TR" dirty="0">
                <a:latin typeface="+mj-lt"/>
              </a:rPr>
              <a:t>(2) Spor alanlarında veya çevresinde toplum kesimlerini din, dil, ırk, etnik köken, cinsiyet veya mezhep farkı gözeterek hakaret oluşturan söz ve davranışlarda bulunan kişi, fiili daha ağır cezayı gerektiren başka bir suç oluşturmadığı takdirde,</a:t>
            </a:r>
            <a:r>
              <a:rPr lang="tr-TR" dirty="0">
                <a:solidFill>
                  <a:srgbClr val="FF0000"/>
                </a:solidFill>
                <a:latin typeface="+mj-lt"/>
              </a:rPr>
              <a:t> üç aydan bir yıla kadar hapis cezası ile cezalandırılır. </a:t>
            </a:r>
          </a:p>
          <a:p>
            <a:r>
              <a:rPr lang="tr-TR" dirty="0">
                <a:latin typeface="+mj-lt"/>
              </a:rPr>
              <a:t>(3) Birinci ve ikinci fıkralarda tanımlanan suçların yazılı pankart taşınması veya asılması ya da duvarlara yazı yazılması suretiyle işlenmesi halinde, </a:t>
            </a:r>
            <a:r>
              <a:rPr lang="tr-TR" dirty="0">
                <a:solidFill>
                  <a:srgbClr val="FF0000"/>
                </a:solidFill>
                <a:latin typeface="+mj-lt"/>
              </a:rPr>
              <a:t>verilecek ceza yarı oranında artırılır.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TotalTime>
  <Words>1678</Words>
  <Application>Microsoft Office PowerPoint</Application>
  <PresentationFormat>Ekran Gösterisi (4:3)</PresentationFormat>
  <Paragraphs>57</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Calibri</vt:lpstr>
      <vt:lpstr>Constantia</vt:lpstr>
      <vt:lpstr>Times New Roman</vt:lpstr>
      <vt:lpstr>Wingdings 2</vt:lpstr>
      <vt:lpstr>Akış</vt:lpstr>
      <vt:lpstr>Sporda Şiddet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22</cp:revision>
  <dcterms:created xsi:type="dcterms:W3CDTF">2019-03-23T19:47:19Z</dcterms:created>
  <dcterms:modified xsi:type="dcterms:W3CDTF">2026-03-24T14:32:32Z</dcterms:modified>
</cp:coreProperties>
</file>