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8.04.2022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8.04.2022</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a:t>Sporda Şiddet</a:t>
            </a:r>
            <a:endParaRPr lang="tr-TR" dirty="0"/>
          </a:p>
        </p:txBody>
      </p:sp>
      <p:sp>
        <p:nvSpPr>
          <p:cNvPr id="5" name="4 İçerik Yer Tutucusu"/>
          <p:cNvSpPr>
            <a:spLocks noGrp="1"/>
          </p:cNvSpPr>
          <p:nvPr>
            <p:ph idx="1"/>
          </p:nvPr>
        </p:nvSpPr>
        <p:spPr/>
        <p:txBody>
          <a:bodyPr>
            <a:normAutofit/>
          </a:bodyPr>
          <a:lstStyle/>
          <a:p>
            <a:pPr algn="just"/>
            <a:r>
              <a:rPr lang="tr-TR" dirty="0"/>
              <a:t>Sporun içinde yer alan herkesin dürüst, erdemli, dost ve barışsever niteliklere sahip olması beklenir. Sporun insanlar arası, ülkeler arası, ve bölgelerarası dostlukları, arkadaşlıkları oluşturması, pekiştirmesi beklenir.</a:t>
            </a:r>
          </a:p>
          <a:p>
            <a:pPr algn="just"/>
            <a:r>
              <a:rPr lang="tr-TR" dirty="0"/>
              <a:t>Bazen seyircilerin birbirlerine veya sporcuların birbirlerine karşı uyguladıkları şiddet, sporda çirkin görüntülere yol açmaktadır. Kimi zaman sonu ölümle biten olaylar görülmektedir.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85720" y="357166"/>
            <a:ext cx="8643998" cy="5909310"/>
          </a:xfrm>
          <a:prstGeom prst="rect">
            <a:avLst/>
          </a:prstGeom>
        </p:spPr>
        <p:txBody>
          <a:bodyPr wrap="square">
            <a:spAutoFit/>
          </a:bodyPr>
          <a:lstStyle/>
          <a:p>
            <a:pPr algn="just"/>
            <a:r>
              <a:rPr lang="tr-TR" b="1" dirty="0"/>
              <a:t>Spor alanlarına yasak madde sokulması ve müsabaka düzeninin bozulması</a:t>
            </a:r>
          </a:p>
          <a:p>
            <a:pPr algn="just"/>
            <a:r>
              <a:rPr lang="tr-TR" dirty="0"/>
              <a:t>MADDE 13 – (1) Bulundurulması esasen suç oluşturan silahları spor alanlarına sokan kişi hakkında, 10/7/1953 tarihli ve 6136 sayılı Ateşli Silahlar ve Bıçaklar ile Diğer Aletler Hakkında Kanunun ek 1 inci maddesi hükümlerine göre cezaya hükmolunur. </a:t>
            </a:r>
          </a:p>
          <a:p>
            <a:pPr algn="just"/>
            <a:r>
              <a:rPr lang="tr-TR" dirty="0"/>
              <a:t>(2) Esasen bulundurulması suç oluşturmamakla beraber 12 </a:t>
            </a:r>
            <a:r>
              <a:rPr lang="tr-TR" dirty="0" err="1"/>
              <a:t>nci</a:t>
            </a:r>
            <a:r>
              <a:rPr lang="tr-TR" dirty="0"/>
              <a:t> maddenin birinci fıkrasının (b) </a:t>
            </a:r>
            <a:r>
              <a:rPr lang="tr-TR" dirty="0">
                <a:solidFill>
                  <a:srgbClr val="FF0000"/>
                </a:solidFill>
              </a:rPr>
              <a:t>bendi kapsamına giren alet veya maddeleri spor alanlarına sokan kişi, bir yıla kadar hapis cezası ile cezalandırılır</a:t>
            </a:r>
            <a:r>
              <a:rPr lang="tr-TR" dirty="0"/>
              <a:t>. </a:t>
            </a:r>
          </a:p>
          <a:p>
            <a:pPr algn="just"/>
            <a:r>
              <a:rPr lang="tr-TR" dirty="0"/>
              <a:t>(3) 12 </a:t>
            </a:r>
            <a:r>
              <a:rPr lang="tr-TR" dirty="0" err="1"/>
              <a:t>nci</a:t>
            </a:r>
            <a:r>
              <a:rPr lang="tr-TR" dirty="0"/>
              <a:t> maddenin birinci </a:t>
            </a:r>
            <a:r>
              <a:rPr lang="tr-TR" dirty="0">
                <a:solidFill>
                  <a:srgbClr val="FF0000"/>
                </a:solidFill>
              </a:rPr>
              <a:t>fıkrasının (b) bendi kapsamına giren alet veya maddeleri seyircilere temin etmek amacıyla spor alanına sokan veya spor alanında seyircilere temin eden kişi, altı aydan iki yıla kadar(1) hapis cezası ile cezalandırılır. </a:t>
            </a:r>
          </a:p>
          <a:p>
            <a:pPr algn="just"/>
            <a:r>
              <a:rPr lang="tr-TR" dirty="0"/>
              <a:t>(4) 12 </a:t>
            </a:r>
            <a:r>
              <a:rPr lang="tr-TR" dirty="0" err="1"/>
              <a:t>nci</a:t>
            </a:r>
            <a:r>
              <a:rPr lang="tr-TR" dirty="0"/>
              <a:t> maddenin birinci fıkrasının (b) bendi kapsamına giren alet veya maddeleri spor alanında kullanan kişi, bu suretle müsabaka düzeninin bozulması halinde, fiili daha ağır cezayı gerektiren başka bir suç oluşturmadığı takdirde, üç aydan bir yıla kadar(1) hapis cezası ile cezalandırılır. </a:t>
            </a:r>
          </a:p>
          <a:p>
            <a:pPr algn="just"/>
            <a:r>
              <a:rPr lang="tr-TR" dirty="0"/>
              <a:t>(5</a:t>
            </a:r>
            <a:r>
              <a:rPr lang="tr-TR" dirty="0">
                <a:solidFill>
                  <a:srgbClr val="FF0000"/>
                </a:solidFill>
              </a:rPr>
              <a:t>) Spor alanına sokulması yasak olmayan maddeleri kullanarak müsabaka düzeninin bozulmasına sebebiyet veren kişi, fiili daha ağır bir cezayı gerektiren başka bir suç oluşturmadığı takdirde, adli para cezasıyla cezalandırılır. </a:t>
            </a:r>
          </a:p>
          <a:p>
            <a:pPr algn="just"/>
            <a:r>
              <a:rPr lang="tr-TR" dirty="0"/>
              <a:t>(6) 12 </a:t>
            </a:r>
            <a:r>
              <a:rPr lang="tr-TR" dirty="0" err="1"/>
              <a:t>nci</a:t>
            </a:r>
            <a:r>
              <a:rPr lang="tr-TR" dirty="0"/>
              <a:t> maddenin birinci fıkrasının (c) bendi hükümlerine aykırı olarak </a:t>
            </a:r>
            <a:r>
              <a:rPr lang="tr-TR" dirty="0">
                <a:solidFill>
                  <a:srgbClr val="FF0000"/>
                </a:solidFill>
              </a:rPr>
              <a:t>spor alanlarına müsabaka sırasında uyuşturucu veya uyarıcı madde ya da alkollü içecek sokan kişi, fiili daha ağır bir cezayı gerektiren başka bir suç oluşturmadığı takdirde, adli para cezası ile cezalandırılır.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71472" y="785794"/>
            <a:ext cx="7929618" cy="4524315"/>
          </a:xfrm>
          <a:prstGeom prst="rect">
            <a:avLst/>
          </a:prstGeom>
        </p:spPr>
        <p:txBody>
          <a:bodyPr wrap="square">
            <a:spAutoFit/>
          </a:bodyPr>
          <a:lstStyle/>
          <a:p>
            <a:r>
              <a:rPr lang="tr-TR" b="1" dirty="0"/>
              <a:t>Hakaret içeren tezahürat </a:t>
            </a:r>
          </a:p>
          <a:p>
            <a:r>
              <a:rPr lang="tr-TR" dirty="0"/>
              <a:t>MADDE 14 – (1) Spor alanlarında veya çevresinde taraftarların grup halinde veya münferiden belirli bir kişiyi hedef veya muhatap alıp almadığına bakılmaksızın duyan veya gören kişiler tarafından </a:t>
            </a:r>
            <a:r>
              <a:rPr lang="tr-TR" dirty="0">
                <a:solidFill>
                  <a:srgbClr val="FF0000"/>
                </a:solidFill>
              </a:rPr>
              <a:t>hakaret olarak algılanacak tarzda aleni olarak söz ve davranışlarda bulunmaları halinde, fiilleri daha ağır cezayı gerektiren başka bir suç oluşturmadığı takdirde, şikayet şartı aranmaksızın, failler hakkında </a:t>
            </a:r>
            <a:r>
              <a:rPr lang="tr-TR" dirty="0" err="1">
                <a:solidFill>
                  <a:srgbClr val="FF0000"/>
                </a:solidFill>
              </a:rPr>
              <a:t>onbeş</a:t>
            </a:r>
            <a:r>
              <a:rPr lang="tr-TR" dirty="0">
                <a:solidFill>
                  <a:srgbClr val="FF0000"/>
                </a:solidFill>
              </a:rPr>
              <a:t> günden az olmamak üzere adli para cezasına hükmolunur. </a:t>
            </a:r>
          </a:p>
          <a:p>
            <a:r>
              <a:rPr lang="tr-TR" dirty="0"/>
              <a:t>(2) </a:t>
            </a:r>
            <a:r>
              <a:rPr lang="tr-TR" dirty="0">
                <a:solidFill>
                  <a:srgbClr val="FF0000"/>
                </a:solidFill>
              </a:rPr>
              <a:t>Spor alanlarında veya çevresinde toplum kesimlerini din, dil, ırk, etnik köken, cinsiyet veya mezhep farkı gözeterek hakaret oluşturan söz ve davranışlarda bulunan kişi, fiili daha ağır cezayı gerektiren başka bir suç oluşturmadığı takdirde, üç aydan bir yıla kadar(2) hapis cezası ile cezalandırılır. </a:t>
            </a:r>
          </a:p>
          <a:p>
            <a:r>
              <a:rPr lang="tr-TR" dirty="0"/>
              <a:t>(3) Birinci ve ikinci fıkralarda tanımlanan suçların yazılı pankart taşınması veya asılması ya da duvarlara yazı yazılması suretiyle işlenmesi halinde, verilecek ceza yarı oranında artırılır.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14282" y="214290"/>
            <a:ext cx="8786874" cy="5909310"/>
          </a:xfrm>
          <a:prstGeom prst="rect">
            <a:avLst/>
          </a:prstGeom>
        </p:spPr>
        <p:txBody>
          <a:bodyPr wrap="square">
            <a:spAutoFit/>
          </a:bodyPr>
          <a:lstStyle/>
          <a:p>
            <a:r>
              <a:rPr lang="tr-TR" b="1" dirty="0"/>
              <a:t>Spor alanlarına usulsüz seyirci girişi </a:t>
            </a:r>
          </a:p>
          <a:p>
            <a:r>
              <a:rPr lang="tr-TR" dirty="0"/>
              <a:t>MADDE 15 – (1) Bu Kanun hükümlerine göre temin edilmiş bileti olmaksızın spor müsabakalarını izlemek amacıyla spor alanlarına giren kişi, adli para cezası ile cezalandırılır. Suçun spor müsabakalarına seyirci olarak katılmaktan yasaklanmış kişi tarafından işlenmesi halinde, verilecek adli para cezasının miktarı elli günden az olamaz.</a:t>
            </a:r>
          </a:p>
          <a:p>
            <a:r>
              <a:rPr lang="tr-TR" dirty="0"/>
              <a:t> (2) Spor alanlarına spor müsabakalarını izlemek amacıyla bu Kanun hükümlerine aykırı olarak seyirci kabul eden veya kabul edilmesini sağlayan kişi, elli günden az olmamak üzere adli para(1) cezası ile cezalandırılır. Suçun spor müsabakalarına seyirci olarak katılmaktan yasaklanmış kişi lehine işlenmesi halinde, verilecek ceza yarı oranında artırılır. </a:t>
            </a:r>
          </a:p>
          <a:p>
            <a:r>
              <a:rPr lang="tr-TR" dirty="0"/>
              <a:t>(3) Spor müsabakalarına seyirci olarak katılmaktan yasaklanmış kişiler hariç olmak üzere; spor alanlarının Gençlik ve Spor Genel Müdürlüğünün tasarrufunda bulunan seyirci yerlerine giriş ve çıkışa ilişkin düzenlemeler çerçevesinde bu alanlara girenlerle ilgili olarak birinci ve ikinci fıkra hükümleri uygulanmaz. </a:t>
            </a:r>
          </a:p>
          <a:p>
            <a:r>
              <a:rPr lang="tr-TR" dirty="0"/>
              <a:t>(4) Kendisine ait elektronik kartı bir başkasının spor müsabakasına seyirci olarak girmesini sağlamak amacıyla kullandıran kişi birinci fıkra hükmüne göre cezalandırılır. </a:t>
            </a:r>
          </a:p>
          <a:p>
            <a:r>
              <a:rPr lang="tr-TR" dirty="0"/>
              <a:t>(5) Spor müsabakalarına seyirci olarak girişi sağlamak amacıyla elektronik kartı yetkisiz olarak üreten, satan, satışa arz eden, devreden, satın alan, kabul eden veya bulunduran kişi bir yıldan dört yıla kadar hapis ve </a:t>
            </a:r>
            <a:r>
              <a:rPr lang="tr-TR" dirty="0" err="1"/>
              <a:t>onbin</a:t>
            </a:r>
            <a:r>
              <a:rPr lang="tr-TR" dirty="0"/>
              <a:t> güne kadar adli para cezası ile cezalandırılır. Bu kartı kendi kullanımı için kabul eden ve bulunduran kişi bir yıla kadar hapis cezası ile cezalandırılır. </a:t>
            </a:r>
          </a:p>
          <a:p>
            <a:r>
              <a:rPr lang="tr-TR" dirty="0"/>
              <a:t> </a:t>
            </a:r>
          </a:p>
          <a:p>
            <a:r>
              <a:rPr lang="tr-TR"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57126" y="142852"/>
            <a:ext cx="8786874" cy="4524315"/>
          </a:xfrm>
          <a:prstGeom prst="rect">
            <a:avLst/>
          </a:prstGeom>
        </p:spPr>
        <p:txBody>
          <a:bodyPr wrap="square">
            <a:spAutoFit/>
          </a:bodyPr>
          <a:lstStyle/>
          <a:p>
            <a:r>
              <a:rPr lang="tr-TR" b="1" dirty="0"/>
              <a:t>Yasak alanlara girme</a:t>
            </a:r>
          </a:p>
          <a:p>
            <a:r>
              <a:rPr lang="tr-TR" dirty="0"/>
              <a:t>MADDE 16 – (1) Müsabaka için seyircilerin kabulüne başlanmasından itibaren müsabaka sonrası tamamen tahliyesine kadarki zaman zarfında yetkisiz olarak müsabaka alanına, soyunma odalarına, odaların koridorlarına, sporcu çıkış tünellerine giren kişi yirmi günden az olmamak üzere adli para(2) cezası ile cezalandırılır. </a:t>
            </a:r>
          </a:p>
          <a:p>
            <a:r>
              <a:rPr lang="tr-TR" dirty="0"/>
              <a:t>(2) Fiilin müsabakanın seyrini veya güvenliğini bozması halinde, fail hakkında üç aydan bir yıla kadar(2) hapis cezasına hükmolunur. </a:t>
            </a:r>
          </a:p>
          <a:p>
            <a:r>
              <a:rPr lang="tr-TR" b="1" dirty="0"/>
              <a:t>Spor alanlarında taşkınlık yapılması ve tesislere zarar verilmesi </a:t>
            </a:r>
          </a:p>
          <a:p>
            <a:r>
              <a:rPr lang="tr-TR" dirty="0"/>
              <a:t>MADDE 17 – (1) Spor alanlarında kasten yaralama suçunun veya mala zarar verme suçunun işlenmesi halinde şikayet şartı aranmaksızın 26/9/2004 tarihli ve 5237 sayılı Türk Ceza Kanununun ilgili maddelerine göre cezaya hükmolunur. Spor alanları ve bu alanlardaki eşya, mala zarar verme suçu bakımından kamu malı hükmündedir. </a:t>
            </a:r>
          </a:p>
          <a:p>
            <a:r>
              <a:rPr lang="tr-TR" dirty="0"/>
              <a:t>(2) Birinci fıkra kapsamına giren suçların işlenmesi suretiyle spor alanlarına ve bu alanlardaki eşyaya zarar verilmiş olması halinde, meydana gelen zararların tazmini hususunda zarar veren kişiler ve onların taraftarı olduğu spor kulübü meydana gelen zarardan </a:t>
            </a:r>
            <a:r>
              <a:rPr lang="tr-TR" dirty="0" err="1"/>
              <a:t>müteselsilen</a:t>
            </a:r>
            <a:r>
              <a:rPr lang="tr-TR" dirty="0"/>
              <a:t> sorumludur. Zararı gideren spor kulübünün sorumlu taraftarlarına </a:t>
            </a:r>
            <a:r>
              <a:rPr lang="tr-TR" dirty="0" err="1"/>
              <a:t>rücu</a:t>
            </a:r>
            <a:r>
              <a:rPr lang="tr-TR" dirty="0"/>
              <a:t> hakkı saklıdır.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95536" y="1340768"/>
            <a:ext cx="8072494" cy="3416320"/>
          </a:xfrm>
          <a:prstGeom prst="rect">
            <a:avLst/>
          </a:prstGeom>
        </p:spPr>
        <p:txBody>
          <a:bodyPr wrap="square">
            <a:spAutoFit/>
          </a:bodyPr>
          <a:lstStyle/>
          <a:p>
            <a:r>
              <a:rPr lang="tr-TR" b="1" dirty="0"/>
              <a:t>Seyirden yasaklanma </a:t>
            </a:r>
          </a:p>
          <a:p>
            <a:pPr algn="just"/>
            <a:r>
              <a:rPr lang="tr-TR" dirty="0"/>
              <a:t>MADDE 18 – (1) Kişinin, bu Kanunda tanımlanan veya yollamada bulunulan ilgili kanunlardaki suçlardan dolayı mahkemece kurulan hükümde, hakkında güvenlik tedbiri olarak spor müsabakalarını seyirden yasaklanmasına karar verilir. Seyirden yasaklanma ibaresinden kişinin müsabakaları ve antrenmanları izlemek amacıyla spor alanlarına girişinin yasaklanması anlaşılır. Hükmün kesinleşmesiyle infazına başlanan seyirden yasaklanma yaptırımının süresi cezanın infazı tamamlandıktan itibaren bir yıl geçmesiyle sona erer. Bu güvenlik tedbirine ceza verilmesine yer olmadığı kararı ile birlikte hükmedilmesi halinde, hükmün kesinleştiği tarihten itibaren bir yıl geçmesiyle bu güvenlik tedbirinin uygulanmasına son verilir. Güvenlik tedbiri olarak spor müsabakalarını seyirden yasaklama kararı 25/5/2005 tarihli ve 5352 sayılı Adli Sicil Kanunu hükümlerine göre kaydedilir.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71472" y="1052736"/>
            <a:ext cx="8001056" cy="4801314"/>
          </a:xfrm>
          <a:prstGeom prst="rect">
            <a:avLst/>
          </a:prstGeom>
        </p:spPr>
        <p:txBody>
          <a:bodyPr wrap="square">
            <a:spAutoFit/>
          </a:bodyPr>
          <a:lstStyle/>
          <a:p>
            <a:pPr algn="just"/>
            <a:r>
              <a:rPr lang="tr-TR" dirty="0"/>
              <a:t>(2) Bu madde hükümleri, taraftar gruplarınca spor alanlarının dışında işlenen kasten yaralama, hakaret içeren tezahürat ve mala zarar verme suçları bakımından da uygulanır. </a:t>
            </a:r>
          </a:p>
          <a:p>
            <a:pPr algn="just"/>
            <a:r>
              <a:rPr lang="tr-TR" dirty="0"/>
              <a:t>(3) Bu madde kapsamına giren suçlardan dolayı soruşturma başlatılması halinde şüpheli hakkında spor müsabakalarını seyirden yasaklama tedbiri derhal uygulamaya konulur. Soruşturma evresinde Cumhuriyet savcısı, kovuşturma evresinde mahkeme tarafından bu tedbirin kaldırılmasına karar verilmediği takdirde bu yasağın uygulanmasına koruma tedbiri olarak devam edilir. </a:t>
            </a:r>
          </a:p>
          <a:p>
            <a:pPr algn="just"/>
            <a:endParaRPr lang="tr-TR" dirty="0"/>
          </a:p>
          <a:p>
            <a:pPr algn="just"/>
            <a:r>
              <a:rPr lang="tr-TR" dirty="0"/>
              <a:t>(4) Koruma tedbiri olarak uygulanan ve güvenlik tedbiri olarak hükmedilen spor müsabakalarını seyirden yasaklama tedbirine ilişkin bilgiler Emniyet Genel Müdürlüğü bünyesinde tutulan bu amaca özgü elektronik bilgi bankasına derhal kaydedilir. Bu bilgi bankasına spor kulüplerinin ve federasyonların erişimi sağlanır. Yasaklanan kişilere ilişkin bilgiler, ilgili spor kulüplerine ve yurt dışında yapılacak müsabaka öncesinde müsabakanın yapılacağı ülkenin yetkili mercilerine bildirilir.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00034" y="642918"/>
            <a:ext cx="8429684" cy="4801314"/>
          </a:xfrm>
          <a:prstGeom prst="rect">
            <a:avLst/>
          </a:prstGeom>
        </p:spPr>
        <p:txBody>
          <a:bodyPr wrap="square">
            <a:spAutoFit/>
          </a:bodyPr>
          <a:lstStyle/>
          <a:p>
            <a:r>
              <a:rPr lang="tr-TR" b="1" dirty="0"/>
              <a:t>Şiddete neden olabilecek açıklamalar</a:t>
            </a:r>
          </a:p>
          <a:p>
            <a:r>
              <a:rPr lang="tr-TR" b="1" dirty="0"/>
              <a:t> </a:t>
            </a:r>
            <a:r>
              <a:rPr lang="tr-TR" dirty="0"/>
              <a:t>MADDE 22 – (1) </a:t>
            </a:r>
            <a:r>
              <a:rPr lang="tr-TR" dirty="0">
                <a:solidFill>
                  <a:srgbClr val="FF0000"/>
                </a:solidFill>
              </a:rPr>
              <a:t>Sporda şiddeti teşvik edecek şekilde basın ve yayın yoluyla açıklamada bulunan kişilere, fiilleri suç oluşturmadığı takdirde, </a:t>
            </a:r>
            <a:r>
              <a:rPr lang="tr-TR" dirty="0" err="1">
                <a:solidFill>
                  <a:srgbClr val="FF0000"/>
                </a:solidFill>
              </a:rPr>
              <a:t>beşbin</a:t>
            </a:r>
            <a:r>
              <a:rPr lang="tr-TR" dirty="0">
                <a:solidFill>
                  <a:srgbClr val="FF0000"/>
                </a:solidFill>
              </a:rPr>
              <a:t> Türk Lirasından </a:t>
            </a:r>
            <a:r>
              <a:rPr lang="tr-TR" dirty="0" err="1">
                <a:solidFill>
                  <a:srgbClr val="FF0000"/>
                </a:solidFill>
              </a:rPr>
              <a:t>ellibin</a:t>
            </a:r>
            <a:r>
              <a:rPr lang="tr-TR" dirty="0">
                <a:solidFill>
                  <a:srgbClr val="FF0000"/>
                </a:solidFill>
              </a:rPr>
              <a:t> Türk Lirasına kadar idari para cezası verilir. </a:t>
            </a:r>
          </a:p>
          <a:p>
            <a:r>
              <a:rPr lang="tr-TR" dirty="0">
                <a:solidFill>
                  <a:srgbClr val="FF0000"/>
                </a:solidFill>
              </a:rPr>
              <a:t>(2) Birinci fıkra kapsamına giren fiillerin spor kulübü veya federasyon yöneticileri tarafından işlenmesi halinde, birinci fıkra hükmüne göre verilecek ceza beş katına kadar artırılır. </a:t>
            </a:r>
          </a:p>
          <a:p>
            <a:r>
              <a:rPr lang="tr-TR" dirty="0"/>
              <a:t>(3) Birinci fıkra kapsamına giren fiilleri işleyen kişiler, ayrıca idari tedbir olarak spor müsabakalarını seyirden yasaklanır. Bu yasak, kararın verildiği tarihten itibaren üç ay süreyle uygulanır. Koruma tedbiri olarak yasak kararının uygulanmasına ilişkin esas ve usuller, bu tedbir bakımından da uygulanır. Ancak 18 inci maddenin sekizinci fıkrası hükmü bu kişiler bakımından uygulanmaz. </a:t>
            </a:r>
          </a:p>
          <a:p>
            <a:r>
              <a:rPr lang="tr-TR" dirty="0"/>
              <a:t>(4) Birinci fıkra kapsamına giren fiillerin, haber verme ve eleştiri hakkının sınırları aşılarak yayımlanması halinde, ilgili basın ve yayın organının işleticisi olan gerçek veya tüzel kişiye, </a:t>
            </a:r>
            <a:r>
              <a:rPr lang="tr-TR" dirty="0" err="1"/>
              <a:t>yüzbin</a:t>
            </a:r>
            <a:r>
              <a:rPr lang="tr-TR" dirty="0"/>
              <a:t> Türk Lirasından </a:t>
            </a:r>
            <a:r>
              <a:rPr lang="tr-TR" dirty="0" err="1"/>
              <a:t>beşyüzbin</a:t>
            </a:r>
            <a:r>
              <a:rPr lang="tr-TR" dirty="0"/>
              <a:t> Türk Lirasına kadar idari para cezası verilir. Birinci fıkra kapsamına giren fiillerin tekrar tekrar yayımlanması halinde, haber verme hakkının sınırları aşılmış kabul edilir.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1143000"/>
          </a:xfrm>
        </p:spPr>
        <p:txBody>
          <a:bodyPr>
            <a:normAutofit/>
          </a:bodyPr>
          <a:lstStyle/>
          <a:p>
            <a:endParaRPr lang="tr-TR" sz="2800" dirty="0"/>
          </a:p>
        </p:txBody>
      </p:sp>
      <p:sp>
        <p:nvSpPr>
          <p:cNvPr id="3" name="2 İçerik Yer Tutucusu"/>
          <p:cNvSpPr>
            <a:spLocks noGrp="1"/>
          </p:cNvSpPr>
          <p:nvPr>
            <p:ph idx="1"/>
          </p:nvPr>
        </p:nvSpPr>
        <p:spPr>
          <a:xfrm>
            <a:off x="457200" y="1935480"/>
            <a:ext cx="8229600" cy="3293720"/>
          </a:xfrm>
        </p:spPr>
        <p:txBody>
          <a:bodyPr>
            <a:normAutofit/>
          </a:bodyPr>
          <a:lstStyle/>
          <a:p>
            <a:pPr algn="just">
              <a:buNone/>
            </a:pPr>
            <a:r>
              <a:rPr lang="tr-TR" sz="2400" b="1" dirty="0">
                <a:latin typeface="Times New Roman" panose="02020603050405020304" pitchFamily="18" charset="0"/>
                <a:cs typeface="Times New Roman" panose="02020603050405020304" pitchFamily="18" charset="0"/>
              </a:rPr>
              <a:t>2011 yılında Sporda Şiddet Ve Düzensizliğin  Önlenmesine Dair 6222 Sayılı  Kanun  </a:t>
            </a:r>
            <a:r>
              <a:rPr lang="tr-TR" sz="2400" dirty="0">
                <a:latin typeface="Times New Roman" panose="02020603050405020304" pitchFamily="18" charset="0"/>
                <a:cs typeface="Times New Roman" panose="02020603050405020304" pitchFamily="18" charset="0"/>
              </a:rPr>
              <a:t>(R. G., Tarih  14/4/2011 ve sayı 27905) çıkarılmıştır.</a:t>
            </a:r>
          </a:p>
          <a:p>
            <a:pPr algn="just">
              <a:buNone/>
            </a:pPr>
            <a:r>
              <a:rPr lang="tr-TR" sz="2400" dirty="0">
                <a:latin typeface="Times New Roman" panose="02020603050405020304" pitchFamily="18" charset="0"/>
                <a:cs typeface="Times New Roman" panose="02020603050405020304" pitchFamily="18" charset="0"/>
              </a:rPr>
              <a:t>Bu Kanunun amacı; müsabaka öncesinde, esnasında veya sonrasında spor alanları ile bunların çevresinde, taraftarların sürekli veya geçici olarak gruplar halinde bulundukları yerlerde veya müsabakanın yapılacağı yere gidiş ve geliş güzergâhlarında şiddet ve düzensizliğin önlenmesidir.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gn="just">
              <a:buNone/>
            </a:pPr>
            <a:r>
              <a:rPr lang="tr-TR" b="1" dirty="0"/>
              <a:t>İl ve ilçe spor güvenlik kurullarının oluşturulması</a:t>
            </a:r>
          </a:p>
          <a:p>
            <a:pPr algn="just">
              <a:buNone/>
            </a:pPr>
            <a:r>
              <a:rPr lang="tr-TR" dirty="0"/>
              <a:t> MADDE 4 – (1) </a:t>
            </a:r>
            <a:r>
              <a:rPr lang="tr-TR" dirty="0">
                <a:solidFill>
                  <a:srgbClr val="FF0000"/>
                </a:solidFill>
              </a:rPr>
              <a:t>İl spor güvenlik kurulu, vali veya görevlendireceği vali yardımcısının başkanlığında,</a:t>
            </a:r>
            <a:r>
              <a:rPr lang="tr-TR" dirty="0"/>
              <a:t> belediye başkanlığı, il jandarma komutanlığı, il emniyet müdürlüğü, gençlik ve spor il müdürlüğü, il sağlık müdürlüğü, il milli eğitim müdürlüğü, ilgili federasyon ve amatör spor kulüpleri konfederasyon temsilcileri, vali tarafından belirlenecek bir hukukçu ile farklı spor kulüplerine mensup taraftardan sorumlu kulüp temsilcisi olan en az iki yönetici ve gerekli görüldüğünde davet edilecek basın kuruluşlarının ve ilgili kamu kuruluşlarının temsilcilerinden oluşur.</a:t>
            </a:r>
          </a:p>
          <a:p>
            <a:pPr algn="just">
              <a:buNone/>
            </a:pPr>
            <a:r>
              <a:rPr lang="tr-TR" dirty="0"/>
              <a:t> (2) </a:t>
            </a:r>
            <a:r>
              <a:rPr lang="tr-TR" dirty="0">
                <a:solidFill>
                  <a:srgbClr val="FF0000"/>
                </a:solidFill>
              </a:rPr>
              <a:t>İlçe spor güvenlik kurulu, kaymakam başkanlığında</a:t>
            </a:r>
            <a:r>
              <a:rPr lang="tr-TR" dirty="0"/>
              <a:t> il spor güvenlik kurulunda yer alan kurum ve kuruluşların ilçedeki temsilcileri ve kaymakam tarafından belirlenecek bir hukukçu ile varsa farklı spor kulüplerine mensup taraftardan sorumlu kulüp temsilcisi olan en az iki yönetici ve gerekli görüldüğünde davet edilecek basın kuruluşlarının ve ilgili kamu kuruluşlarının temsilcilerinden oluşur.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gn="just"/>
            <a:r>
              <a:rPr lang="tr-TR" dirty="0"/>
              <a:t>Spor alanlarının güvenlik ve düzenine ilişkin tedbirler MADDE 5 – (1) Ev sahibi spor kulüpleri; </a:t>
            </a:r>
          </a:p>
          <a:p>
            <a:pPr algn="just"/>
            <a:r>
              <a:rPr lang="tr-TR" dirty="0"/>
              <a:t>a) Spor alanlarında sağlık ve güvenliğe,</a:t>
            </a:r>
          </a:p>
          <a:p>
            <a:pPr algn="just"/>
            <a:r>
              <a:rPr lang="tr-TR" dirty="0"/>
              <a:t> b) Müsabakanın yapılacağı yerde konuk takım seyircilerine bağımsız bir bölüm ayırmak ve taraftarlar arasında temas olmamasını sağlamaya yönelik olarak, ilgili spor federasyonları ve uluslararası spor federasyonları tarafından belirlenen önlemleri almakla yükümlüdür. </a:t>
            </a:r>
          </a:p>
          <a:p>
            <a:pPr algn="just"/>
            <a:r>
              <a:rPr lang="tr-TR" dirty="0"/>
              <a:t>(2) </a:t>
            </a:r>
            <a:r>
              <a:rPr lang="tr-TR" dirty="0">
                <a:solidFill>
                  <a:srgbClr val="FF0000"/>
                </a:solidFill>
              </a:rPr>
              <a:t>Spor kulüpleri, müsabakanın güvenliğini sağlamak amacıyla il veya ilçe spor güvenlik kurullarının kendileriyle ilgili olarak aldığı kararları yerine getirmekle yükümlüdür</a:t>
            </a:r>
            <a:r>
              <a:rPr lang="tr-TR" dirty="0"/>
              <a:t>. (3) Birinci ve ikinci fıkralar kapsamındaki yükümlülüklerin yerine getirilmesi amacıyla özellikle; </a:t>
            </a:r>
          </a:p>
          <a:p>
            <a:pPr algn="just"/>
            <a:r>
              <a:rPr lang="tr-TR" sz="2400" dirty="0"/>
              <a:t>a) </a:t>
            </a:r>
            <a:r>
              <a:rPr lang="tr-TR" sz="2800" dirty="0"/>
              <a:t>Spor alanlarına, seyri engellemeyecek şekilde ve federasyonun bağlı olduğu uluslararası federasyonun talimatlarına uygun olarak </a:t>
            </a:r>
            <a:r>
              <a:rPr lang="tr-TR" sz="2800" dirty="0">
                <a:solidFill>
                  <a:srgbClr val="FF0000"/>
                </a:solidFill>
              </a:rPr>
              <a:t>seyirci ile müsabakanın yapıldığı yer arasına tel, duvar, bariyer ve benzeri fizikî engeller</a:t>
            </a:r>
            <a:r>
              <a:rPr lang="tr-TR" sz="2800" dirty="0"/>
              <a:t> konulabilir.</a:t>
            </a:r>
          </a:p>
          <a:p>
            <a:pPr algn="just"/>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32500" lnSpcReduction="20000"/>
          </a:bodyPr>
          <a:lstStyle/>
          <a:p>
            <a:pPr algn="just">
              <a:buNone/>
            </a:pPr>
            <a:r>
              <a:rPr lang="tr-TR" sz="4500" dirty="0"/>
              <a:t>b) Fizikî engeller, ilgili spor güvenlik biriminin görüşü alınarak, il veya ilçe spor güvenlik kurullarının kararı ile kaldırılabilir. </a:t>
            </a:r>
          </a:p>
          <a:p>
            <a:pPr algn="just">
              <a:buNone/>
            </a:pPr>
            <a:r>
              <a:rPr lang="tr-TR" sz="4500" dirty="0"/>
              <a:t>c) Spor alanlarında, çocuklar ve engellilerin müsabakaları izleyebilmeleri için durumlarına uygun yerler tahsis edilir. </a:t>
            </a:r>
          </a:p>
          <a:p>
            <a:pPr algn="just">
              <a:buNone/>
            </a:pPr>
            <a:r>
              <a:rPr lang="tr-TR" sz="4500" dirty="0"/>
              <a:t>ç) Spor alanlarında seyircilerin oturma yerleri numaralandırılır. Bilet satışları koltuk numarasıyla ilişkilendirilerek yapılır. </a:t>
            </a:r>
            <a:r>
              <a:rPr lang="tr-TR" sz="4500" dirty="0">
                <a:solidFill>
                  <a:srgbClr val="FF0000"/>
                </a:solidFill>
              </a:rPr>
              <a:t>Müsabaka alanlarına kapasitenin üzerinde veya biletsiz seyirci alınamaz. </a:t>
            </a:r>
          </a:p>
          <a:p>
            <a:pPr algn="just">
              <a:buNone/>
            </a:pPr>
            <a:r>
              <a:rPr lang="tr-TR" sz="4500" dirty="0"/>
              <a:t>(4) Spor müsabakalarının yapıldığı alanlara girişi sağlayacak </a:t>
            </a:r>
            <a:r>
              <a:rPr lang="tr-TR" sz="4500" dirty="0">
                <a:solidFill>
                  <a:srgbClr val="FF0000"/>
                </a:solidFill>
              </a:rPr>
              <a:t>biletler, elektronik sistem üzerinden oluşturulur. Bilet satın almak isteyen kişilerle ilgili olarak, üzerinde adı, soyadı, Türkiye Cumhuriyeti kimlik numarası ve fotoğrafı olan bir elektronik kart oluşturulur</a:t>
            </a:r>
            <a:r>
              <a:rPr lang="tr-TR" sz="4500" dirty="0"/>
              <a:t>. Kişinin yabancı olması halinde kart üzerinde Türkiye Cumhuriyeti kimlik numarası yerine uyruğu olduğu devletin adı ile Türkiye’ye giriş yaptığı pasaportun seri numarası kaydedilir. Bilet satışları kişilere özgü elektronik kart üzerinden yapılabilir. </a:t>
            </a:r>
            <a:r>
              <a:rPr lang="tr-TR" sz="4500" dirty="0">
                <a:solidFill>
                  <a:srgbClr val="FF0000"/>
                </a:solidFill>
              </a:rPr>
              <a:t>Spor müsabakalarına, kişi ancak adına düzenlenen elektronik kart ile izleyici olarak girebilir</a:t>
            </a:r>
            <a:r>
              <a:rPr lang="tr-TR" sz="4500" dirty="0"/>
              <a:t>. Spor müsabakasına izleyici olarak girecek kişilerin kontrolünü ev sahibi kulüp yapmakla yükümlüdür. Bu yükümlülük ev sahibi olmayan müsabakalarda, müsabakaya katılan her iki kulüp; milli müsabakalarda ise, ilgili federasyon tarafından yerine getirilir.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pPr algn="just"/>
            <a:r>
              <a:rPr lang="tr-TR" dirty="0"/>
              <a:t>(5) Spor alanlarında; güvenliğin sağlanması ve bu Kanuna aykırı davrananların tespiti amacıyla</a:t>
            </a:r>
            <a:r>
              <a:rPr lang="tr-TR" dirty="0">
                <a:solidFill>
                  <a:srgbClr val="FF0000"/>
                </a:solidFill>
              </a:rPr>
              <a:t>, gerekli teknik donanımlar kurulur. Kameralar ve benzeri teknik donanım</a:t>
            </a:r>
            <a:r>
              <a:rPr lang="tr-TR" dirty="0"/>
              <a:t>ların yerleştirilecekleri yerler ve sayıları il veya ilçe spor güvenlik kurulları tarafından belirlenir. </a:t>
            </a:r>
          </a:p>
          <a:p>
            <a:pPr algn="just"/>
            <a:r>
              <a:rPr lang="tr-TR" dirty="0"/>
              <a:t>(6) Futbol dalında en üst lig ile bir altındaki ligde bulunan kulüpler, dördüncü ve beşinci fıkralardaki sistemle ilgili teknik donanımları kendi kullanımındaki spor alanlarında kurmakla yükümlüdür. Elektronik karta ilişkin hükümler hariç olmak üzere aynı yükümlülükler, basketbol, voleybol ve hentbol dallarındaki en üst ligde bulunan kulüplerin kendi kullanımındaki spor alanları bakımından da geçerlidir. </a:t>
            </a:r>
          </a:p>
          <a:p>
            <a:pPr algn="just"/>
            <a:r>
              <a:rPr lang="tr-TR" dirty="0"/>
              <a:t>(7) Futbolda en üst profesyonel lig ve bir altındaki ligde bulunan kulüplerin müsabakalarının yapıldığı spor alanlarında; bu Kanunda sayılan diğer spor branşlarında ise uluslararası spor müsabakalarının yapıldığı spor alanlarında ev sahibi ve misafir takım için ayrı ayrı olmak ve gerektiğinde kullanılmak üzere azami yirmi kişi kapasiteli en az iki tane bekletme odası ile genel kolluk görevlileri ile özel güvenlik görevlilerinin kullanımına açık tutulacak güvenlik kameraları ve anons sistemlerinin yönetildiği yeteri kadar kontrol odasının oluşturulması zorunludur. Kontrol odasında federasyon ve spor kulübü temsilcileri de bulunur</a:t>
            </a:r>
            <a:r>
              <a:rPr lang="tr-TR" dirty="0">
                <a:solidFill>
                  <a:srgbClr val="FF0000"/>
                </a:solidFill>
              </a:rPr>
              <a:t>. Kayıt altına alınan görüntü ve dokümanların birer örneği, müsabakanın sonunda ilgili spor güvenlik birimine, federasyona ve her iki kulüp temsilcisine verilir.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r>
              <a:rPr lang="tr-TR" dirty="0"/>
              <a:t>(8) Dördüncü, beşinci ve yedinci fıkralarda belirtilen güvenlik sistemlerinin ve odalarının giderleri, en üst profesyonel futbol ligi ve bir altındaki ligdeki kulüplerin kendileri tarafından; basketbol, voleybol ve hentbol dalları için ise spor tesisinin kullanım hakkına sahip olan kulüp ya da kuruluş tarafından karşılanır. </a:t>
            </a:r>
          </a:p>
          <a:p>
            <a:r>
              <a:rPr lang="tr-TR" dirty="0"/>
              <a:t>(9) Spor alanlarında hangi güvenlik sistemi veya teknik donanımın uygulanacağı ilgili federasyonun bağlı olduğu uluslararası spor örgütlerinin düzenlemeleri çerçevesinde yönetmelikle belirlenir. </a:t>
            </a:r>
          </a:p>
          <a:p>
            <a:r>
              <a:rPr lang="tr-TR" dirty="0"/>
              <a:t>(10) Spor alanları ile çevresinde; bu alanlara sokulması yasak maddelere ve eşyalara, yasak olan davranışlara ve bu alanlarda elektronik takibin yapıldığına ilişkin uyarı levhalarına yer verilir. Bu yükümlülük ilgili spor alanı kullanımında olan spor kulübü tarafından yerine getirilir.</a:t>
            </a:r>
          </a:p>
          <a:p>
            <a:r>
              <a:rPr lang="tr-TR" dirty="0"/>
              <a:t> (11) Dördüncü fıkrada belirtilen </a:t>
            </a:r>
            <a:r>
              <a:rPr lang="tr-TR" dirty="0">
                <a:solidFill>
                  <a:srgbClr val="FF0000"/>
                </a:solidFill>
              </a:rPr>
              <a:t>elektronik kart uygulaması ile ilgili olarak; a) Bilet organizasyonu ve seyircilerin müsabaka alanlarına giriş ve çıkışına ilişkin kontrol ve denetim yetkisi federasyonlara ait olup federasyonlar bu amaçla bünyelerinde merkezi kontrol sistemi oluşturur. Elektronik kart oluşturulmak amacıyla alınacak kişisel bilgiler federasyon bünyesinde oluşturulan merkezi veri tabanında </a:t>
            </a:r>
            <a:r>
              <a:rPr lang="tr-TR" dirty="0"/>
              <a:t>tutulur. Bu veri tabanı Maliye Bakanlığı ve İçişleri Bakanlığı erişimine açıktır. b) Elektronik kart ile elektronik kart kapsamında satışı gerçekleştirilecek biletlerin basım, satış ve dağıtımına ilişkin yerel uygulamalar kulüpler tarafından, sistem üzerinden merkezi satışları ise ilgili federasyonlar tarafından gerçekleştirilir.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611560" y="836712"/>
            <a:ext cx="8229600" cy="4525963"/>
          </a:xfrm>
        </p:spPr>
        <p:txBody>
          <a:bodyPr>
            <a:noAutofit/>
          </a:bodyPr>
          <a:lstStyle/>
          <a:p>
            <a:pPr algn="just"/>
            <a:r>
              <a:rPr lang="tr-TR" sz="1600" b="1" dirty="0"/>
              <a:t>Saha güvenliği </a:t>
            </a:r>
          </a:p>
          <a:p>
            <a:pPr algn="just"/>
            <a:r>
              <a:rPr lang="tr-TR" sz="1600" dirty="0"/>
              <a:t>MADDE 6 – (1) Profesyonel spor dallarında yapılan müsabakalara katılanlar ile basketbol en üst ligindeki spor kulüpleri, genel kolluk ile birlikte görev yapmak üzere güvenliği sağlamaya yetecek sayıdaki özel güvenlik görevlilerini müsabaka öncesinden müsabakanın tamamlanıp seyirci ve sporcuların tahliyesine kadar geçecek dönem içerisinde, müsabakanın yapılacağı yerde bulundurmakla ve spor alanının iç güvenliğini sağlamakla yükümlüdür.</a:t>
            </a:r>
          </a:p>
          <a:p>
            <a:pPr algn="just"/>
            <a:r>
              <a:rPr lang="tr-TR" sz="1600" dirty="0"/>
              <a:t> (2) Spor kulüpleri, özel güvenlik görevlileri dışında müsabakalarda seyirci sağlığını ve emniyetini ilgilendiren konularda çalıştırmak üzere ayrıca kulüp görevlileri bulundurmakla yükümlüdür.</a:t>
            </a:r>
          </a:p>
          <a:p>
            <a:pPr algn="just"/>
            <a:r>
              <a:rPr lang="tr-TR" sz="1600" dirty="0"/>
              <a:t> (3) Spor kulüpleri, bu Kanunda yer alan yükümlülüklerini yerine getirmek amacıyla özel güvenlik hizmeti satın alabilir. En üst profesyonel futbol ligi kulüplerinin müsabakalarında güvenliğin sağlanması amacıyla genel kolluk görevlilerinden, görevde olmayanlar da görevlendirilebilir. Bu görevlendirme, ilgili kulübün başvurusu ve federasyonun talebi üzerine, müsabakanın yapılacağı yerdeki yetkili kolluk birimince yapılır. Bu kolluk görevlilerine, görevlendirildikleri müsabaka ile sınırlı olarak günlük harcırah miktarının iki katı kadar ödeme yapılır. Bu miktar, federasyon tarafından doğrudan kolluk görevlilerinin hesabına yatırılır. Federasyon, ödeyeceği para miktarını ilgili spor kulübünün alacaklarından öncelikle mahsup eder. İl veya ilçe spor güvenlik kurulları tarafından belirlenen özel güvenlik görevlisi sayısının üçte birini geçmeyecek sayıda ve bunların yerine genel kolluk görevlisi bu şekilde görevlendirilir. </a:t>
            </a:r>
          </a:p>
          <a:p>
            <a:pPr marL="0" indent="0" algn="just">
              <a:buNone/>
            </a:pPr>
            <a:r>
              <a:rPr lang="tr-TR" sz="160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179512" y="332656"/>
            <a:ext cx="8229600" cy="4525962"/>
          </a:xfrm>
        </p:spPr>
        <p:txBody>
          <a:bodyPr>
            <a:noAutofit/>
          </a:bodyPr>
          <a:lstStyle/>
          <a:p>
            <a:pPr>
              <a:spcBef>
                <a:spcPts val="0"/>
              </a:spcBef>
              <a:buNone/>
            </a:pPr>
            <a:r>
              <a:rPr lang="tr-TR" sz="1400" b="1" dirty="0">
                <a:latin typeface="Times New Roman" panose="02020603050405020304" pitchFamily="18" charset="0"/>
                <a:cs typeface="Times New Roman" panose="02020603050405020304" pitchFamily="18" charset="0"/>
              </a:rPr>
              <a:t>Şike ve teşvik primi</a:t>
            </a:r>
          </a:p>
          <a:p>
            <a:pPr>
              <a:spcBef>
                <a:spcPts val="0"/>
              </a:spcBef>
              <a:buNone/>
            </a:pPr>
            <a:r>
              <a:rPr lang="tr-TR" sz="1400" dirty="0">
                <a:latin typeface="Times New Roman" panose="02020603050405020304" pitchFamily="18" charset="0"/>
                <a:cs typeface="Times New Roman" panose="02020603050405020304" pitchFamily="18" charset="0"/>
              </a:rPr>
              <a:t> MADDE 11 – (1) Belirli bir spor müsabakasının sonucunu etkilemek amacıyla bir başkasına kazanç veya sair menfaat temin eden kişi</a:t>
            </a:r>
            <a:r>
              <a:rPr lang="tr-TR" sz="1400" dirty="0">
                <a:solidFill>
                  <a:srgbClr val="FF0000"/>
                </a:solidFill>
                <a:latin typeface="Times New Roman" panose="02020603050405020304" pitchFamily="18" charset="0"/>
                <a:cs typeface="Times New Roman" panose="02020603050405020304" pitchFamily="18" charset="0"/>
              </a:rPr>
              <a:t>, bir yıldan üç yıla kadar(1) hapis ve </a:t>
            </a:r>
            <a:r>
              <a:rPr lang="tr-TR" sz="1400" dirty="0" err="1">
                <a:solidFill>
                  <a:srgbClr val="FF0000"/>
                </a:solidFill>
                <a:latin typeface="Times New Roman" panose="02020603050405020304" pitchFamily="18" charset="0"/>
                <a:cs typeface="Times New Roman" panose="02020603050405020304" pitchFamily="18" charset="0"/>
              </a:rPr>
              <a:t>yirmibin</a:t>
            </a:r>
            <a:r>
              <a:rPr lang="tr-TR" sz="1400" dirty="0">
                <a:solidFill>
                  <a:srgbClr val="FF0000"/>
                </a:solidFill>
                <a:latin typeface="Times New Roman" panose="02020603050405020304" pitchFamily="18" charset="0"/>
                <a:cs typeface="Times New Roman" panose="02020603050405020304" pitchFamily="18" charset="0"/>
              </a:rPr>
              <a:t> güne kadar adli para </a:t>
            </a:r>
            <a:r>
              <a:rPr lang="tr-TR" sz="1400" dirty="0">
                <a:latin typeface="Times New Roman" panose="02020603050405020304" pitchFamily="18" charset="0"/>
                <a:cs typeface="Times New Roman" panose="02020603050405020304" pitchFamily="18" charset="0"/>
              </a:rPr>
              <a:t>cezası ile cezalandırılır. Kendisine menfaat temin edilen kişi de bu suçtan dolayı müşterek fail olarak cezalandırılır. Kazanç veya sair menfaat temini hususunda anlaşmaya varılmış olması halinde dahi, suç tamamlanmış gibi cezaya hükmolunur. </a:t>
            </a:r>
          </a:p>
          <a:p>
            <a:pPr>
              <a:spcBef>
                <a:spcPts val="0"/>
              </a:spcBef>
              <a:buNone/>
            </a:pPr>
            <a:r>
              <a:rPr lang="tr-TR" sz="1400" dirty="0">
                <a:latin typeface="Times New Roman" panose="02020603050405020304" pitchFamily="18" charset="0"/>
                <a:cs typeface="Times New Roman" panose="02020603050405020304" pitchFamily="18" charset="0"/>
              </a:rPr>
              <a:t>(2) Şike anlaşmasının varlığını bilerek spor müsabakasının anlaşma doğrultusunda sonuçlanmasına katkıda bulunan kişiler de birinci fıkra hükmüne göre cezalandırılır. </a:t>
            </a:r>
          </a:p>
          <a:p>
            <a:pPr>
              <a:spcBef>
                <a:spcPts val="0"/>
              </a:spcBef>
              <a:buNone/>
            </a:pPr>
            <a:r>
              <a:rPr lang="tr-TR" sz="1400" dirty="0">
                <a:latin typeface="Times New Roman" panose="02020603050405020304" pitchFamily="18" charset="0"/>
                <a:cs typeface="Times New Roman" panose="02020603050405020304" pitchFamily="18" charset="0"/>
              </a:rPr>
              <a:t>(3) Kazanç veya sair menfaat vaat veya teklifinde bulunulması halinde, anlaşmaya varılamadığı takdirde, suçun teşebbüs aşamasında kalmış olması dolayısıyla cezaya hükmolunur.</a:t>
            </a:r>
          </a:p>
          <a:p>
            <a:pPr>
              <a:spcBef>
                <a:spcPts val="0"/>
              </a:spcBef>
              <a:buNone/>
            </a:pPr>
            <a:r>
              <a:rPr lang="tr-TR" sz="1400" dirty="0">
                <a:latin typeface="Times New Roman" panose="02020603050405020304" pitchFamily="18" charset="0"/>
                <a:cs typeface="Times New Roman" panose="02020603050405020304" pitchFamily="18" charset="0"/>
              </a:rPr>
              <a:t> (4) Suçun; </a:t>
            </a:r>
          </a:p>
          <a:p>
            <a:pPr>
              <a:spcBef>
                <a:spcPts val="0"/>
              </a:spcBef>
              <a:buNone/>
            </a:pPr>
            <a:r>
              <a:rPr lang="tr-TR" sz="1400" dirty="0">
                <a:latin typeface="Times New Roman" panose="02020603050405020304" pitchFamily="18" charset="0"/>
                <a:cs typeface="Times New Roman" panose="02020603050405020304" pitchFamily="18" charset="0"/>
              </a:rPr>
              <a:t>a) Kamu görevinin sağladığı güven veya nüfuzun kötüye kullanılması suretiyle,</a:t>
            </a:r>
          </a:p>
          <a:p>
            <a:pPr>
              <a:spcBef>
                <a:spcPts val="0"/>
              </a:spcBef>
              <a:buNone/>
            </a:pPr>
            <a:r>
              <a:rPr lang="tr-TR" sz="1400" dirty="0">
                <a:latin typeface="Times New Roman" panose="02020603050405020304" pitchFamily="18" charset="0"/>
                <a:cs typeface="Times New Roman" panose="02020603050405020304" pitchFamily="18" charset="0"/>
              </a:rPr>
              <a:t> b) (Değişik:10/12/2011-6259/1 md.) Federasyon veya spor kulüpleri ile spor alanında faaliyet gösteren tüzel kişilerin, genel kurul ve yönetim kurulu başkan veya üyeleri, teknik veya idari yöneticiler ile kulüplerin ve sporcuların menajerleri veya temsilciliğini yapan kişiler tarafından, </a:t>
            </a:r>
          </a:p>
          <a:p>
            <a:pPr>
              <a:spcBef>
                <a:spcPts val="0"/>
              </a:spcBef>
              <a:buNone/>
            </a:pPr>
            <a:r>
              <a:rPr lang="tr-TR" sz="1400" dirty="0">
                <a:latin typeface="Times New Roman" panose="02020603050405020304" pitchFamily="18" charset="0"/>
                <a:cs typeface="Times New Roman" panose="02020603050405020304" pitchFamily="18" charset="0"/>
              </a:rPr>
              <a:t>c) Suç işlemek amacıyla kurulmuş bir örgütün faaliyeti çerçevesinde,</a:t>
            </a:r>
          </a:p>
          <a:p>
            <a:pPr>
              <a:spcBef>
                <a:spcPts val="0"/>
              </a:spcBef>
              <a:buNone/>
            </a:pPr>
            <a:r>
              <a:rPr lang="tr-TR" sz="1400" dirty="0">
                <a:latin typeface="Times New Roman" panose="02020603050405020304" pitchFamily="18" charset="0"/>
                <a:cs typeface="Times New Roman" panose="02020603050405020304" pitchFamily="18" charset="0"/>
              </a:rPr>
              <a:t> ç) Bahis oyunlarının sonuçlarını etkilemek amacıyla, işlenmesi halinde verilecek ceza yarı oranında artırılır. </a:t>
            </a:r>
          </a:p>
          <a:p>
            <a:pPr>
              <a:spcBef>
                <a:spcPts val="0"/>
              </a:spcBef>
              <a:buNone/>
            </a:pPr>
            <a:r>
              <a:rPr lang="tr-TR" sz="1400" dirty="0">
                <a:latin typeface="Times New Roman" panose="02020603050405020304" pitchFamily="18" charset="0"/>
                <a:cs typeface="Times New Roman" panose="02020603050405020304" pitchFamily="18" charset="0"/>
              </a:rPr>
              <a:t>(5) Suçun bir müsabakada bir takımın başarılı olmasını sağlamak amacıyla teşvik primi verilmesi veya vaat edilmesi suretiyle işlenmesi halinde bu madde hükümlerine göre verilecek ceza yarı oranında indirilir.</a:t>
            </a:r>
          </a:p>
          <a:p>
            <a:pPr>
              <a:spcBef>
                <a:spcPts val="0"/>
              </a:spcBef>
              <a:buNone/>
            </a:pPr>
            <a:r>
              <a:rPr lang="tr-TR" sz="1400" dirty="0">
                <a:latin typeface="Times New Roman" panose="02020603050405020304" pitchFamily="18" charset="0"/>
                <a:cs typeface="Times New Roman" panose="02020603050405020304" pitchFamily="18" charset="0"/>
              </a:rPr>
              <a:t> (6) Bu madde hükümleri;</a:t>
            </a:r>
          </a:p>
          <a:p>
            <a:pPr>
              <a:spcBef>
                <a:spcPts val="0"/>
              </a:spcBef>
              <a:buNone/>
            </a:pPr>
            <a:r>
              <a:rPr lang="tr-TR" sz="1400" dirty="0">
                <a:latin typeface="Times New Roman" panose="02020603050405020304" pitchFamily="18" charset="0"/>
                <a:cs typeface="Times New Roman" panose="02020603050405020304" pitchFamily="18" charset="0"/>
              </a:rPr>
              <a:t> a) Milli takımlara veya milli sporculara başarılı olmalarını sağlamak amacıyla, </a:t>
            </a:r>
          </a:p>
          <a:p>
            <a:pPr>
              <a:spcBef>
                <a:spcPts val="0"/>
              </a:spcBef>
              <a:buNone/>
            </a:pPr>
            <a:r>
              <a:rPr lang="tr-TR" sz="1400" dirty="0">
                <a:latin typeface="Times New Roman" panose="02020603050405020304" pitchFamily="18" charset="0"/>
                <a:cs typeface="Times New Roman" panose="02020603050405020304" pitchFamily="18" charset="0"/>
              </a:rPr>
              <a:t>b) Spor kulüpleri tarafından kendi takım oyuncularına veya teknik heyetine müsabakada başarılı olabilmelerini sağlamak amacıyla, prim verilmesi veya vaadinde bulunulması halinde uygulanmaz.</a:t>
            </a:r>
          </a:p>
          <a:p>
            <a:pPr>
              <a:spcBef>
                <a:spcPts val="0"/>
              </a:spcBef>
              <a:buNone/>
            </a:pPr>
            <a:r>
              <a:rPr lang="tr-TR" sz="1400" dirty="0">
                <a:latin typeface="Times New Roman" panose="02020603050405020304" pitchFamily="18" charset="0"/>
                <a:cs typeface="Times New Roman" panose="02020603050405020304" pitchFamily="18" charset="0"/>
              </a:rPr>
              <a:t> (7) Suçun spor kulüplerinin veya sair bir tüzel kişinin yararına işlenmesi halinde, ayrıca bunlara, şike veya teşvik primi miktarı kadar idari para cezası verilir. Ancak, verilecek idari para cezasının miktarı </a:t>
            </a:r>
            <a:r>
              <a:rPr lang="tr-TR" sz="1400" dirty="0" err="1">
                <a:latin typeface="Times New Roman" panose="02020603050405020304" pitchFamily="18" charset="0"/>
                <a:cs typeface="Times New Roman" panose="02020603050405020304" pitchFamily="18" charset="0"/>
              </a:rPr>
              <a:t>yüzbin</a:t>
            </a:r>
            <a:r>
              <a:rPr lang="tr-TR" sz="1400" dirty="0">
                <a:latin typeface="Times New Roman" panose="02020603050405020304" pitchFamily="18" charset="0"/>
                <a:cs typeface="Times New Roman" panose="02020603050405020304" pitchFamily="18" charset="0"/>
              </a:rPr>
              <a:t> Türk Lirasından az olamaz.</a:t>
            </a:r>
          </a:p>
          <a:p>
            <a:pPr>
              <a:spcBef>
                <a:spcPts val="0"/>
              </a:spcBef>
              <a:buNone/>
            </a:pPr>
            <a:r>
              <a:rPr lang="tr-TR" sz="1400" dirty="0">
                <a:latin typeface="Times New Roman" panose="02020603050405020304" pitchFamily="18" charset="0"/>
                <a:cs typeface="Times New Roman" panose="02020603050405020304" pitchFamily="18" charset="0"/>
              </a:rPr>
              <a:t> (8) Müsabaka yapılmadan önce suçun ortaya çıkmasını sağlayan kişiye ceza verilmez. </a:t>
            </a:r>
          </a:p>
          <a:p>
            <a:pPr>
              <a:spcBef>
                <a:spcPts val="0"/>
              </a:spcBef>
              <a:buNone/>
            </a:pPr>
            <a:r>
              <a:rPr lang="tr-TR" sz="1400" dirty="0">
                <a:latin typeface="Times New Roman" panose="02020603050405020304" pitchFamily="18" charset="0"/>
                <a:cs typeface="Times New Roman" panose="02020603050405020304" pitchFamily="18" charset="0"/>
              </a:rPr>
              <a:t>, bünyesinde sportif faaliyetler icra edilen tüzel kişilerin yönetim ve denetim organlarında görev yapmaktan yasaklanmasına hükmolunur.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TotalTime>
  <Words>2907</Words>
  <Application>Microsoft Office PowerPoint</Application>
  <PresentationFormat>Ekran Gösterisi (4:3)</PresentationFormat>
  <Paragraphs>81</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Calibri</vt:lpstr>
      <vt:lpstr>Constantia</vt:lpstr>
      <vt:lpstr>Times New Roman</vt:lpstr>
      <vt:lpstr>Wingdings 2</vt:lpstr>
      <vt:lpstr>Akış</vt:lpstr>
      <vt:lpstr>Sporda Şiddet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dc:creator>
  <cp:lastModifiedBy>oğuz özbek</cp:lastModifiedBy>
  <cp:revision>14</cp:revision>
  <dcterms:created xsi:type="dcterms:W3CDTF">2019-03-23T19:47:19Z</dcterms:created>
  <dcterms:modified xsi:type="dcterms:W3CDTF">2022-04-08T17:40:46Z</dcterms:modified>
</cp:coreProperties>
</file>