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50" r:id="rId2"/>
    <p:sldId id="451" r:id="rId3"/>
    <p:sldId id="452" r:id="rId4"/>
    <p:sldId id="453" r:id="rId5"/>
    <p:sldId id="454" r:id="rId6"/>
    <p:sldId id="458" r:id="rId7"/>
    <p:sldId id="461" r:id="rId8"/>
    <p:sldId id="462" r:id="rId9"/>
    <p:sldId id="463" r:id="rId10"/>
    <p:sldId id="464" r:id="rId11"/>
    <p:sldId id="465" r:id="rId12"/>
    <p:sldId id="466" r:id="rId13"/>
    <p:sldId id="467" r:id="rId14"/>
    <p:sldId id="468" r:id="rId15"/>
    <p:sldId id="469" r:id="rId16"/>
    <p:sldId id="470" r:id="rId17"/>
    <p:sldId id="472" r:id="rId18"/>
    <p:sldId id="473"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şe Gül Şıvkın" initials="AGŞ" lastIdx="2" clrIdx="0">
    <p:extLst>
      <p:ext uri="{19B8F6BF-5375-455C-9EA6-DF929625EA0E}">
        <p15:presenceInfo xmlns:p15="http://schemas.microsoft.com/office/powerpoint/2012/main" xmlns="" userId="c0623d9b6733d1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00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74" d="100"/>
          <a:sy n="74" d="100"/>
        </p:scale>
        <p:origin x="-45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04CD8BA-DF2E-4D6E-8DD2-AFDFB38AD5D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xmlns="" id="{9066CF70-6094-4BF0-8E58-BF55014942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xmlns="" id="{750CE9FE-5647-4934-B699-E83F5D8D203E}"/>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5" name="Alt Bilgi Yer Tutucusu 4">
            <a:extLst>
              <a:ext uri="{FF2B5EF4-FFF2-40B4-BE49-F238E27FC236}">
                <a16:creationId xmlns:a16="http://schemas.microsoft.com/office/drawing/2014/main" xmlns="" id="{E7972DBE-54F2-49AC-A7F1-2D3A46AF2CD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5E524D80-E0B8-493B-9755-525621BAD957}"/>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3459631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CC3215E-EFB2-4D74-B308-0442518552A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9F6F517B-20F9-41BB-A75F-BD45451133B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63FD765A-FF8F-4ECA-B092-5265AE00022E}"/>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5" name="Alt Bilgi Yer Tutucusu 4">
            <a:extLst>
              <a:ext uri="{FF2B5EF4-FFF2-40B4-BE49-F238E27FC236}">
                <a16:creationId xmlns:a16="http://schemas.microsoft.com/office/drawing/2014/main" xmlns="" id="{E6804453-6BA2-48E5-974B-17553D1EDBB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055A2FDD-2483-4681-83F8-194FB142825E}"/>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237782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xmlns="" id="{35164F42-5AD5-44E2-BAC5-0C5E85F0C0C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4687FE34-15A7-4B6C-A2FB-C75BC09886C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81F5E59C-5DE2-45D5-8D51-2E9721D98D23}"/>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5" name="Alt Bilgi Yer Tutucusu 4">
            <a:extLst>
              <a:ext uri="{FF2B5EF4-FFF2-40B4-BE49-F238E27FC236}">
                <a16:creationId xmlns:a16="http://schemas.microsoft.com/office/drawing/2014/main" xmlns="" id="{875A6333-25EE-4661-B47E-876F62B289B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333B3C6C-9E23-4BFE-9126-9479275ECCF5}"/>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254424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782A328-07EB-4A25-BFC8-50220117102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7C86D123-CE1B-4168-A774-CE2E16DF1E0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80EB9975-53F7-4779-888F-36AD5861CF68}"/>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5" name="Alt Bilgi Yer Tutucusu 4">
            <a:extLst>
              <a:ext uri="{FF2B5EF4-FFF2-40B4-BE49-F238E27FC236}">
                <a16:creationId xmlns:a16="http://schemas.microsoft.com/office/drawing/2014/main" xmlns="" id="{D6B3BCCD-D418-4D39-BCCB-36873016359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015A1E1A-8259-43E3-9E9F-7E7C0839A1F2}"/>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22496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E842922-F36C-4CF2-8E11-55C31935467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xmlns="" id="{10F6BF8D-9CC7-4F6D-B534-CC3A10E77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xmlns="" id="{D92A1DCC-42D5-42D0-9D9F-DC9A334A48E4}"/>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5" name="Alt Bilgi Yer Tutucusu 4">
            <a:extLst>
              <a:ext uri="{FF2B5EF4-FFF2-40B4-BE49-F238E27FC236}">
                <a16:creationId xmlns:a16="http://schemas.microsoft.com/office/drawing/2014/main" xmlns="" id="{218B8180-91C7-49EC-8775-DB0708D5023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ABC90449-2F22-4F7B-9F95-A6C3F6D88887}"/>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173494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DAB2F51-8ED5-4C68-9126-6101FF6258B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2CC30723-EAF4-4914-ABEF-9DB5D1B70B5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xmlns="" id="{DC89D7BD-307A-4E88-A458-A73265C7310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xmlns="" id="{0226E414-CDED-4E36-811C-4C70AC00FD20}"/>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6" name="Alt Bilgi Yer Tutucusu 5">
            <a:extLst>
              <a:ext uri="{FF2B5EF4-FFF2-40B4-BE49-F238E27FC236}">
                <a16:creationId xmlns:a16="http://schemas.microsoft.com/office/drawing/2014/main" xmlns="" id="{7B48E77B-4E6C-4A71-8E10-36655A66708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F2352C1E-D381-4B14-A44C-F4C6B8811C95}"/>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183255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7A1F8BB-B35D-4544-A091-CDDA9BEC760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6A84C740-B383-41F4-A1FF-A671471DE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xmlns="" id="{B070C53C-9A5F-4534-9DCC-13F55B29298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xmlns="" id="{1C5A7375-3C29-4531-9151-E2AD11116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xmlns="" id="{25A0110F-76C1-4586-90C4-EF78ABA7810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xmlns="" id="{912607CA-506F-403C-839E-B549FE707CC1}"/>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8" name="Alt Bilgi Yer Tutucusu 7">
            <a:extLst>
              <a:ext uri="{FF2B5EF4-FFF2-40B4-BE49-F238E27FC236}">
                <a16:creationId xmlns:a16="http://schemas.microsoft.com/office/drawing/2014/main" xmlns="" id="{98C59DA7-44A0-4868-9E00-D0DE53E578C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xmlns="" id="{93F7497A-BFDC-4F33-BBA7-D2AB3796A20D}"/>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304792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BC46480-0052-4F60-875E-DA6AB6C0D29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xmlns="" id="{2014F9ED-3BC0-4C29-92FE-01B12FB9A9D9}"/>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4" name="Alt Bilgi Yer Tutucusu 3">
            <a:extLst>
              <a:ext uri="{FF2B5EF4-FFF2-40B4-BE49-F238E27FC236}">
                <a16:creationId xmlns:a16="http://schemas.microsoft.com/office/drawing/2014/main" xmlns="" id="{04419254-A3EC-4062-9D19-64A884ACB20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xmlns="" id="{64468B8C-452A-43FF-888F-22A13CFACD1E}"/>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337169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xmlns="" id="{BAC0AEF9-0C33-43F1-87F9-B0ED87963418}"/>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3" name="Alt Bilgi Yer Tutucusu 2">
            <a:extLst>
              <a:ext uri="{FF2B5EF4-FFF2-40B4-BE49-F238E27FC236}">
                <a16:creationId xmlns:a16="http://schemas.microsoft.com/office/drawing/2014/main" xmlns="" id="{22DC81C6-B65B-4D7E-AEBF-73D4B735C8D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xmlns="" id="{8D346CD6-C4EC-4EA7-8967-446F2D0113DC}"/>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283200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6A875F0-9F96-4CAB-A31A-E8C54BCD56B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62C7C3CC-23AF-4358-BDEC-269209A0F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xmlns="" id="{D4A3EC72-E224-4CE8-9288-B6EE046FA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461B640A-F0CB-419E-B189-FDCB1DA3F46A}"/>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6" name="Alt Bilgi Yer Tutucusu 5">
            <a:extLst>
              <a:ext uri="{FF2B5EF4-FFF2-40B4-BE49-F238E27FC236}">
                <a16:creationId xmlns:a16="http://schemas.microsoft.com/office/drawing/2014/main" xmlns="" id="{15E46979-019A-4591-B2F5-14ACF76DCDB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F3504789-ED7B-4D0D-B546-EEFE80047EE5}"/>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121555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B458EB8-A1BC-496D-927D-3E13A8C13B9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xmlns="" id="{1564B022-2BCD-45BC-BB46-3D3DCEB17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xmlns="" id="{E40BA79D-C255-47EC-BDAE-16C043742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22AE1638-DD59-48BB-9E3F-E5A557551DE6}"/>
              </a:ext>
            </a:extLst>
          </p:cNvPr>
          <p:cNvSpPr>
            <a:spLocks noGrp="1"/>
          </p:cNvSpPr>
          <p:nvPr>
            <p:ph type="dt" sz="half" idx="10"/>
          </p:nvPr>
        </p:nvSpPr>
        <p:spPr/>
        <p:txBody>
          <a:bodyPr/>
          <a:lstStyle/>
          <a:p>
            <a:fld id="{6AC1D4B8-D719-48E6-953E-9E118A141FBF}" type="datetimeFigureOut">
              <a:rPr lang="tr-TR" smtClean="0"/>
              <a:t>20.11.2019</a:t>
            </a:fld>
            <a:endParaRPr lang="tr-TR"/>
          </a:p>
        </p:txBody>
      </p:sp>
      <p:sp>
        <p:nvSpPr>
          <p:cNvPr id="6" name="Alt Bilgi Yer Tutucusu 5">
            <a:extLst>
              <a:ext uri="{FF2B5EF4-FFF2-40B4-BE49-F238E27FC236}">
                <a16:creationId xmlns:a16="http://schemas.microsoft.com/office/drawing/2014/main" xmlns="" id="{6B9F3B2D-B24F-405E-8A57-949EDDA4EEB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8DA81778-1DA5-47FD-8FAF-61E301F7D084}"/>
              </a:ext>
            </a:extLst>
          </p:cNvPr>
          <p:cNvSpPr>
            <a:spLocks noGrp="1"/>
          </p:cNvSpPr>
          <p:nvPr>
            <p:ph type="sldNum" sz="quarter" idx="12"/>
          </p:nvPr>
        </p:nvSpPr>
        <p:spPr/>
        <p:txBody>
          <a:bodyPr/>
          <a:lstStyle/>
          <a:p>
            <a:fld id="{4FED7EA7-5752-4C82-BE64-2169421CAF0A}" type="slidenum">
              <a:rPr lang="tr-TR" smtClean="0"/>
              <a:t>‹#›</a:t>
            </a:fld>
            <a:endParaRPr lang="tr-TR"/>
          </a:p>
        </p:txBody>
      </p:sp>
    </p:spTree>
    <p:extLst>
      <p:ext uri="{BB962C8B-B14F-4D97-AF65-F5344CB8AC3E}">
        <p14:creationId xmlns:p14="http://schemas.microsoft.com/office/powerpoint/2010/main" val="60209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xmlns="" id="{FDF05C3A-79B1-48A6-B6C5-C0BB88419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DA0F3C56-DC9E-4975-8DB3-13C4601D3F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EA56DAAA-1452-4D3F-A672-43C64AFA3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1D4B8-D719-48E6-953E-9E118A141FBF}" type="datetimeFigureOut">
              <a:rPr lang="tr-TR" smtClean="0"/>
              <a:t>20.11.2019</a:t>
            </a:fld>
            <a:endParaRPr lang="tr-TR"/>
          </a:p>
        </p:txBody>
      </p:sp>
      <p:sp>
        <p:nvSpPr>
          <p:cNvPr id="5" name="Alt Bilgi Yer Tutucusu 4">
            <a:extLst>
              <a:ext uri="{FF2B5EF4-FFF2-40B4-BE49-F238E27FC236}">
                <a16:creationId xmlns:a16="http://schemas.microsoft.com/office/drawing/2014/main" xmlns="" id="{96547C1E-8AA8-446D-B998-1ED22ABD36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xmlns="" id="{C2916524-F31E-44B9-93E9-B17F87255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D7EA7-5752-4C82-BE64-2169421CAF0A}" type="slidenum">
              <a:rPr lang="tr-TR" smtClean="0"/>
              <a:t>‹#›</a:t>
            </a:fld>
            <a:endParaRPr lang="tr-TR"/>
          </a:p>
        </p:txBody>
      </p:sp>
    </p:spTree>
    <p:extLst>
      <p:ext uri="{BB962C8B-B14F-4D97-AF65-F5344CB8AC3E}">
        <p14:creationId xmlns:p14="http://schemas.microsoft.com/office/powerpoint/2010/main" val="3335097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9794729-7071-4B84-952C-D2E0C5C2E2C8}"/>
              </a:ext>
            </a:extLst>
          </p:cNvPr>
          <p:cNvSpPr>
            <a:spLocks noGrp="1"/>
          </p:cNvSpPr>
          <p:nvPr>
            <p:ph type="ctrTitle"/>
          </p:nvPr>
        </p:nvSpPr>
        <p:spPr>
          <a:xfrm>
            <a:off x="1524000" y="1122363"/>
            <a:ext cx="9144000" cy="1980601"/>
          </a:xfrm>
        </p:spPr>
        <p:txBody>
          <a:bodyPr/>
          <a:lstStyle/>
          <a:p>
            <a:r>
              <a:rPr lang="tr-TR" dirty="0">
                <a:solidFill>
                  <a:srgbClr val="FF0000"/>
                </a:solidFill>
                <a:latin typeface="Arial Black" panose="020B0A04020102020204" pitchFamily="34" charset="0"/>
              </a:rPr>
              <a:t>7. ÜNİTE </a:t>
            </a:r>
          </a:p>
        </p:txBody>
      </p:sp>
      <p:sp>
        <p:nvSpPr>
          <p:cNvPr id="3" name="Alt Başlık 2">
            <a:extLst>
              <a:ext uri="{FF2B5EF4-FFF2-40B4-BE49-F238E27FC236}">
                <a16:creationId xmlns:a16="http://schemas.microsoft.com/office/drawing/2014/main" xmlns="" id="{102E3530-0D35-4E2E-A222-A44F4F2DBCFF}"/>
              </a:ext>
            </a:extLst>
          </p:cNvPr>
          <p:cNvSpPr>
            <a:spLocks noGrp="1"/>
          </p:cNvSpPr>
          <p:nvPr>
            <p:ph type="subTitle" idx="1"/>
          </p:nvPr>
        </p:nvSpPr>
        <p:spPr>
          <a:xfrm>
            <a:off x="1524000" y="3721309"/>
            <a:ext cx="9144000" cy="1655762"/>
          </a:xfrm>
        </p:spPr>
        <p:txBody>
          <a:bodyPr>
            <a:normAutofit/>
          </a:bodyPr>
          <a:lstStyle/>
          <a:p>
            <a:r>
              <a:rPr lang="tr-TR" sz="3200" dirty="0">
                <a:solidFill>
                  <a:srgbClr val="FF0000"/>
                </a:solidFill>
                <a:latin typeface="Arial Black" panose="020B0A04020102020204" pitchFamily="34" charset="0"/>
              </a:rPr>
              <a:t>Giriş (</a:t>
            </a:r>
            <a:r>
              <a:rPr lang="tr-TR" sz="3200" dirty="0" err="1">
                <a:solidFill>
                  <a:srgbClr val="FF0000"/>
                </a:solidFill>
                <a:latin typeface="Arial Black" panose="020B0A04020102020204" pitchFamily="34" charset="0"/>
              </a:rPr>
              <a:t>Check-In</a:t>
            </a:r>
            <a:r>
              <a:rPr lang="tr-TR" sz="3200" dirty="0">
                <a:solidFill>
                  <a:srgbClr val="FF0000"/>
                </a:solidFill>
                <a:latin typeface="Arial Black" panose="020B0A04020102020204" pitchFamily="34" charset="0"/>
              </a:rPr>
              <a:t>) İşlemleri .</a:t>
            </a:r>
          </a:p>
        </p:txBody>
      </p:sp>
    </p:spTree>
    <p:extLst>
      <p:ext uri="{BB962C8B-B14F-4D97-AF65-F5344CB8AC3E}">
        <p14:creationId xmlns:p14="http://schemas.microsoft.com/office/powerpoint/2010/main" val="563430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CCC5F52-602C-469A-ABA8-3CBB3E47F924}"/>
              </a:ext>
            </a:extLst>
          </p:cNvPr>
          <p:cNvSpPr>
            <a:spLocks noGrp="1"/>
          </p:cNvSpPr>
          <p:nvPr>
            <p:ph type="title"/>
          </p:nvPr>
        </p:nvSpPr>
        <p:spPr>
          <a:xfrm>
            <a:off x="164892" y="215223"/>
            <a:ext cx="11917180" cy="6410429"/>
          </a:xfrm>
        </p:spPr>
        <p:txBody>
          <a:bodyPr>
            <a:normAutofit fontScale="90000"/>
          </a:bodyPr>
          <a:lstStyle/>
          <a:p>
            <a:r>
              <a:rPr lang="tr-TR" sz="3200" dirty="0">
                <a:solidFill>
                  <a:srgbClr val="FF0000"/>
                </a:solidFill>
                <a:latin typeface="+mn-lt"/>
              </a:rPr>
              <a:t>          Nakit ödeyecekse:</a:t>
            </a:r>
            <a:br>
              <a:rPr lang="tr-TR" sz="3200" dirty="0">
                <a:solidFill>
                  <a:srgbClr val="FF0000"/>
                </a:solidFill>
                <a:latin typeface="+mn-lt"/>
              </a:rPr>
            </a:br>
            <a:r>
              <a:rPr lang="tr-TR" sz="3200" dirty="0">
                <a:solidFill>
                  <a:srgbClr val="FF0000"/>
                </a:solidFill>
                <a:latin typeface="+mn-lt"/>
              </a:rPr>
              <a:t/>
            </a:r>
            <a:br>
              <a:rPr lang="tr-TR" sz="3200" dirty="0">
                <a:solidFill>
                  <a:srgbClr val="FF0000"/>
                </a:solidFill>
                <a:latin typeface="+mn-lt"/>
              </a:rPr>
            </a:br>
            <a:r>
              <a:rPr lang="tr-TR" sz="3200" dirty="0">
                <a:solidFill>
                  <a:srgbClr val="FF0000"/>
                </a:solidFill>
                <a:latin typeface="+mn-lt"/>
              </a:rPr>
              <a:t>   </a:t>
            </a:r>
            <a:r>
              <a:rPr lang="tr-TR" sz="3200" dirty="0">
                <a:latin typeface="+mn-lt"/>
              </a:rPr>
              <a:t>Bu durumda konuğun bagajına göre hareket edilir. Bagaj durumu kapıcı (</a:t>
            </a:r>
            <a:r>
              <a:rPr lang="tr-TR" sz="3200" dirty="0" err="1">
                <a:latin typeface="+mn-lt"/>
              </a:rPr>
              <a:t>doorman</a:t>
            </a:r>
            <a:r>
              <a:rPr lang="tr-TR" sz="3200" dirty="0">
                <a:latin typeface="+mn-lt"/>
              </a:rPr>
              <a:t> ) tarafından hazırlanan bagaj kartından öğrenilir. Örneğin kalabalık bir aile ve çok sayıda bagajla gelmişlerse </a:t>
            </a:r>
            <a:r>
              <a:rPr lang="tr-TR" sz="3200" dirty="0" err="1">
                <a:latin typeface="+mn-lt"/>
              </a:rPr>
              <a:t>check</a:t>
            </a:r>
            <a:r>
              <a:rPr lang="tr-TR" sz="3200" dirty="0">
                <a:latin typeface="+mn-lt"/>
              </a:rPr>
              <a:t>-in esnasında hesabın tamamının ödenmesi konusunda katı davranılmaz.</a:t>
            </a:r>
            <a:br>
              <a:rPr lang="tr-TR" sz="3200" dirty="0">
                <a:latin typeface="+mn-lt"/>
              </a:rPr>
            </a:br>
            <a:r>
              <a:rPr lang="tr-TR" sz="3200" dirty="0">
                <a:solidFill>
                  <a:srgbClr val="FF0000"/>
                </a:solidFill>
                <a:latin typeface="+mn-lt"/>
              </a:rPr>
              <a:t/>
            </a:r>
            <a:br>
              <a:rPr lang="tr-TR" sz="3200" dirty="0">
                <a:solidFill>
                  <a:srgbClr val="FF0000"/>
                </a:solidFill>
                <a:latin typeface="+mn-lt"/>
              </a:rPr>
            </a:br>
            <a:r>
              <a:rPr lang="tr-TR" sz="3200" dirty="0">
                <a:solidFill>
                  <a:srgbClr val="FF0000"/>
                </a:solidFill>
                <a:latin typeface="+mn-lt"/>
              </a:rPr>
              <a:t>       </a:t>
            </a:r>
            <a:r>
              <a:rPr lang="tr-TR" sz="3200" dirty="0" err="1">
                <a:solidFill>
                  <a:srgbClr val="FF0000"/>
                </a:solidFill>
                <a:latin typeface="+mn-lt"/>
              </a:rPr>
              <a:t>Walk</a:t>
            </a:r>
            <a:r>
              <a:rPr lang="tr-TR" sz="3200" dirty="0">
                <a:solidFill>
                  <a:srgbClr val="FF0000"/>
                </a:solidFill>
                <a:latin typeface="+mn-lt"/>
              </a:rPr>
              <a:t> – in Müşterilerin </a:t>
            </a:r>
            <a:r>
              <a:rPr lang="tr-TR" sz="3200" dirty="0" err="1">
                <a:solidFill>
                  <a:srgbClr val="FF0000"/>
                </a:solidFill>
                <a:latin typeface="+mn-lt"/>
              </a:rPr>
              <a:t>Check</a:t>
            </a:r>
            <a:r>
              <a:rPr lang="tr-TR" sz="3200" dirty="0">
                <a:solidFill>
                  <a:srgbClr val="FF0000"/>
                </a:solidFill>
                <a:latin typeface="+mn-lt"/>
              </a:rPr>
              <a:t>–in İşlemleri :</a:t>
            </a:r>
            <a:br>
              <a:rPr lang="tr-TR" sz="3200" dirty="0">
                <a:solidFill>
                  <a:srgbClr val="FF0000"/>
                </a:solidFill>
                <a:latin typeface="+mn-lt"/>
              </a:rPr>
            </a:br>
            <a:r>
              <a:rPr lang="tr-TR" sz="3200" dirty="0">
                <a:solidFill>
                  <a:srgbClr val="FF0000"/>
                </a:solidFill>
                <a:latin typeface="+mn-lt"/>
              </a:rPr>
              <a:t/>
            </a:r>
            <a:br>
              <a:rPr lang="tr-TR" sz="3200" dirty="0">
                <a:solidFill>
                  <a:srgbClr val="FF0000"/>
                </a:solidFill>
                <a:latin typeface="+mn-lt"/>
              </a:rPr>
            </a:br>
            <a:r>
              <a:rPr lang="tr-TR" sz="3200" dirty="0">
                <a:solidFill>
                  <a:srgbClr val="FF0000"/>
                </a:solidFill>
                <a:latin typeface="+mn-lt"/>
              </a:rPr>
              <a:t>    </a:t>
            </a:r>
            <a:r>
              <a:rPr lang="tr-TR" sz="3200" dirty="0">
                <a:latin typeface="+mn-lt"/>
              </a:rPr>
              <a:t>Rezervasyonsuz (</a:t>
            </a:r>
            <a:r>
              <a:rPr lang="tr-TR" sz="3200" dirty="0" err="1">
                <a:latin typeface="+mn-lt"/>
              </a:rPr>
              <a:t>walk</a:t>
            </a:r>
            <a:r>
              <a:rPr lang="tr-TR" sz="3200" dirty="0">
                <a:latin typeface="+mn-lt"/>
              </a:rPr>
              <a:t>-in) gelen müşterilerde giriş işlemleri süreç kısadır. Genellikle uzun süre konaklamazlar. Kalacağı süre, kaç kişi oldukları ve ödeme konusunda anlaştıktan sonra müşteri </a:t>
            </a:r>
            <a:r>
              <a:rPr lang="tr-TR" sz="3200" dirty="0" err="1">
                <a:latin typeface="+mn-lt"/>
              </a:rPr>
              <a:t>bellboy</a:t>
            </a:r>
            <a:r>
              <a:rPr lang="tr-TR" sz="3200" dirty="0">
                <a:latin typeface="+mn-lt"/>
              </a:rPr>
              <a:t> eşliğinde odasına götürülür. Devamlı müşteriler değilse ön ödeme alınmalıdır. </a:t>
            </a:r>
            <a:r>
              <a:rPr lang="tr-TR" sz="3200" dirty="0" err="1">
                <a:latin typeface="+mn-lt"/>
              </a:rPr>
              <a:t>Walk</a:t>
            </a:r>
            <a:r>
              <a:rPr lang="tr-TR" sz="3200" dirty="0">
                <a:latin typeface="+mn-lt"/>
              </a:rPr>
              <a:t>-in müşterilerde dikkat edilecek bir husus </a:t>
            </a:r>
            <a:r>
              <a:rPr lang="tr-TR" sz="3200" dirty="0" err="1">
                <a:latin typeface="+mn-lt"/>
              </a:rPr>
              <a:t>black-list’te</a:t>
            </a:r>
            <a:r>
              <a:rPr lang="tr-TR" sz="3200" dirty="0">
                <a:latin typeface="+mn-lt"/>
              </a:rPr>
              <a:t> olup olmadığına dikkat edilmesi gerektiğidir. Herhangi bir nedenle </a:t>
            </a:r>
            <a:r>
              <a:rPr lang="tr-TR" sz="3200" dirty="0" err="1">
                <a:latin typeface="+mn-lt"/>
              </a:rPr>
              <a:t>black</a:t>
            </a:r>
            <a:r>
              <a:rPr lang="tr-TR" sz="3200" dirty="0">
                <a:latin typeface="+mn-lt"/>
              </a:rPr>
              <a:t>-liste alınmışsa usulüne uygun bir şekilde otelden uzaklaştırılır.</a:t>
            </a:r>
          </a:p>
        </p:txBody>
      </p:sp>
    </p:spTree>
    <p:extLst>
      <p:ext uri="{BB962C8B-B14F-4D97-AF65-F5344CB8AC3E}">
        <p14:creationId xmlns:p14="http://schemas.microsoft.com/office/powerpoint/2010/main" val="1098076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18645E5-799A-420F-A3CC-FD540E7C7990}"/>
              </a:ext>
            </a:extLst>
          </p:cNvPr>
          <p:cNvSpPr>
            <a:spLocks noGrp="1"/>
          </p:cNvSpPr>
          <p:nvPr>
            <p:ph type="title"/>
          </p:nvPr>
        </p:nvSpPr>
        <p:spPr>
          <a:xfrm>
            <a:off x="163641" y="155263"/>
            <a:ext cx="11858469" cy="6485380"/>
          </a:xfrm>
        </p:spPr>
        <p:txBody>
          <a:bodyPr>
            <a:normAutofit/>
          </a:bodyPr>
          <a:lstStyle/>
          <a:p>
            <a:r>
              <a:rPr lang="tr-TR" sz="2800" dirty="0">
                <a:solidFill>
                  <a:srgbClr val="FF0000"/>
                </a:solidFill>
                <a:latin typeface="+mn-lt"/>
              </a:rPr>
              <a:t>          VIP Müşterilerin </a:t>
            </a:r>
            <a:r>
              <a:rPr lang="tr-TR" sz="2800" dirty="0" err="1">
                <a:solidFill>
                  <a:srgbClr val="FF0000"/>
                </a:solidFill>
                <a:latin typeface="+mn-lt"/>
              </a:rPr>
              <a:t>Check</a:t>
            </a:r>
            <a:r>
              <a:rPr lang="tr-TR" sz="2800" dirty="0">
                <a:solidFill>
                  <a:srgbClr val="FF0000"/>
                </a:solidFill>
                <a:latin typeface="+mn-lt"/>
              </a:rPr>
              <a:t>-in İşlemleri :</a:t>
            </a:r>
            <a:br>
              <a:rPr lang="tr-TR" sz="2800" dirty="0">
                <a:solidFill>
                  <a:srgbClr val="FF0000"/>
                </a:solidFill>
                <a:latin typeface="+mn-lt"/>
              </a:rPr>
            </a:br>
            <a:r>
              <a:rPr lang="tr-TR" sz="2800" dirty="0">
                <a:solidFill>
                  <a:srgbClr val="FF0000"/>
                </a:solidFill>
                <a:latin typeface="+mn-lt"/>
              </a:rPr>
              <a:t/>
            </a:r>
            <a:br>
              <a:rPr lang="tr-TR" sz="2800" dirty="0">
                <a:solidFill>
                  <a:srgbClr val="FF0000"/>
                </a:solidFill>
                <a:latin typeface="+mn-lt"/>
              </a:rPr>
            </a:br>
            <a:r>
              <a:rPr lang="tr-TR" sz="2800" dirty="0">
                <a:solidFill>
                  <a:srgbClr val="FF0000"/>
                </a:solidFill>
                <a:latin typeface="+mn-lt"/>
              </a:rPr>
              <a:t>   </a:t>
            </a:r>
            <a:r>
              <a:rPr lang="tr-TR" sz="2800" dirty="0">
                <a:latin typeface="+mn-lt"/>
              </a:rPr>
              <a:t>VIP rezervasyonu alındığında, VIP talimatı yayınlanarak, gerekli tüm bölümlerin haberdar olması sağlanır. Girişinden bir gün önce resepsiyon öncelikle odasını bloke eder. Gerek </a:t>
            </a:r>
            <a:r>
              <a:rPr lang="tr-TR" sz="2800" dirty="0" err="1">
                <a:latin typeface="+mn-lt"/>
              </a:rPr>
              <a:t>housekeeping</a:t>
            </a:r>
            <a:r>
              <a:rPr lang="tr-TR" sz="2800" dirty="0">
                <a:latin typeface="+mn-lt"/>
              </a:rPr>
              <a:t>, gerekse servis bölümü odanın temizlik, düzen ve ağırlama konularıyla, özen ve dikkatle ilgilenir. V.I.P. odaları için yüksek düzeyde kontrol gerekir. Müdür yardımcısı ya da ön büro müdürü odayı kontrol edebilir</a:t>
            </a:r>
            <a:r>
              <a:rPr lang="tr-TR" sz="2800" dirty="0"/>
              <a:t>. </a:t>
            </a:r>
          </a:p>
        </p:txBody>
      </p:sp>
    </p:spTree>
    <p:extLst>
      <p:ext uri="{BB962C8B-B14F-4D97-AF65-F5344CB8AC3E}">
        <p14:creationId xmlns:p14="http://schemas.microsoft.com/office/powerpoint/2010/main" val="239865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xmlns="" id="{E9596AD9-151A-4E4C-BE10-92F3E772293D}"/>
              </a:ext>
            </a:extLst>
          </p:cNvPr>
          <p:cNvSpPr>
            <a:spLocks noGrp="1"/>
          </p:cNvSpPr>
          <p:nvPr>
            <p:ph type="title"/>
          </p:nvPr>
        </p:nvSpPr>
        <p:spPr>
          <a:xfrm>
            <a:off x="1633922" y="5802260"/>
            <a:ext cx="7180295" cy="868363"/>
          </a:xfrm>
        </p:spPr>
        <p:txBody>
          <a:bodyPr>
            <a:normAutofit/>
          </a:bodyPr>
          <a:lstStyle/>
          <a:p>
            <a:r>
              <a:rPr lang="tr-TR" sz="3200" dirty="0">
                <a:latin typeface="+mn-lt"/>
              </a:rPr>
              <a:t>Form 7.2: Makbuz (</a:t>
            </a:r>
            <a:r>
              <a:rPr lang="tr-TR" sz="3200" dirty="0" err="1">
                <a:latin typeface="+mn-lt"/>
              </a:rPr>
              <a:t>Önkasa</a:t>
            </a:r>
            <a:r>
              <a:rPr lang="tr-TR" sz="3200" dirty="0">
                <a:latin typeface="+mn-lt"/>
              </a:rPr>
              <a:t> Alındısı)</a:t>
            </a:r>
          </a:p>
        </p:txBody>
      </p:sp>
      <p:pic>
        <p:nvPicPr>
          <p:cNvPr id="6" name="İçerik Yer Tutucusu 5">
            <a:extLst>
              <a:ext uri="{FF2B5EF4-FFF2-40B4-BE49-F238E27FC236}">
                <a16:creationId xmlns:a16="http://schemas.microsoft.com/office/drawing/2014/main" xmlns="" id="{6ED59D0C-A42F-4C13-AC65-4726A58782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1642" t="8171" r="30038" b="9273"/>
          <a:stretch/>
        </p:blipFill>
        <p:spPr>
          <a:xfrm rot="5400000">
            <a:off x="2825641" y="-1761348"/>
            <a:ext cx="5306518" cy="9548741"/>
          </a:xfrm>
        </p:spPr>
      </p:pic>
    </p:spTree>
    <p:extLst>
      <p:ext uri="{BB962C8B-B14F-4D97-AF65-F5344CB8AC3E}">
        <p14:creationId xmlns:p14="http://schemas.microsoft.com/office/powerpoint/2010/main" val="420312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xmlns="" id="{7B18B587-A7D9-48FE-87BA-5A145CCB01B3}"/>
              </a:ext>
            </a:extLst>
          </p:cNvPr>
          <p:cNvSpPr>
            <a:spLocks noGrp="1"/>
          </p:cNvSpPr>
          <p:nvPr>
            <p:ph type="title"/>
          </p:nvPr>
        </p:nvSpPr>
        <p:spPr>
          <a:xfrm>
            <a:off x="0" y="0"/>
            <a:ext cx="12192000" cy="2803161"/>
          </a:xfrm>
        </p:spPr>
        <p:txBody>
          <a:bodyPr>
            <a:normAutofit/>
          </a:bodyPr>
          <a:lstStyle/>
          <a:p>
            <a:r>
              <a:rPr lang="tr-TR" sz="3600" dirty="0">
                <a:latin typeface="+mn-lt"/>
              </a:rPr>
              <a:t>   </a:t>
            </a:r>
            <a:r>
              <a:rPr lang="tr-TR" sz="3100" dirty="0">
                <a:latin typeface="+mn-lt"/>
              </a:rPr>
              <a:t>Giriş anında VIP konukları ön büro müdürü ya da müdür yardımcısı karşılar. Bu tip konukların girişlerinde derhal ön büro müdürüne haber verilir ve giriş yaparken özenle karşılanmalıdır. Çünkü resepsiyon memuru o anda işlerinin yoğunluğunda ya da tecrübesizliğinden dolayı bazı konuları atlayabilir. VIP konuklar genelde sanatçılar, bürokratlar, acente sahipleri ya da otele müşteri potansiyeli sağlayacak kimselerdir.</a:t>
            </a:r>
          </a:p>
        </p:txBody>
      </p:sp>
      <p:sp>
        <p:nvSpPr>
          <p:cNvPr id="5" name="Metin Yer Tutucusu 4">
            <a:extLst>
              <a:ext uri="{FF2B5EF4-FFF2-40B4-BE49-F238E27FC236}">
                <a16:creationId xmlns:a16="http://schemas.microsoft.com/office/drawing/2014/main" xmlns="" id="{C9B2A65D-4A97-400C-9450-8935BBB14F34}"/>
              </a:ext>
            </a:extLst>
          </p:cNvPr>
          <p:cNvSpPr>
            <a:spLocks noGrp="1"/>
          </p:cNvSpPr>
          <p:nvPr>
            <p:ph type="body" idx="1"/>
          </p:nvPr>
        </p:nvSpPr>
        <p:spPr>
          <a:xfrm>
            <a:off x="0" y="3039255"/>
            <a:ext cx="12192000" cy="3429000"/>
          </a:xfrm>
        </p:spPr>
        <p:txBody>
          <a:bodyPr>
            <a:normAutofit lnSpcReduction="10000"/>
          </a:bodyPr>
          <a:lstStyle/>
          <a:p>
            <a:r>
              <a:rPr lang="tr-TR" sz="3200" dirty="0">
                <a:solidFill>
                  <a:schemeClr val="tx1"/>
                </a:solidFill>
              </a:rPr>
              <a:t>   Kayıt işlemi, tamamlanan misafirler, </a:t>
            </a:r>
            <a:r>
              <a:rPr lang="tr-TR" sz="3200" dirty="0" err="1">
                <a:solidFill>
                  <a:schemeClr val="tx1"/>
                </a:solidFill>
              </a:rPr>
              <a:t>bellboylarm</a:t>
            </a:r>
            <a:r>
              <a:rPr lang="tr-TR" sz="3200" dirty="0">
                <a:solidFill>
                  <a:schemeClr val="tx1"/>
                </a:solidFill>
              </a:rPr>
              <a:t> nezaretinde odasına yerleştirilir. Odası tanıtılarak, herhangi bir gereksinimi olduğunda nereyi arayacakları misafire söylenir. Misafirin ve otelin güvenliği açısından oda anahtarı sık sık kontrol edilmelidir. Anahtarlar </a:t>
            </a:r>
            <a:r>
              <a:rPr lang="tr-TR" sz="3200" dirty="0" err="1">
                <a:solidFill>
                  <a:schemeClr val="tx1"/>
                </a:solidFill>
              </a:rPr>
              <a:t>çalmabilir</a:t>
            </a:r>
            <a:r>
              <a:rPr lang="tr-TR" sz="3200" dirty="0">
                <a:solidFill>
                  <a:schemeClr val="tx1"/>
                </a:solidFill>
              </a:rPr>
              <a:t> , kaybolabilir ya da izinsiz olarak çoğaltılabilir. Böyle durumlarda anahtarlar hırsızlık amacıyla kullanılabilir. Bazı oteller oda anahtarlarını kimlerin resepsiyondan çıkarabildiğini ve ne kadar süre elinde bulundurduğunu belirleyen kontrol sistemleri kullanırlar. </a:t>
            </a:r>
          </a:p>
        </p:txBody>
      </p:sp>
    </p:spTree>
    <p:extLst>
      <p:ext uri="{BB962C8B-B14F-4D97-AF65-F5344CB8AC3E}">
        <p14:creationId xmlns:p14="http://schemas.microsoft.com/office/powerpoint/2010/main" val="1103681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F9954EE-6496-415C-AE00-5A2E48CCD83E}"/>
              </a:ext>
            </a:extLst>
          </p:cNvPr>
          <p:cNvSpPr>
            <a:spLocks noGrp="1"/>
          </p:cNvSpPr>
          <p:nvPr>
            <p:ph type="title"/>
          </p:nvPr>
        </p:nvSpPr>
        <p:spPr>
          <a:xfrm>
            <a:off x="7510071" y="1624298"/>
            <a:ext cx="3828737" cy="2602927"/>
          </a:xfrm>
        </p:spPr>
        <p:txBody>
          <a:bodyPr>
            <a:normAutofit/>
          </a:bodyPr>
          <a:lstStyle/>
          <a:p>
            <a:r>
              <a:rPr lang="tr-TR" sz="2800" dirty="0">
                <a:latin typeface="+mn-lt"/>
              </a:rPr>
              <a:t>Form 7.3: İç Yazışma (Memorandum) Örneği.</a:t>
            </a:r>
          </a:p>
        </p:txBody>
      </p:sp>
      <p:pic>
        <p:nvPicPr>
          <p:cNvPr id="5" name="İçerik Yer Tutucusu 4">
            <a:extLst>
              <a:ext uri="{FF2B5EF4-FFF2-40B4-BE49-F238E27FC236}">
                <a16:creationId xmlns:a16="http://schemas.microsoft.com/office/drawing/2014/main" xmlns="" id="{A9908FCC-7F1A-4AC7-BDA4-A296A463EC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689" t="25703" r="13490" b="13253"/>
          <a:stretch/>
        </p:blipFill>
        <p:spPr>
          <a:xfrm rot="5400000">
            <a:off x="322288" y="157396"/>
            <a:ext cx="6580681" cy="6475752"/>
          </a:xfrm>
        </p:spPr>
      </p:pic>
    </p:spTree>
    <p:extLst>
      <p:ext uri="{BB962C8B-B14F-4D97-AF65-F5344CB8AC3E}">
        <p14:creationId xmlns:p14="http://schemas.microsoft.com/office/powerpoint/2010/main" val="74304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FC6F2AA-4F58-49B0-A590-8760AB2BDF4E}"/>
              </a:ext>
            </a:extLst>
          </p:cNvPr>
          <p:cNvSpPr>
            <a:spLocks noGrp="1"/>
          </p:cNvSpPr>
          <p:nvPr>
            <p:ph type="title"/>
          </p:nvPr>
        </p:nvSpPr>
        <p:spPr>
          <a:xfrm>
            <a:off x="7315199" y="2208915"/>
            <a:ext cx="4631961" cy="1325563"/>
          </a:xfrm>
        </p:spPr>
        <p:txBody>
          <a:bodyPr>
            <a:normAutofit/>
          </a:bodyPr>
          <a:lstStyle/>
          <a:p>
            <a:r>
              <a:rPr lang="tr-TR" sz="2800" dirty="0">
                <a:latin typeface="+mn-lt"/>
              </a:rPr>
              <a:t>Form 7. 4: VIP Bildirim Formu</a:t>
            </a:r>
          </a:p>
        </p:txBody>
      </p:sp>
      <p:pic>
        <p:nvPicPr>
          <p:cNvPr id="5" name="İçerik Yer Tutucusu 4">
            <a:extLst>
              <a:ext uri="{FF2B5EF4-FFF2-40B4-BE49-F238E27FC236}">
                <a16:creationId xmlns:a16="http://schemas.microsoft.com/office/drawing/2014/main" xmlns="" id="{7A919BCB-E224-4BBA-B7E9-D24DCE2A9A7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411" t="15348" r="18311" b="12624"/>
          <a:stretch/>
        </p:blipFill>
        <p:spPr>
          <a:xfrm rot="5400000">
            <a:off x="24356" y="267945"/>
            <a:ext cx="6550699" cy="6322109"/>
          </a:xfrm>
        </p:spPr>
      </p:pic>
    </p:spTree>
    <p:extLst>
      <p:ext uri="{BB962C8B-B14F-4D97-AF65-F5344CB8AC3E}">
        <p14:creationId xmlns:p14="http://schemas.microsoft.com/office/powerpoint/2010/main" val="3325599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8A6AD50-CEE6-470A-B9D3-FC894083078C}"/>
              </a:ext>
            </a:extLst>
          </p:cNvPr>
          <p:cNvSpPr>
            <a:spLocks noGrp="1"/>
          </p:cNvSpPr>
          <p:nvPr>
            <p:ph type="title"/>
          </p:nvPr>
        </p:nvSpPr>
        <p:spPr>
          <a:xfrm>
            <a:off x="-1" y="1"/>
            <a:ext cx="10732957" cy="929390"/>
          </a:xfrm>
        </p:spPr>
        <p:txBody>
          <a:bodyPr>
            <a:normAutofit/>
          </a:bodyPr>
          <a:lstStyle/>
          <a:p>
            <a:r>
              <a:rPr lang="tr-TR" sz="3200" dirty="0">
                <a:solidFill>
                  <a:srgbClr val="FF0000"/>
                </a:solidFill>
                <a:latin typeface="Arial Black" panose="020B0A04020102020204" pitchFamily="34" charset="0"/>
              </a:rPr>
              <a:t>Grup Müşterilerin Giriş İşlemleri (</a:t>
            </a:r>
            <a:r>
              <a:rPr lang="tr-TR" sz="3200" dirty="0" err="1">
                <a:solidFill>
                  <a:srgbClr val="FF0000"/>
                </a:solidFill>
                <a:latin typeface="Arial Black" panose="020B0A04020102020204" pitchFamily="34" charset="0"/>
              </a:rPr>
              <a:t>Check</a:t>
            </a:r>
            <a:r>
              <a:rPr lang="tr-TR" sz="3200" dirty="0">
                <a:solidFill>
                  <a:srgbClr val="FF0000"/>
                </a:solidFill>
                <a:latin typeface="Arial Black" panose="020B0A04020102020204" pitchFamily="34" charset="0"/>
              </a:rPr>
              <a:t>-İn)</a:t>
            </a:r>
          </a:p>
        </p:txBody>
      </p:sp>
      <p:sp>
        <p:nvSpPr>
          <p:cNvPr id="3" name="İçerik Yer Tutucusu 2">
            <a:extLst>
              <a:ext uri="{FF2B5EF4-FFF2-40B4-BE49-F238E27FC236}">
                <a16:creationId xmlns:a16="http://schemas.microsoft.com/office/drawing/2014/main" xmlns="" id="{ED18DF61-9198-4780-B997-A65D7B94F250}"/>
              </a:ext>
            </a:extLst>
          </p:cNvPr>
          <p:cNvSpPr>
            <a:spLocks noGrp="1"/>
          </p:cNvSpPr>
          <p:nvPr>
            <p:ph idx="1"/>
          </p:nvPr>
        </p:nvSpPr>
        <p:spPr>
          <a:xfrm>
            <a:off x="179883" y="1663908"/>
            <a:ext cx="11827238" cy="4032354"/>
          </a:xfrm>
        </p:spPr>
        <p:txBody>
          <a:bodyPr/>
          <a:lstStyle/>
          <a:p>
            <a:r>
              <a:rPr lang="tr-TR" dirty="0"/>
              <a:t>     Grup müşterilerin ağırlanmasında asıl olan ön çalışmalardır. Satış pazarlama birimince grupla ilgili anlaşma yapılır. Grubun geleceğine dair memorandum en az bir hafta önceden tüm bölümlere grup memorandumuyla detaylı olarak bildirilir. Memorandumun içeriğinde grubun kaç kişi olduğu, giriş-çıkış tarihleri, giriş-çıkış saatleri, ödeme durumu, grubun aktiviteleri, VIP konukları, grubun imza yetkilisi, grubun ne amaçla geleceği (toplantı, dinlenme, spor vb.), hangi yemekleri alacakları, yemeklerin içeriği, saatleri gibi bilgilerdir.</a:t>
            </a:r>
          </a:p>
        </p:txBody>
      </p:sp>
    </p:spTree>
    <p:extLst>
      <p:ext uri="{BB962C8B-B14F-4D97-AF65-F5344CB8AC3E}">
        <p14:creationId xmlns:p14="http://schemas.microsoft.com/office/powerpoint/2010/main" val="4114908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DF7BAAB-C5F0-499C-8E75-A623A0BF151F}"/>
              </a:ext>
            </a:extLst>
          </p:cNvPr>
          <p:cNvSpPr>
            <a:spLocks noGrp="1"/>
          </p:cNvSpPr>
          <p:nvPr>
            <p:ph type="title"/>
          </p:nvPr>
        </p:nvSpPr>
        <p:spPr>
          <a:xfrm>
            <a:off x="0" y="1"/>
            <a:ext cx="10515600" cy="1079292"/>
          </a:xfrm>
        </p:spPr>
        <p:txBody>
          <a:bodyPr>
            <a:normAutofit/>
          </a:bodyPr>
          <a:lstStyle/>
          <a:p>
            <a:r>
              <a:rPr lang="tr-TR" sz="3600" dirty="0">
                <a:solidFill>
                  <a:srgbClr val="FF0000"/>
                </a:solidFill>
                <a:latin typeface="Arial Black" panose="020B0A04020102020204" pitchFamily="34" charset="0"/>
              </a:rPr>
              <a:t>Oda Satışlarında Özel Durumlar :</a:t>
            </a:r>
          </a:p>
        </p:txBody>
      </p:sp>
      <p:sp>
        <p:nvSpPr>
          <p:cNvPr id="3" name="İçerik Yer Tutucusu 2">
            <a:extLst>
              <a:ext uri="{FF2B5EF4-FFF2-40B4-BE49-F238E27FC236}">
                <a16:creationId xmlns:a16="http://schemas.microsoft.com/office/drawing/2014/main" xmlns="" id="{8C598700-35F9-44FA-8722-94A618582E7D}"/>
              </a:ext>
            </a:extLst>
          </p:cNvPr>
          <p:cNvSpPr>
            <a:spLocks noGrp="1"/>
          </p:cNvSpPr>
          <p:nvPr>
            <p:ph idx="1"/>
          </p:nvPr>
        </p:nvSpPr>
        <p:spPr>
          <a:xfrm>
            <a:off x="329784" y="2203554"/>
            <a:ext cx="11587396" cy="4047344"/>
          </a:xfrm>
        </p:spPr>
        <p:txBody>
          <a:bodyPr/>
          <a:lstStyle/>
          <a:p>
            <a:pPr marL="0" indent="0">
              <a:buNone/>
            </a:pPr>
            <a:r>
              <a:rPr lang="tr-TR" dirty="0"/>
              <a:t>    Resepsiyon, oda satışlarıyla ilgili bazen istenmeyen olaylarla karşılaşabilir. Örneğin, rezervasyonu olduğu halde ilgili odanın zamanında boşalmadığı veya temizlenemediği zamanlarda yeni gelen müşteriye hemen oda tahsisi yapılamayabilir. Fazla rezervasyonlar ya da beklenmeyen oda arızaları, müşterilerin kalışlarını uzatmaları (</a:t>
            </a:r>
            <a:r>
              <a:rPr lang="tr-TR" dirty="0" err="1"/>
              <a:t>extension</a:t>
            </a:r>
            <a:r>
              <a:rPr lang="tr-TR" dirty="0"/>
              <a:t>) gibi nedenlerle otel </a:t>
            </a:r>
            <a:r>
              <a:rPr lang="tr-TR" dirty="0" err="1"/>
              <a:t>short’a</a:t>
            </a:r>
            <a:r>
              <a:rPr lang="tr-TR" dirty="0"/>
              <a:t> düşebilir. Bu gibi sevimsiz durumlarda çözüm yolları bulunmalıdır.</a:t>
            </a:r>
          </a:p>
        </p:txBody>
      </p:sp>
    </p:spTree>
    <p:extLst>
      <p:ext uri="{BB962C8B-B14F-4D97-AF65-F5344CB8AC3E}">
        <p14:creationId xmlns:p14="http://schemas.microsoft.com/office/powerpoint/2010/main" val="415112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825322" y="2366538"/>
            <a:ext cx="10515600" cy="4351338"/>
          </a:xfrm>
        </p:spPr>
        <p:txBody>
          <a:bodyPr/>
          <a:lstStyle/>
          <a:p>
            <a:r>
              <a:rPr lang="tr-TR" dirty="0">
                <a:solidFill>
                  <a:srgbClr val="FF0000"/>
                </a:solidFill>
                <a:ea typeface="+mj-ea"/>
                <a:cs typeface="+mj-cs"/>
              </a:rPr>
              <a:t>KAYNAKÇA: Demirtaş, N. (2010).</a:t>
            </a:r>
            <a:r>
              <a:rPr lang="tr-TR" dirty="0" err="1">
                <a:solidFill>
                  <a:srgbClr val="FF0000"/>
                </a:solidFill>
                <a:ea typeface="+mj-ea"/>
                <a:cs typeface="+mj-cs"/>
              </a:rPr>
              <a:t>Önbüro</a:t>
            </a:r>
            <a:r>
              <a:rPr lang="tr-TR" dirty="0">
                <a:solidFill>
                  <a:srgbClr val="FF0000"/>
                </a:solidFill>
                <a:ea typeface="+mj-ea"/>
                <a:cs typeface="+mj-cs"/>
              </a:rPr>
              <a:t> İşlemleri, Ankuzem,1. Baskı.</a:t>
            </a:r>
            <a:endParaRPr lang="tr-TR" dirty="0"/>
          </a:p>
        </p:txBody>
      </p:sp>
    </p:spTree>
    <p:extLst>
      <p:ext uri="{BB962C8B-B14F-4D97-AF65-F5344CB8AC3E}">
        <p14:creationId xmlns:p14="http://schemas.microsoft.com/office/powerpoint/2010/main" val="182349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BE71E36-4C0C-4133-B49B-CEE30A47895A}"/>
              </a:ext>
            </a:extLst>
          </p:cNvPr>
          <p:cNvSpPr>
            <a:spLocks noGrp="1"/>
          </p:cNvSpPr>
          <p:nvPr>
            <p:ph type="title"/>
          </p:nvPr>
        </p:nvSpPr>
        <p:spPr>
          <a:xfrm>
            <a:off x="0" y="18256"/>
            <a:ext cx="10515600" cy="1165968"/>
          </a:xfrm>
        </p:spPr>
        <p:txBody>
          <a:bodyPr>
            <a:normAutofit/>
          </a:bodyPr>
          <a:lstStyle/>
          <a:p>
            <a:r>
              <a:rPr lang="tr-TR" sz="3200" dirty="0">
                <a:solidFill>
                  <a:srgbClr val="FF0000"/>
                </a:solidFill>
                <a:latin typeface="Arial Black" panose="020B0A04020102020204" pitchFamily="34" charset="0"/>
              </a:rPr>
              <a:t>Giriş (</a:t>
            </a:r>
            <a:r>
              <a:rPr lang="tr-TR" sz="3200" dirty="0" err="1">
                <a:solidFill>
                  <a:srgbClr val="FF0000"/>
                </a:solidFill>
                <a:latin typeface="Arial Black" panose="020B0A04020102020204" pitchFamily="34" charset="0"/>
              </a:rPr>
              <a:t>Check-In</a:t>
            </a:r>
            <a:r>
              <a:rPr lang="tr-TR" sz="3200" dirty="0">
                <a:solidFill>
                  <a:srgbClr val="FF0000"/>
                </a:solidFill>
                <a:latin typeface="Arial Black" panose="020B0A04020102020204" pitchFamily="34" charset="0"/>
              </a:rPr>
              <a:t>) İşlemler : </a:t>
            </a:r>
          </a:p>
        </p:txBody>
      </p:sp>
      <p:sp>
        <p:nvSpPr>
          <p:cNvPr id="3" name="İçerik Yer Tutucusu 2">
            <a:extLst>
              <a:ext uri="{FF2B5EF4-FFF2-40B4-BE49-F238E27FC236}">
                <a16:creationId xmlns:a16="http://schemas.microsoft.com/office/drawing/2014/main" xmlns="" id="{C62D545D-860F-49DD-8714-47E58BCA7E20}"/>
              </a:ext>
            </a:extLst>
          </p:cNvPr>
          <p:cNvSpPr>
            <a:spLocks noGrp="1"/>
          </p:cNvSpPr>
          <p:nvPr>
            <p:ph idx="1"/>
          </p:nvPr>
        </p:nvSpPr>
        <p:spPr>
          <a:xfrm>
            <a:off x="449705" y="2248524"/>
            <a:ext cx="11257613" cy="3643625"/>
          </a:xfrm>
        </p:spPr>
        <p:txBody>
          <a:bodyPr/>
          <a:lstStyle/>
          <a:p>
            <a:pPr algn="just"/>
            <a:r>
              <a:rPr lang="tr-TR" dirty="0"/>
              <a:t>Giriş (</a:t>
            </a:r>
            <a:r>
              <a:rPr lang="tr-TR" dirty="0" err="1"/>
              <a:t>check</a:t>
            </a:r>
            <a:r>
              <a:rPr lang="tr-TR" dirty="0"/>
              <a:t>-in) işlemi, ön büro tarafından ister rezervasyonlu ister rezervasyonsuz olsun otele gelen müşterilerin en kısa zamanda kayıt altına alınarak odasına konmasıdır. Müşterilerin araçlarından karşılanmalarından başlayan odalarına kadar süreci kapsar. Bu öyle bir aşamadır ki satış işleminin en can alıcı noktasıdır. O anki tutum ve davranışlara göre müşteri ilk kanaatini edinir. Beğenir ya da beğenmez, kabul eder ya da etmez.</a:t>
            </a:r>
          </a:p>
        </p:txBody>
      </p:sp>
    </p:spTree>
    <p:extLst>
      <p:ext uri="{BB962C8B-B14F-4D97-AF65-F5344CB8AC3E}">
        <p14:creationId xmlns:p14="http://schemas.microsoft.com/office/powerpoint/2010/main" val="48529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xmlns="" id="{9C0C233C-51F6-43A2-9E19-F18EA8DA3461}"/>
              </a:ext>
            </a:extLst>
          </p:cNvPr>
          <p:cNvSpPr>
            <a:spLocks noGrp="1"/>
          </p:cNvSpPr>
          <p:nvPr>
            <p:ph type="title"/>
          </p:nvPr>
        </p:nvSpPr>
        <p:spPr>
          <a:xfrm>
            <a:off x="179882" y="365125"/>
            <a:ext cx="11737298" cy="5376108"/>
          </a:xfrm>
        </p:spPr>
        <p:txBody>
          <a:bodyPr>
            <a:normAutofit/>
          </a:bodyPr>
          <a:lstStyle/>
          <a:p>
            <a:r>
              <a:rPr lang="tr-TR" sz="3200" dirty="0">
                <a:solidFill>
                  <a:srgbClr val="FF0000"/>
                </a:solidFill>
                <a:latin typeface="Arial Black" panose="020B0A04020102020204" pitchFamily="34" charset="0"/>
              </a:rPr>
              <a:t>Misafir kayıt ve kabul işlemleri genel olarak şu aşamalarda gerçekleştirilmektedir:</a:t>
            </a:r>
            <a:br>
              <a:rPr lang="tr-TR" sz="3200" dirty="0">
                <a:solidFill>
                  <a:srgbClr val="FF0000"/>
                </a:solidFill>
                <a:latin typeface="Arial Black" panose="020B0A04020102020204" pitchFamily="34" charset="0"/>
              </a:rPr>
            </a:br>
            <a:r>
              <a:rPr lang="tr-TR" sz="3200" dirty="0">
                <a:latin typeface="Arial Black" panose="020B0A04020102020204" pitchFamily="34" charset="0"/>
              </a:rPr>
              <a:t/>
            </a:r>
            <a:br>
              <a:rPr lang="tr-TR" sz="3200" dirty="0">
                <a:latin typeface="Arial Black" panose="020B0A04020102020204" pitchFamily="34" charset="0"/>
              </a:rPr>
            </a:br>
            <a:r>
              <a:rPr lang="tr-TR" sz="3200" dirty="0"/>
              <a:t>• </a:t>
            </a:r>
            <a:r>
              <a:rPr lang="tr-TR" sz="3200" dirty="0">
                <a:latin typeface="+mn-lt"/>
              </a:rPr>
              <a:t>Konaklama belgesinin doldurulması</a:t>
            </a:r>
            <a:br>
              <a:rPr lang="tr-TR" sz="3200" dirty="0">
                <a:latin typeface="+mn-lt"/>
              </a:rPr>
            </a:br>
            <a:r>
              <a:rPr lang="tr-TR" sz="3200" dirty="0">
                <a:latin typeface="+mn-lt"/>
              </a:rPr>
              <a:t>• Oda ve fiyatının tahsisi</a:t>
            </a:r>
            <a:br>
              <a:rPr lang="tr-TR" sz="3200" dirty="0">
                <a:latin typeface="+mn-lt"/>
              </a:rPr>
            </a:br>
            <a:r>
              <a:rPr lang="tr-TR" sz="3200" dirty="0">
                <a:latin typeface="+mn-lt"/>
              </a:rPr>
              <a:t>• Ödeme yönteminin belirlenmesi ve ön ödeme alınması</a:t>
            </a:r>
            <a:br>
              <a:rPr lang="tr-TR" sz="3200" dirty="0">
                <a:latin typeface="+mn-lt"/>
              </a:rPr>
            </a:br>
            <a:r>
              <a:rPr lang="tr-TR" sz="3200" dirty="0">
                <a:latin typeface="+mn-lt"/>
              </a:rPr>
              <a:t>• Oda anahtarının verilmesi </a:t>
            </a:r>
            <a:br>
              <a:rPr lang="tr-TR" sz="3200" dirty="0">
                <a:latin typeface="+mn-lt"/>
              </a:rPr>
            </a:br>
            <a:r>
              <a:rPr lang="tr-TR" sz="3200" dirty="0">
                <a:latin typeface="+mn-lt"/>
              </a:rPr>
              <a:t>• Odasına götürülmesi</a:t>
            </a:r>
          </a:p>
        </p:txBody>
      </p:sp>
    </p:spTree>
    <p:extLst>
      <p:ext uri="{BB962C8B-B14F-4D97-AF65-F5344CB8AC3E}">
        <p14:creationId xmlns:p14="http://schemas.microsoft.com/office/powerpoint/2010/main" val="370807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xmlns="" id="{EC929B72-6A00-4397-BBA3-801CBB5819D6}"/>
              </a:ext>
            </a:extLst>
          </p:cNvPr>
          <p:cNvSpPr>
            <a:spLocks noGrp="1"/>
          </p:cNvSpPr>
          <p:nvPr>
            <p:ph type="title"/>
          </p:nvPr>
        </p:nvSpPr>
        <p:spPr>
          <a:xfrm>
            <a:off x="464695" y="365125"/>
            <a:ext cx="11302584" cy="2572947"/>
          </a:xfrm>
        </p:spPr>
        <p:txBody>
          <a:bodyPr>
            <a:normAutofit/>
          </a:bodyPr>
          <a:lstStyle/>
          <a:p>
            <a:r>
              <a:rPr lang="tr-TR" sz="2400" dirty="0"/>
              <a:t>   </a:t>
            </a:r>
            <a:r>
              <a:rPr lang="tr-TR" sz="2400" dirty="0">
                <a:solidFill>
                  <a:srgbClr val="0070C0"/>
                </a:solidFill>
                <a:latin typeface="+mn-lt"/>
              </a:rPr>
              <a:t>Müşteriler geliş şekline göre rezervasyonlu ya da rezervasyonsuz olmak üzere iki koldan gelmektedirler. Rezervasyonsuz gelenlere </a:t>
            </a:r>
            <a:r>
              <a:rPr lang="tr-TR" sz="2400" dirty="0" err="1">
                <a:solidFill>
                  <a:srgbClr val="0070C0"/>
                </a:solidFill>
                <a:latin typeface="+mn-lt"/>
              </a:rPr>
              <a:t>pasan</a:t>
            </a:r>
            <a:r>
              <a:rPr lang="tr-TR" sz="2400" dirty="0">
                <a:solidFill>
                  <a:srgbClr val="0070C0"/>
                </a:solidFill>
                <a:latin typeface="+mn-lt"/>
              </a:rPr>
              <a:t> ya da </a:t>
            </a:r>
            <a:r>
              <a:rPr lang="tr-TR" sz="2400" dirty="0" err="1">
                <a:solidFill>
                  <a:srgbClr val="0070C0"/>
                </a:solidFill>
                <a:latin typeface="+mn-lt"/>
              </a:rPr>
              <a:t>walk</a:t>
            </a:r>
            <a:r>
              <a:rPr lang="tr-TR" sz="2400" dirty="0">
                <a:solidFill>
                  <a:srgbClr val="0070C0"/>
                </a:solidFill>
                <a:latin typeface="+mn-lt"/>
              </a:rPr>
              <a:t>-in diyoruz. Rezervasyonlu gelişlerde ise müşteriler münferit ya da grup olarak gelebilmektedirler. Ayrıca özellikli olan ya da ayrı bir özen gösterilmesi gereken VIP müşteriler olmaktadır. VIP müşteriler münferit olarak gelebildikleri gibi bazı grupların tamamı VIP olabilmektedirler.</a:t>
            </a:r>
          </a:p>
        </p:txBody>
      </p:sp>
      <p:pic>
        <p:nvPicPr>
          <p:cNvPr id="7" name="İçerik Yer Tutucusu 6">
            <a:extLst>
              <a:ext uri="{FF2B5EF4-FFF2-40B4-BE49-F238E27FC236}">
                <a16:creationId xmlns:a16="http://schemas.microsoft.com/office/drawing/2014/main" xmlns="" id="{538A1145-A236-4E18-9093-5C0E83933E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708" t="13949" r="40696" b="4714"/>
          <a:stretch/>
        </p:blipFill>
        <p:spPr>
          <a:xfrm rot="5400000">
            <a:off x="4527496" y="119457"/>
            <a:ext cx="3191974" cy="9248935"/>
          </a:xfrm>
        </p:spPr>
      </p:pic>
    </p:spTree>
    <p:extLst>
      <p:ext uri="{BB962C8B-B14F-4D97-AF65-F5344CB8AC3E}">
        <p14:creationId xmlns:p14="http://schemas.microsoft.com/office/powerpoint/2010/main" val="2242966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xmlns="" id="{9D3EAB61-615D-4946-AE98-AF9D92E8C25C}"/>
              </a:ext>
            </a:extLst>
          </p:cNvPr>
          <p:cNvSpPr>
            <a:spLocks noGrp="1"/>
          </p:cNvSpPr>
          <p:nvPr>
            <p:ph type="title"/>
          </p:nvPr>
        </p:nvSpPr>
        <p:spPr>
          <a:xfrm>
            <a:off x="284813" y="224852"/>
            <a:ext cx="11587397" cy="6295869"/>
          </a:xfrm>
        </p:spPr>
        <p:txBody>
          <a:bodyPr>
            <a:normAutofit fontScale="90000"/>
          </a:bodyPr>
          <a:lstStyle/>
          <a:p>
            <a:r>
              <a:rPr lang="tr-TR" sz="3200" dirty="0">
                <a:latin typeface="Arial Black" panose="020B0A04020102020204" pitchFamily="34" charset="0"/>
              </a:rPr>
              <a:t>   Bütün müşterilerin girişlerindeki karşılanma süreci şöyledir:</a:t>
            </a:r>
            <a:r>
              <a:rPr lang="tr-TR" sz="3200" dirty="0">
                <a:latin typeface="+mn-lt"/>
              </a:rPr>
              <a:t/>
            </a:r>
            <a:br>
              <a:rPr lang="tr-TR" sz="3200" dirty="0">
                <a:latin typeface="+mn-lt"/>
              </a:rPr>
            </a:br>
            <a:r>
              <a:rPr lang="tr-TR" sz="3200" dirty="0">
                <a:latin typeface="+mn-lt"/>
              </a:rPr>
              <a:t/>
            </a:r>
            <a:br>
              <a:rPr lang="tr-TR" sz="3200" dirty="0">
                <a:latin typeface="+mn-lt"/>
              </a:rPr>
            </a:br>
            <a:r>
              <a:rPr lang="tr-TR" sz="2800" dirty="0">
                <a:latin typeface="+mn-lt"/>
              </a:rPr>
              <a:t>1. Taşıtların kapılarını açmak </a:t>
            </a:r>
            <a:br>
              <a:rPr lang="tr-TR" sz="2800" dirty="0">
                <a:latin typeface="+mn-lt"/>
              </a:rPr>
            </a:br>
            <a:r>
              <a:rPr lang="tr-TR" sz="2800" dirty="0">
                <a:latin typeface="+mn-lt"/>
              </a:rPr>
              <a:t/>
            </a:r>
            <a:br>
              <a:rPr lang="tr-TR" sz="2800" dirty="0">
                <a:latin typeface="+mn-lt"/>
              </a:rPr>
            </a:br>
            <a:r>
              <a:rPr lang="tr-TR" sz="2800" dirty="0">
                <a:latin typeface="+mn-lt"/>
              </a:rPr>
              <a:t>2. Yolculara yardım etmek</a:t>
            </a:r>
            <a:br>
              <a:rPr lang="tr-TR" sz="2800" dirty="0">
                <a:latin typeface="+mn-lt"/>
              </a:rPr>
            </a:br>
            <a:r>
              <a:rPr lang="tr-TR" sz="2800" dirty="0">
                <a:latin typeface="+mn-lt"/>
              </a:rPr>
              <a:t/>
            </a:r>
            <a:br>
              <a:rPr lang="tr-TR" sz="2800" dirty="0">
                <a:latin typeface="+mn-lt"/>
              </a:rPr>
            </a:br>
            <a:r>
              <a:rPr lang="tr-TR" sz="2800" dirty="0">
                <a:latin typeface="+mn-lt"/>
              </a:rPr>
              <a:t>3. Buyur etmek </a:t>
            </a:r>
            <a:br>
              <a:rPr lang="tr-TR" sz="2800" dirty="0">
                <a:latin typeface="+mn-lt"/>
              </a:rPr>
            </a:br>
            <a:r>
              <a:rPr lang="tr-TR" sz="2800" dirty="0">
                <a:latin typeface="+mn-lt"/>
              </a:rPr>
              <a:t/>
            </a:r>
            <a:br>
              <a:rPr lang="tr-TR" sz="2800" dirty="0">
                <a:latin typeface="+mn-lt"/>
              </a:rPr>
            </a:br>
            <a:r>
              <a:rPr lang="tr-TR" sz="2800" dirty="0">
                <a:latin typeface="+mn-lt"/>
              </a:rPr>
              <a:t>4. Otel kapılarını açmak ve kapamak </a:t>
            </a:r>
            <a:br>
              <a:rPr lang="tr-TR" sz="2800" dirty="0">
                <a:latin typeface="+mn-lt"/>
              </a:rPr>
            </a:br>
            <a:r>
              <a:rPr lang="tr-TR" sz="2800" dirty="0">
                <a:latin typeface="+mn-lt"/>
              </a:rPr>
              <a:t/>
            </a:r>
            <a:br>
              <a:rPr lang="tr-TR" sz="2800" dirty="0">
                <a:latin typeface="+mn-lt"/>
              </a:rPr>
            </a:br>
            <a:r>
              <a:rPr lang="tr-TR" sz="2800" dirty="0">
                <a:latin typeface="+mn-lt"/>
              </a:rPr>
              <a:t>5. Bagajı giriş salonuna almak </a:t>
            </a:r>
            <a:br>
              <a:rPr lang="tr-TR" sz="2800" dirty="0">
                <a:latin typeface="+mn-lt"/>
              </a:rPr>
            </a:br>
            <a:r>
              <a:rPr lang="tr-TR" sz="2800" dirty="0">
                <a:latin typeface="+mn-lt"/>
              </a:rPr>
              <a:t/>
            </a:r>
            <a:br>
              <a:rPr lang="tr-TR" sz="2800" dirty="0">
                <a:latin typeface="+mn-lt"/>
              </a:rPr>
            </a:br>
            <a:r>
              <a:rPr lang="tr-TR" sz="2800" dirty="0">
                <a:latin typeface="+mn-lt"/>
              </a:rPr>
              <a:t>6. Gelenleri resepsiyona götürmek </a:t>
            </a:r>
            <a:br>
              <a:rPr lang="tr-TR" sz="2800" dirty="0">
                <a:latin typeface="+mn-lt"/>
              </a:rPr>
            </a:br>
            <a:r>
              <a:rPr lang="tr-TR" sz="2800" dirty="0">
                <a:latin typeface="+mn-lt"/>
              </a:rPr>
              <a:t/>
            </a:r>
            <a:br>
              <a:rPr lang="tr-TR" sz="2800" dirty="0">
                <a:latin typeface="+mn-lt"/>
              </a:rPr>
            </a:br>
            <a:r>
              <a:rPr lang="tr-TR" sz="2800" dirty="0">
                <a:latin typeface="+mn-lt"/>
              </a:rPr>
              <a:t>7. Bagajı gerektiğinde emanete almak</a:t>
            </a:r>
          </a:p>
        </p:txBody>
      </p:sp>
    </p:spTree>
    <p:extLst>
      <p:ext uri="{BB962C8B-B14F-4D97-AF65-F5344CB8AC3E}">
        <p14:creationId xmlns:p14="http://schemas.microsoft.com/office/powerpoint/2010/main" val="324506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E2E9CDF-7720-4CD7-A8EC-601FF837258B}"/>
              </a:ext>
            </a:extLst>
          </p:cNvPr>
          <p:cNvSpPr>
            <a:spLocks noGrp="1"/>
          </p:cNvSpPr>
          <p:nvPr>
            <p:ph type="title"/>
          </p:nvPr>
        </p:nvSpPr>
        <p:spPr>
          <a:xfrm>
            <a:off x="0" y="18256"/>
            <a:ext cx="11353800" cy="1210938"/>
          </a:xfrm>
        </p:spPr>
        <p:txBody>
          <a:bodyPr>
            <a:normAutofit/>
          </a:bodyPr>
          <a:lstStyle/>
          <a:p>
            <a:r>
              <a:rPr lang="tr-TR" sz="2800" dirty="0">
                <a:solidFill>
                  <a:srgbClr val="FF0000"/>
                </a:solidFill>
                <a:latin typeface="Arial Black" panose="020B0A04020102020204" pitchFamily="34" charset="0"/>
              </a:rPr>
              <a:t>Münferit ve VIP Müşterilerin Giriş (</a:t>
            </a:r>
            <a:r>
              <a:rPr lang="tr-TR" sz="2800" dirty="0" err="1">
                <a:solidFill>
                  <a:srgbClr val="FF0000"/>
                </a:solidFill>
                <a:latin typeface="Arial Black" panose="020B0A04020102020204" pitchFamily="34" charset="0"/>
              </a:rPr>
              <a:t>Check</a:t>
            </a:r>
            <a:r>
              <a:rPr lang="tr-TR" sz="2800" dirty="0">
                <a:solidFill>
                  <a:srgbClr val="FF0000"/>
                </a:solidFill>
                <a:latin typeface="Arial Black" panose="020B0A04020102020204" pitchFamily="34" charset="0"/>
              </a:rPr>
              <a:t>–</a:t>
            </a:r>
            <a:r>
              <a:rPr lang="tr-TR" sz="2800" dirty="0" err="1">
                <a:solidFill>
                  <a:srgbClr val="FF0000"/>
                </a:solidFill>
                <a:latin typeface="Arial Black" panose="020B0A04020102020204" pitchFamily="34" charset="0"/>
              </a:rPr>
              <a:t>In</a:t>
            </a:r>
            <a:r>
              <a:rPr lang="tr-TR" sz="2800" dirty="0">
                <a:solidFill>
                  <a:srgbClr val="FF0000"/>
                </a:solidFill>
                <a:latin typeface="Arial Black" panose="020B0A04020102020204" pitchFamily="34" charset="0"/>
              </a:rPr>
              <a:t>) İşlemleri :</a:t>
            </a:r>
          </a:p>
        </p:txBody>
      </p:sp>
      <p:sp>
        <p:nvSpPr>
          <p:cNvPr id="3" name="İçerik Yer Tutucusu 2">
            <a:extLst>
              <a:ext uri="{FF2B5EF4-FFF2-40B4-BE49-F238E27FC236}">
                <a16:creationId xmlns:a16="http://schemas.microsoft.com/office/drawing/2014/main" xmlns="" id="{681972C6-B313-4978-9AFB-1E59A07E7FA6}"/>
              </a:ext>
            </a:extLst>
          </p:cNvPr>
          <p:cNvSpPr>
            <a:spLocks noGrp="1"/>
          </p:cNvSpPr>
          <p:nvPr>
            <p:ph idx="1"/>
          </p:nvPr>
        </p:nvSpPr>
        <p:spPr>
          <a:xfrm>
            <a:off x="358515" y="1465861"/>
            <a:ext cx="11353800" cy="4830008"/>
          </a:xfrm>
        </p:spPr>
        <p:txBody>
          <a:bodyPr>
            <a:normAutofit/>
          </a:bodyPr>
          <a:lstStyle/>
          <a:p>
            <a:r>
              <a:rPr lang="tr-TR" sz="3200" dirty="0">
                <a:solidFill>
                  <a:srgbClr val="0070C0"/>
                </a:solidFill>
              </a:rPr>
              <a:t>Müşterilerin otele kabulü için ön bilgilenme ve ön hazırlıklar gerekmektedir. Rezervasyonları alınan müşteriler için, gelecekleri günün bir önceki akşamı alfabetik olarak bir dosya hazırlanır. Rezervasyon memuru tarafından hazırlanan dosya son bir kontrol için ön büro müdürüne ya da ön büro şefine verilir. Dosya da kimlerin geleceği, </a:t>
            </a:r>
            <a:r>
              <a:rPr lang="tr-TR" sz="3200" dirty="0" err="1">
                <a:solidFill>
                  <a:srgbClr val="0070C0"/>
                </a:solidFill>
              </a:rPr>
              <a:t>extra</a:t>
            </a:r>
            <a:r>
              <a:rPr lang="tr-TR" sz="3200" dirty="0">
                <a:solidFill>
                  <a:srgbClr val="0070C0"/>
                </a:solidFill>
              </a:rPr>
              <a:t> talepleri olup olmadıklarına dair talepleri rezervasyon formlarında belirtilmiş olmalıdır. Gelecek müşterilerin odaları o anki duruma göre bloke edilir. Bu dosya daha sonra vardiyasına başlayan tüm ön büro personeli tarafından okunur. </a:t>
            </a:r>
          </a:p>
        </p:txBody>
      </p:sp>
    </p:spTree>
    <p:extLst>
      <p:ext uri="{BB962C8B-B14F-4D97-AF65-F5344CB8AC3E}">
        <p14:creationId xmlns:p14="http://schemas.microsoft.com/office/powerpoint/2010/main" val="422196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4167878-38E6-4BAB-B34F-6E79A4807E4A}"/>
              </a:ext>
            </a:extLst>
          </p:cNvPr>
          <p:cNvSpPr>
            <a:spLocks noGrp="1"/>
          </p:cNvSpPr>
          <p:nvPr>
            <p:ph type="title"/>
          </p:nvPr>
        </p:nvSpPr>
        <p:spPr>
          <a:xfrm>
            <a:off x="0" y="18255"/>
            <a:ext cx="11503702" cy="1061037"/>
          </a:xfrm>
        </p:spPr>
        <p:txBody>
          <a:bodyPr>
            <a:normAutofit/>
          </a:bodyPr>
          <a:lstStyle/>
          <a:p>
            <a:r>
              <a:rPr lang="tr-TR" sz="3200" dirty="0">
                <a:solidFill>
                  <a:srgbClr val="FF0000"/>
                </a:solidFill>
                <a:latin typeface="Arial Black" panose="020B0A04020102020204" pitchFamily="34" charset="0"/>
              </a:rPr>
              <a:t>Ön Ödeme Prosedürü :</a:t>
            </a:r>
          </a:p>
        </p:txBody>
      </p:sp>
      <p:sp>
        <p:nvSpPr>
          <p:cNvPr id="3" name="İçerik Yer Tutucusu 2">
            <a:extLst>
              <a:ext uri="{FF2B5EF4-FFF2-40B4-BE49-F238E27FC236}">
                <a16:creationId xmlns:a16="http://schemas.microsoft.com/office/drawing/2014/main" xmlns="" id="{51086E21-E050-48F4-BA17-565954DBC9F8}"/>
              </a:ext>
            </a:extLst>
          </p:cNvPr>
          <p:cNvSpPr>
            <a:spLocks noGrp="1"/>
          </p:cNvSpPr>
          <p:nvPr>
            <p:ph idx="1"/>
          </p:nvPr>
        </p:nvSpPr>
        <p:spPr>
          <a:xfrm>
            <a:off x="254833" y="1253331"/>
            <a:ext cx="11782267" cy="4351338"/>
          </a:xfrm>
        </p:spPr>
        <p:txBody>
          <a:bodyPr/>
          <a:lstStyle/>
          <a:p>
            <a:pPr marL="0" indent="0">
              <a:buNone/>
            </a:pPr>
            <a:r>
              <a:rPr lang="tr-TR" dirty="0">
                <a:solidFill>
                  <a:schemeClr val="accent1">
                    <a:lumMod val="75000"/>
                  </a:schemeClr>
                </a:solidFill>
                <a:latin typeface="Arial Black" panose="020B0A04020102020204" pitchFamily="34" charset="0"/>
              </a:rPr>
              <a:t>             Kredi kartı ile ödeyecekse:   </a:t>
            </a:r>
          </a:p>
          <a:p>
            <a:endParaRPr lang="tr-TR" dirty="0">
              <a:solidFill>
                <a:schemeClr val="accent1">
                  <a:lumMod val="75000"/>
                </a:schemeClr>
              </a:solidFill>
              <a:latin typeface="Arial Black" panose="020B0A04020102020204" pitchFamily="34" charset="0"/>
            </a:endParaRPr>
          </a:p>
          <a:p>
            <a:pPr marL="0" indent="0">
              <a:buNone/>
            </a:pPr>
            <a:r>
              <a:rPr lang="tr-TR" dirty="0"/>
              <a:t>    Kartın geçerli olup olmadığı (hesap limiti ve son kullanma tarihi) kontrol edilir. Kimlik bilgileri ile karttaki bilgiler karşılaştırılır. İsim ve imzalar birbirlerine uyuyorsa, kart makineden geçirilerek alınan belge konuğa imzalatılır. Belgenin orijinali otel tarafından muhafaza edilir, kopyası da konuğa verilir.</a:t>
            </a:r>
          </a:p>
        </p:txBody>
      </p:sp>
    </p:spTree>
    <p:extLst>
      <p:ext uri="{BB962C8B-B14F-4D97-AF65-F5344CB8AC3E}">
        <p14:creationId xmlns:p14="http://schemas.microsoft.com/office/powerpoint/2010/main" val="1750644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xmlns="" id="{75BE0B4F-8ACB-4932-BDA3-F2168AC99B35}"/>
              </a:ext>
            </a:extLst>
          </p:cNvPr>
          <p:cNvSpPr>
            <a:spLocks noGrp="1"/>
          </p:cNvSpPr>
          <p:nvPr>
            <p:ph type="title"/>
          </p:nvPr>
        </p:nvSpPr>
        <p:spPr>
          <a:xfrm>
            <a:off x="0" y="0"/>
            <a:ext cx="12192000" cy="2863121"/>
          </a:xfrm>
        </p:spPr>
        <p:txBody>
          <a:bodyPr>
            <a:noAutofit/>
          </a:bodyPr>
          <a:lstStyle/>
          <a:p>
            <a:r>
              <a:rPr lang="tr-TR" sz="3200" dirty="0">
                <a:solidFill>
                  <a:srgbClr val="FF0000"/>
                </a:solidFill>
                <a:latin typeface="+mn-lt"/>
              </a:rPr>
              <a:t>   Seyahat çeki ile ödeyecekse:</a:t>
            </a:r>
            <a:br>
              <a:rPr lang="tr-TR" sz="3200" dirty="0">
                <a:solidFill>
                  <a:srgbClr val="FF0000"/>
                </a:solidFill>
                <a:latin typeface="+mn-lt"/>
              </a:rPr>
            </a:br>
            <a:r>
              <a:rPr lang="tr-TR" sz="3200" dirty="0">
                <a:solidFill>
                  <a:srgbClr val="FF0000"/>
                </a:solidFill>
                <a:latin typeface="+mn-lt"/>
              </a:rPr>
              <a:t/>
            </a:r>
            <a:br>
              <a:rPr lang="tr-TR" sz="3200" dirty="0">
                <a:solidFill>
                  <a:srgbClr val="FF0000"/>
                </a:solidFill>
                <a:latin typeface="+mn-lt"/>
              </a:rPr>
            </a:br>
            <a:r>
              <a:rPr lang="tr-TR" sz="3200" dirty="0">
                <a:latin typeface="+mn-lt"/>
              </a:rPr>
              <a:t> Seyahat çekleri büyük bankalar ve seyahat </a:t>
            </a:r>
            <a:r>
              <a:rPr lang="tr-TR" sz="3200" dirty="0" err="1">
                <a:latin typeface="+mn-lt"/>
              </a:rPr>
              <a:t>acentaları</a:t>
            </a:r>
            <a:r>
              <a:rPr lang="tr-TR" sz="3200" dirty="0">
                <a:latin typeface="+mn-lt"/>
              </a:rPr>
              <a:t> tarafından belli standartlarda basılarak, ilgili kişilere verilen çeklerdir. Konuk tarafından imza karşılığı alman seyahat çeklerinin bedeli ilgili bankaya yatırılmış veya garanti edilmiştir.</a:t>
            </a:r>
          </a:p>
        </p:txBody>
      </p:sp>
      <p:sp>
        <p:nvSpPr>
          <p:cNvPr id="5" name="Metin Yer Tutucusu 4">
            <a:extLst>
              <a:ext uri="{FF2B5EF4-FFF2-40B4-BE49-F238E27FC236}">
                <a16:creationId xmlns:a16="http://schemas.microsoft.com/office/drawing/2014/main" xmlns="" id="{3A508C44-A5B9-4A9D-8C6E-89218DA8C901}"/>
              </a:ext>
            </a:extLst>
          </p:cNvPr>
          <p:cNvSpPr>
            <a:spLocks noGrp="1"/>
          </p:cNvSpPr>
          <p:nvPr>
            <p:ph type="body" idx="4294967295"/>
          </p:nvPr>
        </p:nvSpPr>
        <p:spPr>
          <a:xfrm>
            <a:off x="0" y="3282846"/>
            <a:ext cx="12192000" cy="3357797"/>
          </a:xfrm>
        </p:spPr>
        <p:txBody>
          <a:bodyPr>
            <a:normAutofit lnSpcReduction="10000"/>
          </a:bodyPr>
          <a:lstStyle/>
          <a:p>
            <a:pPr marL="0" indent="0">
              <a:buNone/>
            </a:pPr>
            <a:r>
              <a:rPr lang="tr-TR" sz="3200" dirty="0">
                <a:solidFill>
                  <a:srgbClr val="FF0000"/>
                </a:solidFill>
              </a:rPr>
              <a:t>       Çek ile ödeyecekse: </a:t>
            </a:r>
          </a:p>
          <a:p>
            <a:endParaRPr lang="tr-TR" sz="3200" dirty="0">
              <a:solidFill>
                <a:srgbClr val="FF0000"/>
              </a:solidFill>
            </a:endParaRPr>
          </a:p>
          <a:p>
            <a:pPr marL="0" indent="0">
              <a:buNone/>
            </a:pPr>
            <a:r>
              <a:rPr lang="tr-TR" sz="3200" dirty="0">
                <a:solidFill>
                  <a:schemeClr val="tx1"/>
                </a:solidFill>
              </a:rPr>
              <a:t>  Otelin şahsi çeki kabul edip etmediği kayıt sırasında konuğa hatırlatılması gerekir. Eğer otel işletmesi çek ile ödemeyi kabul ediyorsa otelin belirlemiş olduğu kurallar içerisinde çek konuğa imzalatılarak taşınır. Ancak otel işletmeleri genel olarak çek ile ödemeye sıcak bakmazlar.</a:t>
            </a:r>
            <a:endParaRPr lang="tr-TR" dirty="0"/>
          </a:p>
        </p:txBody>
      </p:sp>
    </p:spTree>
    <p:extLst>
      <p:ext uri="{BB962C8B-B14F-4D97-AF65-F5344CB8AC3E}">
        <p14:creationId xmlns:p14="http://schemas.microsoft.com/office/powerpoint/2010/main" val="41640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A8980AA-77C3-47A5-BF51-7A02FD9C628B}"/>
              </a:ext>
            </a:extLst>
          </p:cNvPr>
          <p:cNvSpPr>
            <a:spLocks noGrp="1"/>
          </p:cNvSpPr>
          <p:nvPr>
            <p:ph type="title"/>
          </p:nvPr>
        </p:nvSpPr>
        <p:spPr>
          <a:xfrm>
            <a:off x="178631" y="185243"/>
            <a:ext cx="11783519" cy="6470390"/>
          </a:xfrm>
        </p:spPr>
        <p:txBody>
          <a:bodyPr>
            <a:normAutofit/>
          </a:bodyPr>
          <a:lstStyle/>
          <a:p>
            <a:r>
              <a:rPr lang="tr-TR" sz="3200" dirty="0">
                <a:solidFill>
                  <a:srgbClr val="FF0000"/>
                </a:solidFill>
                <a:latin typeface="+mn-lt"/>
              </a:rPr>
              <a:t>       Seyahat </a:t>
            </a:r>
            <a:r>
              <a:rPr lang="tr-TR" sz="3200" dirty="0" err="1">
                <a:solidFill>
                  <a:srgbClr val="FF0000"/>
                </a:solidFill>
                <a:latin typeface="+mn-lt"/>
              </a:rPr>
              <a:t>acentası</a:t>
            </a:r>
            <a:r>
              <a:rPr lang="tr-TR" sz="3200" dirty="0">
                <a:solidFill>
                  <a:srgbClr val="FF0000"/>
                </a:solidFill>
                <a:latin typeface="+mn-lt"/>
              </a:rPr>
              <a:t> ödeme yapacaksa: </a:t>
            </a:r>
            <a:br>
              <a:rPr lang="tr-TR" sz="3200" dirty="0">
                <a:solidFill>
                  <a:srgbClr val="FF0000"/>
                </a:solidFill>
                <a:latin typeface="+mn-lt"/>
              </a:rPr>
            </a:br>
            <a:r>
              <a:rPr lang="tr-TR" sz="3200" dirty="0">
                <a:solidFill>
                  <a:srgbClr val="FF0000"/>
                </a:solidFill>
                <a:latin typeface="+mn-lt"/>
              </a:rPr>
              <a:t/>
            </a:r>
            <a:br>
              <a:rPr lang="tr-TR" sz="3200" dirty="0">
                <a:solidFill>
                  <a:srgbClr val="FF0000"/>
                </a:solidFill>
                <a:latin typeface="+mn-lt"/>
              </a:rPr>
            </a:br>
            <a:r>
              <a:rPr lang="tr-TR" sz="3200" dirty="0">
                <a:latin typeface="+mn-lt"/>
              </a:rPr>
              <a:t>Konuktan </a:t>
            </a:r>
            <a:r>
              <a:rPr lang="tr-TR" sz="3200" dirty="0" err="1">
                <a:latin typeface="+mn-lt"/>
              </a:rPr>
              <a:t>acentanm</a:t>
            </a:r>
            <a:r>
              <a:rPr lang="tr-TR" sz="3200" dirty="0">
                <a:latin typeface="+mn-lt"/>
              </a:rPr>
              <a:t> ödeme taahhüdünde bulunduğu belge (</a:t>
            </a:r>
            <a:r>
              <a:rPr lang="tr-TR" sz="3200" dirty="0" err="1">
                <a:latin typeface="+mn-lt"/>
              </a:rPr>
              <a:t>voucher</a:t>
            </a:r>
            <a:r>
              <a:rPr lang="tr-TR" sz="3200" dirty="0">
                <a:latin typeface="+mn-lt"/>
              </a:rPr>
              <a:t>) istenir. Daha önce otele gelmiş olan </a:t>
            </a:r>
            <a:r>
              <a:rPr lang="tr-TR" sz="3200" dirty="0" err="1">
                <a:latin typeface="+mn-lt"/>
              </a:rPr>
              <a:t>voucher</a:t>
            </a:r>
            <a:r>
              <a:rPr lang="tr-TR" sz="3200" dirty="0">
                <a:latin typeface="+mn-lt"/>
              </a:rPr>
              <a:t> ile karşılaştırılır. Herhangi bir aksilik yoksa konuğa tatili boyunca verilecek yemeklerle ilgili yemek kuponu verilir. Orijinal </a:t>
            </a:r>
            <a:r>
              <a:rPr lang="tr-TR" sz="3200" dirty="0" err="1">
                <a:latin typeface="+mn-lt"/>
              </a:rPr>
              <a:t>voucher</a:t>
            </a:r>
            <a:r>
              <a:rPr lang="tr-TR" sz="3200" dirty="0">
                <a:latin typeface="+mn-lt"/>
              </a:rPr>
              <a:t> ise konuğun kayıt kartına eklenir.</a:t>
            </a:r>
            <a:br>
              <a:rPr lang="tr-TR" sz="3200" dirty="0">
                <a:latin typeface="+mn-lt"/>
              </a:rPr>
            </a:br>
            <a:r>
              <a:rPr lang="tr-TR" sz="3200" dirty="0">
                <a:latin typeface="+mn-lt"/>
              </a:rPr>
              <a:t/>
            </a:r>
            <a:br>
              <a:rPr lang="tr-TR" sz="3200" dirty="0">
                <a:latin typeface="+mn-lt"/>
              </a:rPr>
            </a:br>
            <a:r>
              <a:rPr lang="tr-TR" sz="3200" dirty="0">
                <a:latin typeface="+mn-lt"/>
              </a:rPr>
              <a:t>       </a:t>
            </a:r>
            <a:r>
              <a:rPr lang="tr-TR" sz="3200" dirty="0">
                <a:solidFill>
                  <a:srgbClr val="FF0000"/>
                </a:solidFill>
                <a:latin typeface="+mn-lt"/>
              </a:rPr>
              <a:t>Şirket ödeyecekse: </a:t>
            </a:r>
            <a:br>
              <a:rPr lang="tr-TR" sz="3200" dirty="0">
                <a:solidFill>
                  <a:srgbClr val="FF0000"/>
                </a:solidFill>
                <a:latin typeface="+mn-lt"/>
              </a:rPr>
            </a:br>
            <a:r>
              <a:rPr lang="tr-TR" sz="3200" dirty="0">
                <a:solidFill>
                  <a:srgbClr val="FF0000"/>
                </a:solidFill>
                <a:latin typeface="+mn-lt"/>
              </a:rPr>
              <a:t/>
            </a:r>
            <a:br>
              <a:rPr lang="tr-TR" sz="3200" dirty="0">
                <a:solidFill>
                  <a:srgbClr val="FF0000"/>
                </a:solidFill>
                <a:latin typeface="+mn-lt"/>
              </a:rPr>
            </a:br>
            <a:r>
              <a:rPr lang="tr-TR" sz="3200" dirty="0">
                <a:latin typeface="+mn-lt"/>
              </a:rPr>
              <a:t>Şirketin talimat mektubu konuktan önce otele gelmiş olması gerekir. Konuk geldiğinde konuğa, şirketin talimat mektubu okunarak şirketin neleri ödeyip neleri ödemeyeceği hatırlatılır. Talimat mektubu kayıt kartına eklenir.</a:t>
            </a:r>
          </a:p>
        </p:txBody>
      </p:sp>
    </p:spTree>
    <p:extLst>
      <p:ext uri="{BB962C8B-B14F-4D97-AF65-F5344CB8AC3E}">
        <p14:creationId xmlns:p14="http://schemas.microsoft.com/office/powerpoint/2010/main" val="44566001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8428</TotalTime>
  <Words>715</Words>
  <Application>Microsoft Office PowerPoint</Application>
  <PresentationFormat>Özel</PresentationFormat>
  <Paragraphs>30</Paragraphs>
  <Slides>18</Slides>
  <Notes>0</Notes>
  <HiddenSlides>0</HiddenSlides>
  <MMClips>0</MMClips>
  <ScaleCrop>false</ScaleCrop>
  <HeadingPairs>
    <vt:vector size="4" baseType="variant">
      <vt:variant>
        <vt:lpstr>Tema</vt:lpstr>
      </vt:variant>
      <vt:variant>
        <vt:i4>1</vt:i4>
      </vt:variant>
      <vt:variant>
        <vt:lpstr>Slayt Başlıkları</vt:lpstr>
      </vt:variant>
      <vt:variant>
        <vt:i4>18</vt:i4>
      </vt:variant>
    </vt:vector>
  </HeadingPairs>
  <TitlesOfParts>
    <vt:vector size="19" baseType="lpstr">
      <vt:lpstr>Office Teması</vt:lpstr>
      <vt:lpstr>7. ÜNİTE </vt:lpstr>
      <vt:lpstr>Giriş (Check-In) İşlemler : </vt:lpstr>
      <vt:lpstr>Misafir kayıt ve kabul işlemleri genel olarak şu aşamalarda gerçekleştirilmektedir:  • Konaklama belgesinin doldurulması • Oda ve fiyatının tahsisi • Ödeme yönteminin belirlenmesi ve ön ödeme alınması • Oda anahtarının verilmesi  • Odasına götürülmesi</vt:lpstr>
      <vt:lpstr>   Müşteriler geliş şekline göre rezervasyonlu ya da rezervasyonsuz olmak üzere iki koldan gelmektedirler. Rezervasyonsuz gelenlere pasan ya da walk-in diyoruz. Rezervasyonlu gelişlerde ise müşteriler münferit ya da grup olarak gelebilmektedirler. Ayrıca özellikli olan ya da ayrı bir özen gösterilmesi gereken VIP müşteriler olmaktadır. VIP müşteriler münferit olarak gelebildikleri gibi bazı grupların tamamı VIP olabilmektedirler.</vt:lpstr>
      <vt:lpstr>   Bütün müşterilerin girişlerindeki karşılanma süreci şöyledir:  1. Taşıtların kapılarını açmak   2. Yolculara yardım etmek  3. Buyur etmek   4. Otel kapılarını açmak ve kapamak   5. Bagajı giriş salonuna almak   6. Gelenleri resepsiyona götürmek   7. Bagajı gerektiğinde emanete almak</vt:lpstr>
      <vt:lpstr>Münferit ve VIP Müşterilerin Giriş (Check–In) İşlemleri :</vt:lpstr>
      <vt:lpstr>Ön Ödeme Prosedürü :</vt:lpstr>
      <vt:lpstr>   Seyahat çeki ile ödeyecekse:   Seyahat çekleri büyük bankalar ve seyahat acentaları tarafından belli standartlarda basılarak, ilgili kişilere verilen çeklerdir. Konuk tarafından imza karşılığı alman seyahat çeklerinin bedeli ilgili bankaya yatırılmış veya garanti edilmiştir.</vt:lpstr>
      <vt:lpstr>       Seyahat acentası ödeme yapacaksa:   Konuktan acentanm ödeme taahhüdünde bulunduğu belge (voucher) istenir. Daha önce otele gelmiş olan voucher ile karşılaştırılır. Herhangi bir aksilik yoksa konuğa tatili boyunca verilecek yemeklerle ilgili yemek kuponu verilir. Orijinal voucher ise konuğun kayıt kartına eklenir.         Şirket ödeyecekse:   Şirketin talimat mektubu konuktan önce otele gelmiş olması gerekir. Konuk geldiğinde konuğa, şirketin talimat mektubu okunarak şirketin neleri ödeyip neleri ödemeyeceği hatırlatılır. Talimat mektubu kayıt kartına eklenir.</vt:lpstr>
      <vt:lpstr>          Nakit ödeyecekse:     Bu durumda konuğun bagajına göre hareket edilir. Bagaj durumu kapıcı (doorman ) tarafından hazırlanan bagaj kartından öğrenilir. Örneğin kalabalık bir aile ve çok sayıda bagajla gelmişlerse check-in esnasında hesabın tamamının ödenmesi konusunda katı davranılmaz.         Walk – in Müşterilerin Check–in İşlemleri :      Rezervasyonsuz (walk-in) gelen müşterilerde giriş işlemleri süreç kısadır. Genellikle uzun süre konaklamazlar. Kalacağı süre, kaç kişi oldukları ve ödeme konusunda anlaştıktan sonra müşteri bellboy eşliğinde odasına götürülür. Devamlı müşteriler değilse ön ödeme alınmalıdır. Walk-in müşterilerde dikkat edilecek bir husus black-list’te olup olmadığına dikkat edilmesi gerektiğidir. Herhangi bir nedenle black-liste alınmışsa usulüne uygun bir şekilde otelden uzaklaştırılır.</vt:lpstr>
      <vt:lpstr>          VIP Müşterilerin Check-in İşlemleri :     VIP rezervasyonu alındığında, VIP talimatı yayınlanarak, gerekli tüm bölümlerin haberdar olması sağlanır. Girişinden bir gün önce resepsiyon öncelikle odasını bloke eder. Gerek housekeeping, gerekse servis bölümü odanın temizlik, düzen ve ağırlama konularıyla, özen ve dikkatle ilgilenir. V.I.P. odaları için yüksek düzeyde kontrol gerekir. Müdür yardımcısı ya da ön büro müdürü odayı kontrol edebilir. </vt:lpstr>
      <vt:lpstr>Form 7.2: Makbuz (Önkasa Alındısı)</vt:lpstr>
      <vt:lpstr>   Giriş anında VIP konukları ön büro müdürü ya da müdür yardımcısı karşılar. Bu tip konukların girişlerinde derhal ön büro müdürüne haber verilir ve giriş yaparken özenle karşılanmalıdır. Çünkü resepsiyon memuru o anda işlerinin yoğunluğunda ya da tecrübesizliğinden dolayı bazı konuları atlayabilir. VIP konuklar genelde sanatçılar, bürokratlar, acente sahipleri ya da otele müşteri potansiyeli sağlayacak kimselerdir.</vt:lpstr>
      <vt:lpstr>Form 7.3: İç Yazışma (Memorandum) Örneği.</vt:lpstr>
      <vt:lpstr>Form 7. 4: VIP Bildirim Formu</vt:lpstr>
      <vt:lpstr>Grup Müşterilerin Giriş İşlemleri (Check-İn)</vt:lpstr>
      <vt:lpstr>Oda Satışlarında Özel Durumlar :</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Ön Büro İşlemleri</dc:title>
  <dc:creator>Ayşe Gül Şıvkın</dc:creator>
  <cp:lastModifiedBy>kumsaal</cp:lastModifiedBy>
  <cp:revision>147</cp:revision>
  <dcterms:created xsi:type="dcterms:W3CDTF">2019-10-22T15:58:53Z</dcterms:created>
  <dcterms:modified xsi:type="dcterms:W3CDTF">2019-11-20T19:53:37Z</dcterms:modified>
</cp:coreProperties>
</file>