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90" y="4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447625-1096-494E-BD41-6AC418DE2E43}" type="datetimeFigureOut">
              <a:rPr lang="tr-TR" smtClean="0"/>
              <a:t>5.12.2019</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36F70C-1351-43CC-A8D8-4EA18ECE18EE}" type="slidenum">
              <a:rPr lang="tr-TR" smtClean="0"/>
              <a:t>‹#›</a:t>
            </a:fld>
            <a:endParaRPr lang="tr-TR"/>
          </a:p>
        </p:txBody>
      </p:sp>
    </p:spTree>
    <p:extLst>
      <p:ext uri="{BB962C8B-B14F-4D97-AF65-F5344CB8AC3E}">
        <p14:creationId xmlns:p14="http://schemas.microsoft.com/office/powerpoint/2010/main" val="357334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4</a:t>
            </a:fld>
            <a:endParaRPr lang="tr-TR"/>
          </a:p>
        </p:txBody>
      </p:sp>
    </p:spTree>
    <p:extLst>
      <p:ext uri="{BB962C8B-B14F-4D97-AF65-F5344CB8AC3E}">
        <p14:creationId xmlns:p14="http://schemas.microsoft.com/office/powerpoint/2010/main" val="16202156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5</a:t>
            </a:fld>
            <a:endParaRPr lang="tr-TR"/>
          </a:p>
        </p:txBody>
      </p:sp>
    </p:spTree>
    <p:extLst>
      <p:ext uri="{BB962C8B-B14F-4D97-AF65-F5344CB8AC3E}">
        <p14:creationId xmlns:p14="http://schemas.microsoft.com/office/powerpoint/2010/main" val="22323144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6</a:t>
            </a:fld>
            <a:endParaRPr lang="tr-TR"/>
          </a:p>
        </p:txBody>
      </p:sp>
    </p:spTree>
    <p:extLst>
      <p:ext uri="{BB962C8B-B14F-4D97-AF65-F5344CB8AC3E}">
        <p14:creationId xmlns:p14="http://schemas.microsoft.com/office/powerpoint/2010/main" val="13594943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7</a:t>
            </a:fld>
            <a:endParaRPr lang="tr-TR"/>
          </a:p>
        </p:txBody>
      </p:sp>
    </p:spTree>
    <p:extLst>
      <p:ext uri="{BB962C8B-B14F-4D97-AF65-F5344CB8AC3E}">
        <p14:creationId xmlns:p14="http://schemas.microsoft.com/office/powerpoint/2010/main" val="2531344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8</a:t>
            </a:fld>
            <a:endParaRPr lang="tr-TR"/>
          </a:p>
        </p:txBody>
      </p:sp>
    </p:spTree>
    <p:extLst>
      <p:ext uri="{BB962C8B-B14F-4D97-AF65-F5344CB8AC3E}">
        <p14:creationId xmlns:p14="http://schemas.microsoft.com/office/powerpoint/2010/main" val="2502465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489505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567091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160627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3490881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722530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367097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1572181-15AC-4A17-A5C7-1C571D8E0539}" type="datetimeFigureOut">
              <a:rPr lang="tr-TR" smtClean="0"/>
              <a:t>5.12.2019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949925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1572181-15AC-4A17-A5C7-1C571D8E0539}" type="datetimeFigureOut">
              <a:rPr lang="tr-TR" smtClean="0"/>
              <a:t>5.12.2019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270948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572181-15AC-4A17-A5C7-1C571D8E0539}" type="datetimeFigureOut">
              <a:rPr lang="tr-TR" smtClean="0"/>
              <a:t>5.12.2019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729624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96109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95313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572181-15AC-4A17-A5C7-1C571D8E0539}" type="datetimeFigureOut">
              <a:rPr lang="tr-TR" smtClean="0"/>
              <a:t>5.12.2019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2AC712-D46F-4BA1-854E-23F5AC3B0068}" type="slidenum">
              <a:rPr lang="tr-TR" smtClean="0"/>
              <a:t>‹#›</a:t>
            </a:fld>
            <a:endParaRPr lang="tr-TR"/>
          </a:p>
        </p:txBody>
      </p:sp>
    </p:spTree>
    <p:extLst>
      <p:ext uri="{BB962C8B-B14F-4D97-AF65-F5344CB8AC3E}">
        <p14:creationId xmlns:p14="http://schemas.microsoft.com/office/powerpoint/2010/main" val="4989331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1"/>
          <p:cNvSpPr txBox="1">
            <a:spLocks/>
          </p:cNvSpPr>
          <p:nvPr/>
        </p:nvSpPr>
        <p:spPr>
          <a:xfrm>
            <a:off x="827584" y="1484784"/>
            <a:ext cx="7920880" cy="547260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tr-TR" sz="3600" dirty="0">
              <a:latin typeface="+mn-lt"/>
              <a:cs typeface="Arial" panose="020B0604020202020204" pitchFamily="34" charset="0"/>
            </a:endParaRPr>
          </a:p>
          <a:p>
            <a:pPr marL="342900" indent="-342900" algn="just">
              <a:buFont typeface="Wingdings" panose="05000000000000000000" pitchFamily="2" charset="2"/>
              <a:buChar char="ü"/>
            </a:pPr>
            <a:r>
              <a:rPr lang="tr-TR" sz="3200" dirty="0">
                <a:latin typeface="+mn-lt"/>
                <a:cs typeface="Arial" panose="020B0604020202020204" pitchFamily="34" charset="0"/>
              </a:rPr>
              <a:t>Tesviye eğrisi</a:t>
            </a:r>
          </a:p>
          <a:p>
            <a:pPr marL="342900" indent="-342900" algn="just">
              <a:buFont typeface="Wingdings" panose="05000000000000000000" pitchFamily="2" charset="2"/>
              <a:buChar char="ü"/>
            </a:pPr>
            <a:r>
              <a:rPr lang="tr-TR" sz="3200" dirty="0">
                <a:latin typeface="+mn-lt"/>
                <a:cs typeface="Arial" panose="020B0604020202020204" pitchFamily="34" charset="0"/>
              </a:rPr>
              <a:t>Eşyükselti eğrisi</a:t>
            </a:r>
          </a:p>
          <a:p>
            <a:pPr marL="342900" indent="-342900" algn="just">
              <a:buFont typeface="Wingdings" panose="05000000000000000000" pitchFamily="2" charset="2"/>
              <a:buChar char="ü"/>
            </a:pPr>
            <a:r>
              <a:rPr lang="tr-TR" sz="3200" dirty="0" err="1">
                <a:latin typeface="+mn-lt"/>
                <a:cs typeface="Arial" panose="020B0604020202020204" pitchFamily="34" charset="0"/>
              </a:rPr>
              <a:t>Eşyükseklik</a:t>
            </a:r>
            <a:r>
              <a:rPr lang="tr-TR" sz="3200" dirty="0">
                <a:latin typeface="+mn-lt"/>
                <a:cs typeface="Arial" panose="020B0604020202020204" pitchFamily="34" charset="0"/>
              </a:rPr>
              <a:t> eğrisi </a:t>
            </a:r>
          </a:p>
          <a:p>
            <a:pPr marL="342900" indent="-342900" algn="just">
              <a:buFont typeface="Wingdings" panose="05000000000000000000" pitchFamily="2" charset="2"/>
              <a:buChar char="ü"/>
            </a:pPr>
            <a:r>
              <a:rPr lang="tr-TR" sz="3200" dirty="0">
                <a:latin typeface="+mn-lt"/>
                <a:cs typeface="Arial" panose="020B0604020202020204" pitchFamily="34" charset="0"/>
              </a:rPr>
              <a:t>İzohips</a:t>
            </a:r>
          </a:p>
          <a:p>
            <a:pPr marL="342900" indent="-342900" algn="just">
              <a:buFont typeface="Wingdings" panose="05000000000000000000" pitchFamily="2" charset="2"/>
              <a:buChar char="ü"/>
            </a:pPr>
            <a:r>
              <a:rPr lang="tr-TR" sz="3200" dirty="0">
                <a:latin typeface="+mn-lt"/>
                <a:cs typeface="Arial" panose="020B0604020202020204" pitchFamily="34" charset="0"/>
              </a:rPr>
              <a:t>Münhani</a:t>
            </a:r>
          </a:p>
          <a:p>
            <a:pPr algn="just"/>
            <a:endParaRPr lang="tr-TR" sz="3200" dirty="0">
              <a:latin typeface="+mn-lt"/>
              <a:cs typeface="Arial" panose="020B0604020202020204" pitchFamily="34" charset="0"/>
            </a:endParaRPr>
          </a:p>
          <a:p>
            <a:pPr algn="just"/>
            <a:endParaRPr lang="tr-TR" sz="2400" dirty="0">
              <a:latin typeface="+mn-lt"/>
              <a:cs typeface="Arial" panose="020B0604020202020204" pitchFamily="34" charset="0"/>
            </a:endParaRPr>
          </a:p>
          <a:p>
            <a:pPr marL="342900" indent="-342900" algn="just">
              <a:buFont typeface="Wingdings" panose="05000000000000000000" pitchFamily="2" charset="2"/>
              <a:buChar char="v"/>
            </a:pPr>
            <a:endParaRPr lang="tr-TR" sz="2400" dirty="0">
              <a:latin typeface="+mn-lt"/>
              <a:cs typeface="Arial" panose="020B0604020202020204" pitchFamily="34" charset="0"/>
            </a:endParaRPr>
          </a:p>
          <a:p>
            <a:pPr algn="just"/>
            <a:r>
              <a:rPr lang="tr-TR" sz="2800" dirty="0">
                <a:latin typeface="+mn-lt"/>
                <a:cs typeface="Arial" panose="020B0604020202020204" pitchFamily="34" charset="0"/>
              </a:rPr>
              <a:t> </a:t>
            </a:r>
          </a:p>
          <a:p>
            <a:pPr algn="just"/>
            <a:endParaRPr lang="tr-TR" sz="2800" dirty="0">
              <a:latin typeface="+mn-lt"/>
              <a:cs typeface="Arial" panose="020B0604020202020204" pitchFamily="34" charset="0"/>
            </a:endParaRPr>
          </a:p>
        </p:txBody>
      </p:sp>
      <p:sp>
        <p:nvSpPr>
          <p:cNvPr id="5" name="İçerik Yer Tutucusu 2">
            <a:extLst>
              <a:ext uri="{FF2B5EF4-FFF2-40B4-BE49-F238E27FC236}">
                <a16:creationId xmlns:a16="http://schemas.microsoft.com/office/drawing/2014/main" id="{C341C51C-F745-CC46-A6A8-92DF8DA89FDB}"/>
              </a:ext>
            </a:extLst>
          </p:cNvPr>
          <p:cNvSpPr txBox="1">
            <a:spLocks/>
          </p:cNvSpPr>
          <p:nvPr/>
        </p:nvSpPr>
        <p:spPr>
          <a:xfrm>
            <a:off x="0" y="245458"/>
            <a:ext cx="9144000" cy="951294"/>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chor="ctr">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600" spc="-150" dirty="0" smtClean="0">
                <a:solidFill>
                  <a:schemeClr val="bg1"/>
                </a:solidFill>
                <a:effectLst>
                  <a:outerShdw blurRad="38100" dist="38100" dir="2700000" algn="tl">
                    <a:srgbClr val="000000">
                      <a:alpha val="43137"/>
                    </a:srgbClr>
                  </a:outerShdw>
                </a:effectLst>
                <a:cs typeface="Arial" panose="020B0604020202020204" pitchFamily="34" charset="0"/>
              </a:rPr>
              <a:t>TESVİYE </a:t>
            </a:r>
            <a:r>
              <a:rPr lang="tr-TR" sz="3600" spc="-150" dirty="0">
                <a:solidFill>
                  <a:schemeClr val="bg1"/>
                </a:solidFill>
                <a:effectLst>
                  <a:outerShdw blurRad="38100" dist="38100" dir="2700000" algn="tl">
                    <a:srgbClr val="000000">
                      <a:alpha val="43137"/>
                    </a:srgbClr>
                  </a:outerShdw>
                </a:effectLst>
                <a:cs typeface="Arial" panose="020B0604020202020204" pitchFamily="34" charset="0"/>
              </a:rPr>
              <a:t>EĞRİLERİ</a:t>
            </a:r>
          </a:p>
        </p:txBody>
      </p:sp>
    </p:spTree>
    <p:extLst>
      <p:ext uri="{BB962C8B-B14F-4D97-AF65-F5344CB8AC3E}">
        <p14:creationId xmlns:p14="http://schemas.microsoft.com/office/powerpoint/2010/main" val="19915435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C3962B2D-8081-5947-96F5-72FE156C807E}"/>
              </a:ext>
            </a:extLst>
          </p:cNvPr>
          <p:cNvPicPr>
            <a:picLocks noChangeAspect="1"/>
          </p:cNvPicPr>
          <p:nvPr/>
        </p:nvPicPr>
        <p:blipFill rotWithShape="1">
          <a:blip r:embed="rId2">
            <a:extLst>
              <a:ext uri="{28A0092B-C50C-407E-A947-70E740481C1C}">
                <a14:useLocalDpi xmlns:a14="http://schemas.microsoft.com/office/drawing/2010/main" val="0"/>
              </a:ext>
            </a:extLst>
          </a:blip>
          <a:srcRect r="4388"/>
          <a:stretch/>
        </p:blipFill>
        <p:spPr>
          <a:xfrm>
            <a:off x="-31711" y="0"/>
            <a:ext cx="9175711" cy="6858000"/>
          </a:xfrm>
          <a:prstGeom prst="rect">
            <a:avLst/>
          </a:prstGeom>
        </p:spPr>
      </p:pic>
    </p:spTree>
    <p:extLst>
      <p:ext uri="{BB962C8B-B14F-4D97-AF65-F5344CB8AC3E}">
        <p14:creationId xmlns:p14="http://schemas.microsoft.com/office/powerpoint/2010/main" val="12882184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a:extLst>
              <a:ext uri="{FF2B5EF4-FFF2-40B4-BE49-F238E27FC236}">
                <a16:creationId xmlns:a16="http://schemas.microsoft.com/office/drawing/2014/main" id="{5656E191-D708-4B46-BBD2-897F295C5A8A}"/>
              </a:ext>
            </a:extLst>
          </p:cNvPr>
          <p:cNvPicPr>
            <a:picLocks noChangeAspect="1"/>
          </p:cNvPicPr>
          <p:nvPr/>
        </p:nvPicPr>
        <p:blipFill rotWithShape="1">
          <a:blip r:embed="rId2">
            <a:extLst>
              <a:ext uri="{28A0092B-C50C-407E-A947-70E740481C1C}">
                <a14:useLocalDpi xmlns:a14="http://schemas.microsoft.com/office/drawing/2010/main" val="0"/>
              </a:ext>
            </a:extLst>
          </a:blip>
          <a:srcRect b="5118"/>
          <a:stretch/>
        </p:blipFill>
        <p:spPr>
          <a:xfrm>
            <a:off x="13951" y="-1"/>
            <a:ext cx="9130049" cy="6858001"/>
          </a:xfrm>
          <a:prstGeom prst="rect">
            <a:avLst/>
          </a:prstGeom>
        </p:spPr>
      </p:pic>
    </p:spTree>
    <p:extLst>
      <p:ext uri="{BB962C8B-B14F-4D97-AF65-F5344CB8AC3E}">
        <p14:creationId xmlns:p14="http://schemas.microsoft.com/office/powerpoint/2010/main" val="2692772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467544" y="2132856"/>
            <a:ext cx="8496944" cy="4968552"/>
          </a:xfrm>
        </p:spPr>
        <p:txBody>
          <a:bodyPr>
            <a:normAutofit/>
          </a:bodyPr>
          <a:lstStyle/>
          <a:p>
            <a:pPr marL="0" indent="0" algn="just">
              <a:spcBef>
                <a:spcPts val="0"/>
              </a:spcBef>
              <a:buNone/>
            </a:pPr>
            <a:r>
              <a:rPr lang="tr-TR" sz="2400" dirty="0">
                <a:cs typeface="Arial" panose="020B0604020202020204" pitchFamily="34" charset="0"/>
              </a:rPr>
              <a:t>Tesviye eğrilerinin yorumlanmasında bazı karakteristik özellikler şöyledir;</a:t>
            </a:r>
          </a:p>
          <a:p>
            <a:pPr algn="just">
              <a:spcBef>
                <a:spcPts val="0"/>
              </a:spcBef>
              <a:buFont typeface="Wingdings" panose="05000000000000000000" pitchFamily="2" charset="2"/>
              <a:buChar char="ü"/>
            </a:pPr>
            <a:r>
              <a:rPr lang="tr-TR" sz="2400" dirty="0">
                <a:cs typeface="Arial" panose="020B0604020202020204" pitchFamily="34" charset="0"/>
              </a:rPr>
              <a:t>Eşit yatay aralıklarla çizilmiş tesviye eğrileri düzgün eğimleri belirtir.</a:t>
            </a:r>
          </a:p>
          <a:p>
            <a:pPr algn="just">
              <a:spcBef>
                <a:spcPts val="0"/>
              </a:spcBef>
              <a:buFont typeface="Wingdings" panose="05000000000000000000" pitchFamily="2" charset="2"/>
              <a:buChar char="ü"/>
            </a:pPr>
            <a:r>
              <a:rPr lang="tr-TR" sz="2400" dirty="0">
                <a:cs typeface="Arial" panose="020B0604020202020204" pitchFamily="34" charset="0"/>
              </a:rPr>
              <a:t>Eğriler arasındaki yatay aralıklar arttıkça eğim azalmakta, yatay aralıklar azaldıkça da eğim artış göstermektedir.</a:t>
            </a:r>
          </a:p>
          <a:p>
            <a:pPr algn="just">
              <a:spcBef>
                <a:spcPts val="0"/>
              </a:spcBef>
              <a:buFont typeface="Wingdings" panose="05000000000000000000" pitchFamily="2" charset="2"/>
              <a:buChar char="ü"/>
            </a:pPr>
            <a:r>
              <a:rPr lang="tr-TR" sz="2400" dirty="0">
                <a:cs typeface="Arial" panose="020B0604020202020204" pitchFamily="34" charset="0"/>
              </a:rPr>
              <a:t>Bir sırt üzerindeki tesviye eğrileri alanın yükselme yönüne doğru üst tarafta sık, alt tarafta geniş aralıklarla geçmişse, alan üzerindeki içbükey (konkav) eğimleri, bunun tersi durumunda ise dışbükey (konveks) eğimleri ifade etmektedir.</a:t>
            </a:r>
          </a:p>
          <a:p>
            <a:pPr marL="0" indent="0">
              <a:spcBef>
                <a:spcPts val="0"/>
              </a:spcBef>
              <a:buNone/>
            </a:pPr>
            <a:r>
              <a:rPr lang="tr-TR" sz="1400" dirty="0">
                <a:solidFill>
                  <a:schemeClr val="bg1">
                    <a:lumMod val="50000"/>
                  </a:schemeClr>
                </a:solidFill>
                <a:cs typeface="Arial" panose="020B0604020202020204" pitchFamily="34" charset="0"/>
              </a:rPr>
              <a:t>                                                                                                                                                                                      </a:t>
            </a:r>
          </a:p>
          <a:p>
            <a:pPr marL="0" indent="0" algn="r">
              <a:spcBef>
                <a:spcPts val="0"/>
              </a:spcBef>
              <a:buNone/>
            </a:pPr>
            <a:r>
              <a:rPr lang="tr-TR" sz="1400" dirty="0">
                <a:solidFill>
                  <a:schemeClr val="bg1">
                    <a:lumMod val="50000"/>
                  </a:schemeClr>
                </a:solidFill>
                <a:cs typeface="Arial" panose="020B0604020202020204" pitchFamily="34" charset="0"/>
              </a:rPr>
              <a:t>                                                                                                                                                                                 </a:t>
            </a:r>
            <a:endParaRPr lang="tr-TR" sz="2000" i="1" dirty="0">
              <a:cs typeface="Arial" panose="020B0604020202020204" pitchFamily="34" charset="0"/>
            </a:endParaRPr>
          </a:p>
        </p:txBody>
      </p:sp>
      <p:sp>
        <p:nvSpPr>
          <p:cNvPr id="6" name="İçerik Yer Tutucusu 2">
            <a:extLst>
              <a:ext uri="{FF2B5EF4-FFF2-40B4-BE49-F238E27FC236}">
                <a16:creationId xmlns:a16="http://schemas.microsoft.com/office/drawing/2014/main" id="{A60AC5E4-6941-C142-87D8-DB08CDFBF5B8}"/>
              </a:ext>
            </a:extLst>
          </p:cNvPr>
          <p:cNvSpPr txBox="1">
            <a:spLocks/>
          </p:cNvSpPr>
          <p:nvPr/>
        </p:nvSpPr>
        <p:spPr>
          <a:xfrm>
            <a:off x="0" y="245458"/>
            <a:ext cx="9144000" cy="951294"/>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chor="ctr">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600" spc="-150" dirty="0" smtClean="0">
                <a:solidFill>
                  <a:schemeClr val="bg1"/>
                </a:solidFill>
                <a:effectLst>
                  <a:outerShdw blurRad="38100" dist="38100" dir="2700000" algn="tl">
                    <a:srgbClr val="000000">
                      <a:alpha val="43137"/>
                    </a:srgbClr>
                  </a:outerShdw>
                </a:effectLst>
                <a:cs typeface="Arial" panose="020B0604020202020204" pitchFamily="34" charset="0"/>
              </a:rPr>
              <a:t>TESVİYE </a:t>
            </a:r>
            <a:r>
              <a:rPr lang="tr-TR" sz="3600" spc="-150" dirty="0">
                <a:solidFill>
                  <a:schemeClr val="bg1"/>
                </a:solidFill>
                <a:effectLst>
                  <a:outerShdw blurRad="38100" dist="38100" dir="2700000" algn="tl">
                    <a:srgbClr val="000000">
                      <a:alpha val="43137"/>
                    </a:srgbClr>
                  </a:outerShdw>
                </a:effectLst>
                <a:cs typeface="Arial" panose="020B0604020202020204" pitchFamily="34" charset="0"/>
              </a:rPr>
              <a:t>EĞRİLERİNİN ÖZELLİKLERİ</a:t>
            </a:r>
          </a:p>
        </p:txBody>
      </p:sp>
      <p:sp>
        <p:nvSpPr>
          <p:cNvPr id="2" name="Dikdörtgen 1">
            <a:extLst>
              <a:ext uri="{FF2B5EF4-FFF2-40B4-BE49-F238E27FC236}">
                <a16:creationId xmlns:a16="http://schemas.microsoft.com/office/drawing/2014/main" id="{05A5068E-35FC-5549-ADBB-3102F775C418}"/>
              </a:ext>
            </a:extLst>
          </p:cNvPr>
          <p:cNvSpPr/>
          <p:nvPr/>
        </p:nvSpPr>
        <p:spPr>
          <a:xfrm>
            <a:off x="7313989" y="6362841"/>
            <a:ext cx="1828321"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2288563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95536" y="1321215"/>
            <a:ext cx="8496944" cy="5492161"/>
          </a:xfrm>
        </p:spPr>
        <p:txBody>
          <a:bodyPr>
            <a:normAutofit/>
          </a:bodyPr>
          <a:lstStyle/>
          <a:p>
            <a:pPr algn="just">
              <a:spcBef>
                <a:spcPts val="0"/>
              </a:spcBef>
              <a:buFont typeface="Wingdings" panose="05000000000000000000" pitchFamily="2" charset="2"/>
              <a:buChar char="ü"/>
            </a:pPr>
            <a:r>
              <a:rPr lang="tr-TR" sz="2400" dirty="0">
                <a:cs typeface="Arial" panose="020B0604020202020204" pitchFamily="34" charset="0"/>
              </a:rPr>
              <a:t>Aynı değerdeki iki tesviye eğrisinin yan yana görünmesi, aynı yüksekliklerdeki alçak  (vadide) ya da yüksek (sırtta) bir alanı belirtir.     </a:t>
            </a:r>
          </a:p>
          <a:p>
            <a:pPr algn="just">
              <a:spcBef>
                <a:spcPts val="0"/>
              </a:spcBef>
              <a:buFont typeface="Wingdings" panose="05000000000000000000" pitchFamily="2" charset="2"/>
              <a:buChar char="ü"/>
            </a:pPr>
            <a:r>
              <a:rPr lang="tr-TR" sz="2400" dirty="0">
                <a:cs typeface="Arial" panose="020B0604020202020204" pitchFamily="34" charset="0"/>
              </a:rPr>
              <a:t>Eğriler, alanın yükselme yönünde kıvrım yaparlarsa dere ve vadileri, bunun tersi durumunda ise sırtları oluştururlar.     </a:t>
            </a:r>
          </a:p>
          <a:p>
            <a:pPr algn="just">
              <a:spcBef>
                <a:spcPts val="0"/>
              </a:spcBef>
              <a:buFont typeface="Wingdings" panose="05000000000000000000" pitchFamily="2" charset="2"/>
              <a:buChar char="ü"/>
            </a:pPr>
            <a:r>
              <a:rPr lang="tr-TR" sz="2400" dirty="0">
                <a:cs typeface="Arial" panose="020B0604020202020204" pitchFamily="34" charset="0"/>
              </a:rPr>
              <a:t>Tesviye eğrileri birbirlerini kesmezler. İstinat duvarları ile düzgün dik kayalık gibi yerlerde ise birbiri üzerinde üst üste gelmiş olarak görünürler.</a:t>
            </a:r>
          </a:p>
          <a:p>
            <a:pPr algn="just">
              <a:spcBef>
                <a:spcPts val="0"/>
              </a:spcBef>
              <a:buFont typeface="Wingdings" panose="05000000000000000000" pitchFamily="2" charset="2"/>
              <a:buChar char="ü"/>
            </a:pPr>
            <a:r>
              <a:rPr lang="tr-TR" sz="2400" dirty="0">
                <a:cs typeface="Arial" panose="020B0604020202020204" pitchFamily="34" charset="0"/>
              </a:rPr>
              <a:t>Tesviye eğrilerinin çevreledikleri tepelerin ya da vadilerin en yüksek ve en düşük noktaları, nokta yükseklikleri (kot) değerleri ile belirtilirler.</a:t>
            </a:r>
          </a:p>
          <a:p>
            <a:pPr marL="0" indent="0">
              <a:spcBef>
                <a:spcPts val="0"/>
              </a:spcBef>
              <a:buNone/>
            </a:pPr>
            <a:r>
              <a:rPr lang="tr-TR" sz="1400" dirty="0">
                <a:cs typeface="Arial" panose="020B0604020202020204" pitchFamily="34" charset="0"/>
              </a:rPr>
              <a:t>                    </a:t>
            </a:r>
          </a:p>
        </p:txBody>
      </p:sp>
      <p:sp>
        <p:nvSpPr>
          <p:cNvPr id="2" name="Dikdörtgen 1">
            <a:extLst>
              <a:ext uri="{FF2B5EF4-FFF2-40B4-BE49-F238E27FC236}">
                <a16:creationId xmlns:a16="http://schemas.microsoft.com/office/drawing/2014/main" id="{1CF16F1B-07BF-CF42-83B6-5ADF47C93A5B}"/>
              </a:ext>
            </a:extLst>
          </p:cNvPr>
          <p:cNvSpPr/>
          <p:nvPr/>
        </p:nvSpPr>
        <p:spPr>
          <a:xfrm>
            <a:off x="7253464" y="6309320"/>
            <a:ext cx="1886029" cy="400110"/>
          </a:xfrm>
          <a:prstGeom prst="rect">
            <a:avLst/>
          </a:prstGeom>
        </p:spPr>
        <p:txBody>
          <a:bodyPr wrap="none">
            <a:spAutoFit/>
          </a:bodyPr>
          <a:lstStyle/>
          <a:p>
            <a:r>
              <a:rPr lang="tr-TR" sz="2000" dirty="0">
                <a:solidFill>
                  <a:schemeClr val="bg1">
                    <a:lumMod val="50000"/>
                  </a:schemeClr>
                </a:solidFill>
                <a:cs typeface="Arial" panose="020B0604020202020204" pitchFamily="34" charset="0"/>
              </a:rPr>
              <a:t> </a:t>
            </a:r>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1079764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844823"/>
            <a:ext cx="8496944" cy="4680521"/>
          </a:xfrm>
        </p:spPr>
        <p:txBody>
          <a:bodyPr>
            <a:normAutofit/>
          </a:bodyPr>
          <a:lstStyle/>
          <a:p>
            <a:pPr algn="just">
              <a:spcBef>
                <a:spcPts val="0"/>
              </a:spcBef>
              <a:buFont typeface="Wingdings" panose="05000000000000000000" pitchFamily="2" charset="2"/>
              <a:buChar char="ü"/>
            </a:pPr>
            <a:r>
              <a:rPr lang="tr-TR" sz="2400" dirty="0" err="1">
                <a:cs typeface="Arial" panose="020B0604020202020204" pitchFamily="34" charset="0"/>
              </a:rPr>
              <a:t>Topografik</a:t>
            </a:r>
            <a:r>
              <a:rPr lang="tr-TR" sz="2400" dirty="0">
                <a:cs typeface="Arial" panose="020B0604020202020204" pitchFamily="34" charset="0"/>
              </a:rPr>
              <a:t> haritalarda, başlangıç eğrisinden (referans eğrisi) itibaren her beşinci tesviye eğrisi diğerlerine oranla daha kalın çizgi ile gösterilir.</a:t>
            </a:r>
          </a:p>
          <a:p>
            <a:pPr algn="just">
              <a:spcBef>
                <a:spcPts val="0"/>
              </a:spcBef>
              <a:buFont typeface="Wingdings" panose="05000000000000000000" pitchFamily="2" charset="2"/>
              <a:buChar char="ü"/>
            </a:pPr>
            <a:r>
              <a:rPr lang="tr-TR" sz="2400" dirty="0">
                <a:cs typeface="Arial" panose="020B0604020202020204" pitchFamily="34" charset="0"/>
              </a:rPr>
              <a:t>Sırtların kıvrım hatlarındaki tesviye eğrilerine düşey aralıklarda dik geçirilen çizgiler su ayrım çizgilerini, vadilerin kıvrım hatlarındaki tesviye eğrilerine düşey aralıklarda dik geçirilen çizgiler su akış çizgilerini belirtirler.</a:t>
            </a:r>
          </a:p>
          <a:p>
            <a:pPr>
              <a:spcBef>
                <a:spcPts val="0"/>
              </a:spcBef>
              <a:buFont typeface="Wingdings" panose="05000000000000000000" pitchFamily="2" charset="2"/>
              <a:buChar char="ü"/>
            </a:pPr>
            <a:endParaRPr lang="tr-TR" sz="2600" dirty="0">
              <a:cs typeface="Arial" panose="020B0604020202020204" pitchFamily="34" charset="0"/>
            </a:endParaRPr>
          </a:p>
          <a:p>
            <a:pPr marL="0" indent="0">
              <a:spcBef>
                <a:spcPts val="0"/>
              </a:spcBef>
              <a:buNone/>
            </a:pPr>
            <a:r>
              <a:rPr lang="tr-TR" sz="1400" dirty="0">
                <a:cs typeface="Arial" panose="020B0604020202020204" pitchFamily="34" charset="0"/>
              </a:rPr>
              <a:t>                    </a:t>
            </a:r>
          </a:p>
        </p:txBody>
      </p:sp>
      <p:sp>
        <p:nvSpPr>
          <p:cNvPr id="6" name="Dikdörtgen 5">
            <a:extLst>
              <a:ext uri="{FF2B5EF4-FFF2-40B4-BE49-F238E27FC236}">
                <a16:creationId xmlns:a16="http://schemas.microsoft.com/office/drawing/2014/main" id="{0A69973D-D183-3141-958A-0D16171E6FA2}"/>
              </a:ext>
            </a:extLst>
          </p:cNvPr>
          <p:cNvSpPr/>
          <p:nvPr/>
        </p:nvSpPr>
        <p:spPr>
          <a:xfrm>
            <a:off x="7253464" y="6309320"/>
            <a:ext cx="1886029" cy="400110"/>
          </a:xfrm>
          <a:prstGeom prst="rect">
            <a:avLst/>
          </a:prstGeom>
        </p:spPr>
        <p:txBody>
          <a:bodyPr wrap="none">
            <a:spAutoFit/>
          </a:bodyPr>
          <a:lstStyle/>
          <a:p>
            <a:r>
              <a:rPr lang="tr-TR" sz="2000" dirty="0">
                <a:solidFill>
                  <a:schemeClr val="bg1">
                    <a:lumMod val="50000"/>
                  </a:schemeClr>
                </a:solidFill>
                <a:cs typeface="Arial" panose="020B0604020202020204" pitchFamily="34" charset="0"/>
              </a:rPr>
              <a:t> </a:t>
            </a:r>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4883544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2">
            <a:extLst>
              <a:ext uri="{FF2B5EF4-FFF2-40B4-BE49-F238E27FC236}">
                <a16:creationId xmlns:a16="http://schemas.microsoft.com/office/drawing/2014/main" id="{A60AC5E4-6941-C142-87D8-DB08CDFBF5B8}"/>
              </a:ext>
            </a:extLst>
          </p:cNvPr>
          <p:cNvSpPr txBox="1">
            <a:spLocks/>
          </p:cNvSpPr>
          <p:nvPr/>
        </p:nvSpPr>
        <p:spPr>
          <a:xfrm>
            <a:off x="0" y="245458"/>
            <a:ext cx="9144000" cy="951294"/>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chor="ctr">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600" spc="-150" dirty="0" smtClean="0">
                <a:solidFill>
                  <a:schemeClr val="bg1"/>
                </a:solidFill>
                <a:effectLst>
                  <a:outerShdw blurRad="38100" dist="38100" dir="2700000" algn="tl">
                    <a:srgbClr val="000000">
                      <a:alpha val="43137"/>
                    </a:srgbClr>
                  </a:outerShdw>
                </a:effectLst>
                <a:cs typeface="Arial" panose="020B0604020202020204" pitchFamily="34" charset="0"/>
              </a:rPr>
              <a:t>TESVİYE </a:t>
            </a:r>
            <a:r>
              <a:rPr lang="tr-TR" sz="3600" spc="-150" dirty="0">
                <a:solidFill>
                  <a:schemeClr val="bg1"/>
                </a:solidFill>
                <a:effectLst>
                  <a:outerShdw blurRad="38100" dist="38100" dir="2700000" algn="tl">
                    <a:srgbClr val="000000">
                      <a:alpha val="43137"/>
                    </a:srgbClr>
                  </a:outerShdw>
                </a:effectLst>
                <a:cs typeface="Arial" panose="020B0604020202020204" pitchFamily="34" charset="0"/>
              </a:rPr>
              <a:t>EĞRİLERİNİN ÇİZİLMESİ</a:t>
            </a:r>
          </a:p>
        </p:txBody>
      </p:sp>
      <p:pic>
        <p:nvPicPr>
          <p:cNvPr id="8" name="Resim 7">
            <a:extLst>
              <a:ext uri="{FF2B5EF4-FFF2-40B4-BE49-F238E27FC236}">
                <a16:creationId xmlns:a16="http://schemas.microsoft.com/office/drawing/2014/main" id="{43F2F4F1-841F-A049-B06B-0C77CF4710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1840" y="1700808"/>
            <a:ext cx="5544616" cy="4734371"/>
          </a:xfrm>
          <a:prstGeom prst="rect">
            <a:avLst/>
          </a:prstGeom>
        </p:spPr>
      </p:pic>
    </p:spTree>
    <p:extLst>
      <p:ext uri="{BB962C8B-B14F-4D97-AF65-F5344CB8AC3E}">
        <p14:creationId xmlns:p14="http://schemas.microsoft.com/office/powerpoint/2010/main" val="3732763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a:extLst>
              <a:ext uri="{FF2B5EF4-FFF2-40B4-BE49-F238E27FC236}">
                <a16:creationId xmlns:a16="http://schemas.microsoft.com/office/drawing/2014/main" id="{662F9003-8AD2-A44F-806B-CCF6C77BB4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1408" y="1556792"/>
            <a:ext cx="5683695" cy="4896544"/>
          </a:xfrm>
          <a:prstGeom prst="rect">
            <a:avLst/>
          </a:prstGeom>
        </p:spPr>
      </p:pic>
    </p:spTree>
    <p:extLst>
      <p:ext uri="{BB962C8B-B14F-4D97-AF65-F5344CB8AC3E}">
        <p14:creationId xmlns:p14="http://schemas.microsoft.com/office/powerpoint/2010/main" val="463484424"/>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277</Words>
  <Application>Microsoft Office PowerPoint</Application>
  <PresentationFormat>Ekran Gösterisi (4:3)</PresentationFormat>
  <Paragraphs>41</Paragraphs>
  <Slides>8</Slides>
  <Notes>5</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FA</dc:creator>
  <cp:lastModifiedBy>FA</cp:lastModifiedBy>
  <cp:revision>3</cp:revision>
  <dcterms:created xsi:type="dcterms:W3CDTF">2019-12-05T10:36:05Z</dcterms:created>
  <dcterms:modified xsi:type="dcterms:W3CDTF">2019-12-05T10:41:18Z</dcterms:modified>
</cp:coreProperties>
</file>